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20" r:id="rId3"/>
    <p:sldId id="321" r:id="rId4"/>
    <p:sldId id="322" r:id="rId5"/>
    <p:sldId id="323" r:id="rId6"/>
    <p:sldId id="313" r:id="rId7"/>
    <p:sldId id="314" r:id="rId8"/>
    <p:sldId id="311" r:id="rId9"/>
    <p:sldId id="312" r:id="rId10"/>
    <p:sldId id="315" r:id="rId11"/>
    <p:sldId id="316" r:id="rId12"/>
    <p:sldId id="317" r:id="rId13"/>
    <p:sldId id="318" r:id="rId14"/>
    <p:sldId id="31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1020" autoAdjust="0"/>
    <p:restoredTop sz="94783" autoAdjust="0"/>
  </p:normalViewPr>
  <p:slideViewPr>
    <p:cSldViewPr snapToGrid="0" snapToObjects="1">
      <p:cViewPr varScale="1">
        <p:scale>
          <a:sx n="93" d="100"/>
          <a:sy n="93" d="100"/>
        </p:scale>
        <p:origin x="87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E76305-F88B-4E40-AE0B-330CF54FA9C9}" type="datetimeFigureOut">
              <a:rPr lang="en-US" smtClean="0"/>
              <a:t>6/24/18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7D872-6D5E-CE4A-A809-1B76BADA0469}" type="slidenum">
              <a:rPr lang="en-US" smtClean="0"/>
              <a:t>‹#›</a:t>
            </a:fld>
            <a:endParaRPr lang="en-US"/>
          </a:p>
        </p:txBody>
      </p:sp>
    </p:spTree>
    <p:extLst>
      <p:ext uri="{BB962C8B-B14F-4D97-AF65-F5344CB8AC3E}">
        <p14:creationId xmlns:p14="http://schemas.microsoft.com/office/powerpoint/2010/main" val="596404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1E8B2A-445B-914C-87F6-C3C509058A6D}" type="slidenum">
              <a:rPr lang="en-US" smtClean="0"/>
              <a:pPr/>
              <a:t>11</a:t>
            </a:fld>
            <a:endParaRPr lang="en-US"/>
          </a:p>
        </p:txBody>
      </p:sp>
    </p:spTree>
    <p:extLst>
      <p:ext uri="{BB962C8B-B14F-4D97-AF65-F5344CB8AC3E}">
        <p14:creationId xmlns:p14="http://schemas.microsoft.com/office/powerpoint/2010/main" val="197800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0AC585-FD00-384A-B634-4C3FCFC80906}"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5565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0AC585-FD00-384A-B634-4C3FCFC80906}"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97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0AC585-FD00-384A-B634-4C3FCFC80906}"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6812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0AC585-FD00-384A-B634-4C3FCFC80906}"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9377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0AC585-FD00-384A-B634-4C3FCFC80906}"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80851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0AC585-FD00-384A-B634-4C3FCFC80906}"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59796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0AC585-FD00-384A-B634-4C3FCFC80906}" type="datetimeFigureOut">
              <a:rPr lang="en-US" smtClean="0"/>
              <a:t>6/24/18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0693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0AC585-FD00-384A-B634-4C3FCFC80906}" type="datetimeFigureOut">
              <a:rPr lang="en-US" smtClean="0"/>
              <a:t>6/24/18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35565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AC585-FD00-384A-B634-4C3FCFC80906}" type="datetimeFigureOut">
              <a:rPr lang="en-US" smtClean="0"/>
              <a:t>6/24/18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85504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76184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718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AC585-FD00-384A-B634-4C3FCFC80906}" type="datetimeFigureOut">
              <a:rPr lang="en-US" smtClean="0"/>
              <a:t>6/24/18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73667-4CC2-404E-8D39-5DC7A8162EC4}" type="slidenum">
              <a:rPr lang="en-US" smtClean="0"/>
              <a:t>‹#›</a:t>
            </a:fld>
            <a:endParaRPr lang="en-US"/>
          </a:p>
        </p:txBody>
      </p:sp>
    </p:spTree>
    <p:extLst>
      <p:ext uri="{BB962C8B-B14F-4D97-AF65-F5344CB8AC3E}">
        <p14:creationId xmlns:p14="http://schemas.microsoft.com/office/powerpoint/2010/main" val="3212126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edamame-course/2015-tutorials/blob/master/final/2015-06-23-QIIME1.md#ampliconsubsampl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Y-UEdr1wofM" TargetMode="External"/><Relationship Id="rId2" Type="http://schemas.openxmlformats.org/officeDocument/2006/relationships/hyperlink" Target="https://www.youtube.com/watch?v=leBEFaVHl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3127"/>
            <a:ext cx="7772400" cy="1890892"/>
          </a:xfrm>
          <a:solidFill>
            <a:srgbClr val="FFFFFF">
              <a:alpha val="42000"/>
            </a:srgbClr>
          </a:solidFill>
        </p:spPr>
        <p:txBody>
          <a:bodyPr>
            <a:normAutofit fontScale="90000"/>
          </a:bodyPr>
          <a:lstStyle/>
          <a:p>
            <a:r>
              <a:rPr lang="en-US" b="1" dirty="0">
                <a:effectLst>
                  <a:innerShdw blurRad="63500" dist="50800" dir="8100000">
                    <a:prstClr val="black">
                      <a:alpha val="50000"/>
                    </a:prstClr>
                  </a:innerShdw>
                </a:effectLst>
              </a:rPr>
              <a:t>Explorations in Data Analyses for </a:t>
            </a:r>
            <a:r>
              <a:rPr lang="en-US" b="1" dirty="0" err="1">
                <a:effectLst>
                  <a:innerShdw blurRad="63500" dist="50800" dir="8100000">
                    <a:prstClr val="black">
                      <a:alpha val="50000"/>
                    </a:prstClr>
                  </a:innerShdw>
                </a:effectLst>
              </a:rPr>
              <a:t>Metagenomic</a:t>
            </a:r>
            <a:r>
              <a:rPr lang="en-US" b="1" dirty="0">
                <a:effectLst>
                  <a:innerShdw blurRad="63500" dist="50800" dir="8100000">
                    <a:prstClr val="black">
                      <a:alpha val="50000"/>
                    </a:prstClr>
                  </a:innerShdw>
                </a:effectLst>
              </a:rPr>
              <a:t> Advances in Microbial Ecology</a:t>
            </a:r>
          </a:p>
        </p:txBody>
      </p:sp>
      <p:sp>
        <p:nvSpPr>
          <p:cNvPr id="5" name="Subtitle 2"/>
          <p:cNvSpPr txBox="1">
            <a:spLocks/>
          </p:cNvSpPr>
          <p:nvPr/>
        </p:nvSpPr>
        <p:spPr>
          <a:xfrm>
            <a:off x="1524000" y="3895191"/>
            <a:ext cx="6400800" cy="1752600"/>
          </a:xfrm>
          <a:prstGeom prst="rect">
            <a:avLst/>
          </a:prstGeom>
          <a:solidFill>
            <a:srgbClr val="FFFFFF">
              <a:alpha val="42000"/>
            </a:srgbClr>
          </a:solidFill>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b="1" dirty="0">
                <a:ln w="12700">
                  <a:noFill/>
                  <a:prstDash val="solid"/>
                </a:ln>
                <a:solidFill>
                  <a:schemeClr val="tx1"/>
                </a:solidFill>
              </a:rPr>
              <a:t>25 June 2018</a:t>
            </a:r>
          </a:p>
          <a:p>
            <a:r>
              <a:rPr lang="en-US" b="1" dirty="0">
                <a:ln w="12700">
                  <a:noFill/>
                  <a:prstDash val="solid"/>
                </a:ln>
                <a:solidFill>
                  <a:schemeClr val="tx1"/>
                </a:solidFill>
              </a:rPr>
              <a:t>Kellogg Biological Station</a:t>
            </a:r>
          </a:p>
          <a:p>
            <a:r>
              <a:rPr lang="en-US" b="1" dirty="0">
                <a:ln w="12700">
                  <a:noFill/>
                  <a:prstDash val="solid"/>
                </a:ln>
                <a:solidFill>
                  <a:schemeClr val="tx1"/>
                </a:solidFill>
              </a:rPr>
              <a:t>Michigan State University</a:t>
            </a:r>
          </a:p>
        </p:txBody>
      </p:sp>
    </p:spTree>
    <p:extLst>
      <p:ext uri="{BB962C8B-B14F-4D97-AF65-F5344CB8AC3E}">
        <p14:creationId xmlns:p14="http://schemas.microsoft.com/office/powerpoint/2010/main" val="391364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89891" y="6289116"/>
            <a:ext cx="3367764" cy="568884"/>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Figur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595" y="-687953"/>
            <a:ext cx="5667393" cy="7334273"/>
          </a:xfrm>
          <a:prstGeom prst="rect">
            <a:avLst/>
          </a:prstGeom>
        </p:spPr>
      </p:pic>
      <p:sp>
        <p:nvSpPr>
          <p:cNvPr id="6" name="5-Point Star 5"/>
          <p:cNvSpPr/>
          <p:nvPr/>
        </p:nvSpPr>
        <p:spPr>
          <a:xfrm>
            <a:off x="5996162" y="6316426"/>
            <a:ext cx="357161" cy="357204"/>
          </a:xfrm>
          <a:prstGeom prst="star5">
            <a:avLst/>
          </a:prstGeom>
          <a:solidFill>
            <a:schemeClr val="accent6"/>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350680" y="6305395"/>
            <a:ext cx="2738700" cy="369332"/>
          </a:xfrm>
          <a:prstGeom prst="rect">
            <a:avLst/>
          </a:prstGeom>
          <a:noFill/>
        </p:spPr>
        <p:txBody>
          <a:bodyPr wrap="none" rtlCol="0">
            <a:spAutoFit/>
          </a:bodyPr>
          <a:lstStyle/>
          <a:p>
            <a:r>
              <a:rPr lang="en-US" dirty="0"/>
              <a:t>Reproducibility check point</a:t>
            </a:r>
          </a:p>
        </p:txBody>
      </p:sp>
    </p:spTree>
    <p:extLst>
      <p:ext uri="{BB962C8B-B14F-4D97-AF65-F5344CB8AC3E}">
        <p14:creationId xmlns:p14="http://schemas.microsoft.com/office/powerpoint/2010/main" val="184350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64208"/>
            <a:ext cx="8229600" cy="1143000"/>
          </a:xfrm>
          <a:prstGeom prst="rect">
            <a:avLst/>
          </a:prstGeom>
        </p:spPr>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400" noProof="0" dirty="0">
                <a:latin typeface="+mj-lt"/>
                <a:ea typeface="+mj-ea"/>
                <a:cs typeface="+mj-cs"/>
              </a:rPr>
              <a:t>Heartaches: Naming Conventions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366952" y="1380828"/>
            <a:ext cx="8613168" cy="6001642"/>
          </a:xfrm>
          <a:prstGeom prst="rect">
            <a:avLst/>
          </a:prstGeom>
          <a:noFill/>
        </p:spPr>
        <p:txBody>
          <a:bodyPr wrap="square" rtlCol="0">
            <a:spAutoFit/>
          </a:bodyPr>
          <a:lstStyle/>
          <a:p>
            <a:r>
              <a:rPr lang="en-US" sz="2400" dirty="0"/>
              <a:t>Examples of a  a good name</a:t>
            </a:r>
          </a:p>
          <a:p>
            <a:r>
              <a:rPr lang="en-US" sz="2400" dirty="0"/>
              <a:t>20_A_T1_R1  (translation : subject 20, treatment A, </a:t>
            </a:r>
            <a:r>
              <a:rPr lang="en-US" sz="2400" dirty="0" err="1"/>
              <a:t>timepoint</a:t>
            </a:r>
            <a:r>
              <a:rPr lang="en-US" sz="2400" dirty="0"/>
              <a:t> 1, rep1  )</a:t>
            </a:r>
          </a:p>
          <a:p>
            <a:endParaRPr lang="en-US" sz="2400" dirty="0"/>
          </a:p>
          <a:p>
            <a:r>
              <a:rPr lang="en-US" sz="2400" dirty="0"/>
              <a:t>Examples : Bad name</a:t>
            </a:r>
          </a:p>
          <a:p>
            <a:r>
              <a:rPr lang="en-US" sz="2400" dirty="0"/>
              <a:t>Ashley’s sample</a:t>
            </a:r>
          </a:p>
          <a:p>
            <a:r>
              <a:rPr lang="en-US" sz="2400" dirty="0"/>
              <a:t>A</a:t>
            </a:r>
          </a:p>
          <a:p>
            <a:r>
              <a:rPr lang="en-US" sz="2400" dirty="0"/>
              <a:t>Ashley Loves Microbes Pool #1!</a:t>
            </a:r>
          </a:p>
          <a:p>
            <a:endParaRPr lang="en-US" sz="2400" dirty="0"/>
          </a:p>
          <a:p>
            <a:r>
              <a:rPr lang="en-US" sz="2400" dirty="0"/>
              <a:t>Example : kind of bad names</a:t>
            </a:r>
          </a:p>
          <a:p>
            <a:r>
              <a:rPr lang="en-US" sz="2400" dirty="0"/>
              <a:t>ALS1, ALS2, ALS3….ALS10, ALS11</a:t>
            </a:r>
          </a:p>
          <a:p>
            <a:endParaRPr lang="en-US" sz="2400" dirty="0"/>
          </a:p>
          <a:p>
            <a:r>
              <a:rPr lang="en-US" sz="2400" dirty="0"/>
              <a:t>Improved:</a:t>
            </a:r>
          </a:p>
          <a:p>
            <a:r>
              <a:rPr lang="en-US" sz="2400" dirty="0"/>
              <a:t>ALS01, ALS02, ALS03…ALS10, ALS11</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11</a:t>
            </a:fld>
            <a:endParaRPr lang="en-US"/>
          </a:p>
        </p:txBody>
      </p:sp>
      <p:pic>
        <p:nvPicPr>
          <p:cNvPr id="5" name="Picture 4"/>
          <p:cNvPicPr>
            <a:picLocks noChangeAspect="1"/>
          </p:cNvPicPr>
          <p:nvPr/>
        </p:nvPicPr>
        <p:blipFill>
          <a:blip r:embed="rId3"/>
          <a:stretch>
            <a:fillRect/>
          </a:stretch>
        </p:blipFill>
        <p:spPr>
          <a:xfrm>
            <a:off x="1397000" y="1307208"/>
            <a:ext cx="6350000" cy="5080000"/>
          </a:xfrm>
          <a:prstGeom prst="rect">
            <a:avLst/>
          </a:prstGeom>
        </p:spPr>
      </p:pic>
    </p:spTree>
    <p:extLst>
      <p:ext uri="{BB962C8B-B14F-4D97-AF65-F5344CB8AC3E}">
        <p14:creationId xmlns:p14="http://schemas.microsoft.com/office/powerpoint/2010/main" val="214670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648" y="505360"/>
            <a:ext cx="7451266" cy="3416320"/>
          </a:xfrm>
          <a:prstGeom prst="rect">
            <a:avLst/>
          </a:prstGeom>
          <a:noFill/>
        </p:spPr>
        <p:txBody>
          <a:bodyPr wrap="square" rtlCol="0">
            <a:spAutoFit/>
          </a:bodyPr>
          <a:lstStyle/>
          <a:p>
            <a:r>
              <a:rPr lang="en-US" dirty="0"/>
              <a:t>Our samples, e.g. </a:t>
            </a:r>
          </a:p>
          <a:p>
            <a:r>
              <a:rPr lang="en-US" dirty="0"/>
              <a:t>C01_05102014_R1_D01</a:t>
            </a:r>
          </a:p>
          <a:p>
            <a:endParaRPr lang="en-US" dirty="0"/>
          </a:p>
          <a:p>
            <a:endParaRPr lang="en-US" dirty="0"/>
          </a:p>
          <a:p>
            <a:r>
              <a:rPr lang="en-US" dirty="0"/>
              <a:t>C01 – Centralia core site 1</a:t>
            </a:r>
          </a:p>
          <a:p>
            <a:r>
              <a:rPr lang="en-US" dirty="0"/>
              <a:t>Date 05102014 – 05 Oct 2014</a:t>
            </a:r>
          </a:p>
          <a:p>
            <a:r>
              <a:rPr lang="en-US" dirty="0"/>
              <a:t>R1 – core 1 (there were sometimes multiple cores from the same site)</a:t>
            </a:r>
          </a:p>
          <a:p>
            <a:r>
              <a:rPr lang="en-US" dirty="0"/>
              <a:t>D01 – DNA extraction replicate 1 D01- DNA extraction rep 1</a:t>
            </a:r>
          </a:p>
          <a:p>
            <a:endParaRPr lang="en-US" dirty="0"/>
          </a:p>
          <a:p>
            <a:r>
              <a:rPr lang="en-US" dirty="0"/>
              <a:t>…</a:t>
            </a:r>
          </a:p>
          <a:p>
            <a:r>
              <a:rPr lang="en-US" dirty="0"/>
              <a:t>F – forward read; R = Reverse read</a:t>
            </a:r>
          </a:p>
          <a:p>
            <a:endParaRPr lang="en-US" dirty="0"/>
          </a:p>
        </p:txBody>
      </p:sp>
    </p:spTree>
    <p:extLst>
      <p:ext uri="{BB962C8B-B14F-4D97-AF65-F5344CB8AC3E}">
        <p14:creationId xmlns:p14="http://schemas.microsoft.com/office/powerpoint/2010/main" val="123390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Subsampling – sometimes required for a large dataset to troubleshoot efficiently through an entire workflow</a:t>
            </a:r>
          </a:p>
        </p:txBody>
      </p:sp>
      <p:sp>
        <p:nvSpPr>
          <p:cNvPr id="5" name="Content Placeholder 4"/>
          <p:cNvSpPr>
            <a:spLocks noGrp="1"/>
          </p:cNvSpPr>
          <p:nvPr>
            <p:ph idx="1"/>
          </p:nvPr>
        </p:nvSpPr>
        <p:spPr>
          <a:xfrm>
            <a:off x="457200" y="2332037"/>
            <a:ext cx="8229600" cy="4525963"/>
          </a:xfrm>
        </p:spPr>
        <p:txBody>
          <a:bodyPr/>
          <a:lstStyle/>
          <a:p>
            <a:r>
              <a:rPr lang="en-US" dirty="0"/>
              <a:t>Check out our tutorial about subsampling:</a:t>
            </a:r>
          </a:p>
          <a:p>
            <a:endParaRPr lang="en-US" dirty="0"/>
          </a:p>
          <a:p>
            <a:r>
              <a:rPr lang="en-US" dirty="0">
                <a:hlinkClick r:id="rId2"/>
              </a:rPr>
              <a:t>https://github.com/edamame-course/2015-tutorials/blob/master/final/2015-06-23-QIIME1.md#ampliconsubsampling</a:t>
            </a:r>
            <a:endParaRPr lang="en-US" dirty="0"/>
          </a:p>
          <a:p>
            <a:endParaRPr lang="en-US" dirty="0"/>
          </a:p>
        </p:txBody>
      </p:sp>
    </p:spTree>
    <p:extLst>
      <p:ext uri="{BB962C8B-B14F-4D97-AF65-F5344CB8AC3E}">
        <p14:creationId xmlns:p14="http://schemas.microsoft.com/office/powerpoint/2010/main" val="67342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Discussion - </a:t>
            </a:r>
            <a:r>
              <a:rPr lang="en-US" dirty="0" err="1"/>
              <a:t>Etherpad</a:t>
            </a:r>
            <a:endParaRPr lang="en-US" dirty="0"/>
          </a:p>
        </p:txBody>
      </p:sp>
      <p:sp>
        <p:nvSpPr>
          <p:cNvPr id="3" name="Content Placeholder 2"/>
          <p:cNvSpPr>
            <a:spLocks noGrp="1"/>
          </p:cNvSpPr>
          <p:nvPr>
            <p:ph idx="1"/>
          </p:nvPr>
        </p:nvSpPr>
        <p:spPr/>
        <p:txBody>
          <a:bodyPr>
            <a:normAutofit/>
          </a:bodyPr>
          <a:lstStyle/>
          <a:p>
            <a:r>
              <a:rPr lang="en-US" dirty="0"/>
              <a:t>Have you ever made a computing workflow? If so, what advice do you have?</a:t>
            </a:r>
          </a:p>
          <a:p>
            <a:r>
              <a:rPr lang="en-US" dirty="0"/>
              <a:t>Has anyone ever checked your computing or statistical work?  In that situation, what went well and what didn’t?</a:t>
            </a:r>
          </a:p>
          <a:p>
            <a:r>
              <a:rPr lang="en-US" dirty="0"/>
              <a:t>What do you think are the most challenging aspects of making computing workflows?</a:t>
            </a:r>
          </a:p>
        </p:txBody>
      </p:sp>
    </p:spTree>
    <p:extLst>
      <p:ext uri="{BB962C8B-B14F-4D97-AF65-F5344CB8AC3E}">
        <p14:creationId xmlns:p14="http://schemas.microsoft.com/office/powerpoint/2010/main" val="121657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9E24-ED1F-AC47-B401-127E26A5B723}"/>
              </a:ext>
            </a:extLst>
          </p:cNvPr>
          <p:cNvSpPr>
            <a:spLocks noGrp="1"/>
          </p:cNvSpPr>
          <p:nvPr>
            <p:ph type="title"/>
          </p:nvPr>
        </p:nvSpPr>
        <p:spPr/>
        <p:txBody>
          <a:bodyPr>
            <a:normAutofit fontScale="90000"/>
          </a:bodyPr>
          <a:lstStyle/>
          <a:p>
            <a:r>
              <a:rPr lang="en-US" dirty="0"/>
              <a:t>Case study:  The Productive Post-doc </a:t>
            </a:r>
            <a:br>
              <a:rPr lang="en-US" dirty="0"/>
            </a:br>
            <a:r>
              <a:rPr lang="en-US" dirty="0"/>
              <a:t>Part #1</a:t>
            </a:r>
          </a:p>
        </p:txBody>
      </p:sp>
      <p:sp>
        <p:nvSpPr>
          <p:cNvPr id="3" name="Content Placeholder 2">
            <a:extLst>
              <a:ext uri="{FF2B5EF4-FFF2-40B4-BE49-F238E27FC236}">
                <a16:creationId xmlns:a16="http://schemas.microsoft.com/office/drawing/2014/main" id="{FFCC49D5-3560-7A44-B525-9851469D8743}"/>
              </a:ext>
            </a:extLst>
          </p:cNvPr>
          <p:cNvSpPr>
            <a:spLocks noGrp="1"/>
          </p:cNvSpPr>
          <p:nvPr>
            <p:ph idx="1"/>
          </p:nvPr>
        </p:nvSpPr>
        <p:spPr>
          <a:xfrm>
            <a:off x="457200" y="1655619"/>
            <a:ext cx="8229600" cy="3082636"/>
          </a:xfrm>
        </p:spPr>
        <p:txBody>
          <a:bodyPr>
            <a:normAutofit fontScale="70000" lnSpcReduction="20000"/>
          </a:bodyPr>
          <a:lstStyle/>
          <a:p>
            <a:pPr marL="0" indent="0">
              <a:buNone/>
            </a:pPr>
            <a:r>
              <a:rPr lang="en-US" dirty="0"/>
              <a:t>A very productive and confident post-doc in the lab, Jane, has performed some analyses on soil samples that were used for a 16S rRNA microbiome survey.  She maintains the contextual data in an excel spreadsheet on her laptop, and backed up on the lab’s server. To analyze these data, she routinely copies and pastes the values into a new “clean” tab to try different calculations, but she keeps the original data in the first tab.  She also sometimes loads the excel tables into R for other statistical analyses.  She keeps her R workflows on a private GitHub repository.  In the end, she writes a paper describing her results, including an analysis of the explanatory value of the soil chemistry for microbiome community composition.</a:t>
            </a:r>
          </a:p>
          <a:p>
            <a:pPr marL="0" indent="0">
              <a:buNone/>
            </a:pPr>
            <a:endParaRPr lang="en-US" dirty="0"/>
          </a:p>
        </p:txBody>
      </p:sp>
      <p:sp>
        <p:nvSpPr>
          <p:cNvPr id="4" name="TextBox 3">
            <a:extLst>
              <a:ext uri="{FF2B5EF4-FFF2-40B4-BE49-F238E27FC236}">
                <a16:creationId xmlns:a16="http://schemas.microsoft.com/office/drawing/2014/main" id="{3A5E0586-F53B-634E-919C-B7C0C2EBD6EF}"/>
              </a:ext>
            </a:extLst>
          </p:cNvPr>
          <p:cNvSpPr txBox="1"/>
          <p:nvPr/>
        </p:nvSpPr>
        <p:spPr>
          <a:xfrm>
            <a:off x="457200" y="4948528"/>
            <a:ext cx="8229600" cy="1292662"/>
          </a:xfrm>
          <a:prstGeom prst="rect">
            <a:avLst/>
          </a:prstGeom>
          <a:noFill/>
        </p:spPr>
        <p:txBody>
          <a:bodyPr wrap="square" rtlCol="0">
            <a:spAutoFit/>
          </a:bodyPr>
          <a:lstStyle/>
          <a:p>
            <a:pPr algn="ctr"/>
            <a:r>
              <a:rPr lang="en-US" sz="2000" dirty="0"/>
              <a:t>Discussion</a:t>
            </a:r>
          </a:p>
          <a:p>
            <a:r>
              <a:rPr lang="en-US" sz="2000" dirty="0"/>
              <a:t>1.  Critique how Jane’s stores and analyzes her data.  What aspects of her strategy are reproducible?  What aspects of her strategy can be improved?  </a:t>
            </a:r>
          </a:p>
          <a:p>
            <a:endParaRPr lang="en-US" dirty="0"/>
          </a:p>
        </p:txBody>
      </p:sp>
    </p:spTree>
    <p:extLst>
      <p:ext uri="{BB962C8B-B14F-4D97-AF65-F5344CB8AC3E}">
        <p14:creationId xmlns:p14="http://schemas.microsoft.com/office/powerpoint/2010/main" val="153560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C49D5-3560-7A44-B525-9851469D8743}"/>
              </a:ext>
            </a:extLst>
          </p:cNvPr>
          <p:cNvSpPr>
            <a:spLocks noGrp="1"/>
          </p:cNvSpPr>
          <p:nvPr>
            <p:ph idx="1"/>
          </p:nvPr>
        </p:nvSpPr>
        <p:spPr>
          <a:xfrm>
            <a:off x="457200" y="1600201"/>
            <a:ext cx="8229600" cy="2251364"/>
          </a:xfrm>
        </p:spPr>
        <p:txBody>
          <a:bodyPr>
            <a:normAutofit fontScale="70000" lnSpcReduction="20000"/>
          </a:bodyPr>
          <a:lstStyle/>
          <a:p>
            <a:pPr marL="0" indent="0">
              <a:buNone/>
            </a:pPr>
            <a:r>
              <a:rPr lang="en-US" dirty="0"/>
              <a:t>A student in the lab, John, is a co-author on the paper that Jane is leading. He wants to check her workflow.  He cannot access the private workflow on GitHub, and asks for the workflow to be made public.  In the mean time, he checks the excel files that are backed up on the lab’s servers and notices that a key sample, Sample1, is missing from all of the tabs in Jane’s file. He also notices that some of the tabs were not copied correctly from the original data, and this has impacted some of the excel results. </a:t>
            </a:r>
          </a:p>
          <a:p>
            <a:pPr marL="0" indent="0">
              <a:buNone/>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sp>
        <p:nvSpPr>
          <p:cNvPr id="7" name="Title 1">
            <a:extLst>
              <a:ext uri="{FF2B5EF4-FFF2-40B4-BE49-F238E27FC236}">
                <a16:creationId xmlns:a16="http://schemas.microsoft.com/office/drawing/2014/main" id="{893B457C-205F-C54C-93C2-03D46337186F}"/>
              </a:ext>
            </a:extLst>
          </p:cNvPr>
          <p:cNvSpPr txBox="1">
            <a:spLocks/>
          </p:cNvSpPr>
          <p:nvPr/>
        </p:nvSpPr>
        <p:spPr>
          <a:xfrm>
            <a:off x="346364" y="277091"/>
            <a:ext cx="8229600" cy="1143000"/>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Case study:  The Productive Post-doc </a:t>
            </a:r>
            <a:br>
              <a:rPr lang="en-US" dirty="0"/>
            </a:br>
            <a:r>
              <a:rPr lang="en-US" dirty="0"/>
              <a:t>Part #2</a:t>
            </a:r>
          </a:p>
        </p:txBody>
      </p:sp>
      <p:sp>
        <p:nvSpPr>
          <p:cNvPr id="8" name="TextBox 7">
            <a:extLst>
              <a:ext uri="{FF2B5EF4-FFF2-40B4-BE49-F238E27FC236}">
                <a16:creationId xmlns:a16="http://schemas.microsoft.com/office/drawing/2014/main" id="{86ACDBBA-2BE9-0B41-8EC1-4083E1C3AAAF}"/>
              </a:ext>
            </a:extLst>
          </p:cNvPr>
          <p:cNvSpPr txBox="1"/>
          <p:nvPr/>
        </p:nvSpPr>
        <p:spPr>
          <a:xfrm>
            <a:off x="471055" y="4239491"/>
            <a:ext cx="8257309" cy="1877437"/>
          </a:xfrm>
          <a:prstGeom prst="rect">
            <a:avLst/>
          </a:prstGeom>
          <a:noFill/>
        </p:spPr>
        <p:txBody>
          <a:bodyPr wrap="square" rtlCol="0">
            <a:spAutoFit/>
          </a:bodyPr>
          <a:lstStyle/>
          <a:p>
            <a:pPr algn="ctr"/>
            <a:r>
              <a:rPr lang="en-US" sz="2000" dirty="0"/>
              <a:t>Discussion</a:t>
            </a:r>
          </a:p>
          <a:p>
            <a:pPr marL="514350" indent="-514350">
              <a:buAutoNum type="arabicPeriod"/>
            </a:pPr>
            <a:r>
              <a:rPr lang="en-US" sz="2000" dirty="0"/>
              <a:t>What should John do?</a:t>
            </a:r>
          </a:p>
          <a:p>
            <a:pPr marL="514350" indent="-514350">
              <a:buAutoNum type="arabicPeriod"/>
            </a:pPr>
            <a:r>
              <a:rPr lang="en-US" sz="2000" dirty="0"/>
              <a:t>What aspects of this situation may make it difficult for John to decide what to do?</a:t>
            </a:r>
          </a:p>
          <a:p>
            <a:endParaRPr lang="en-US" dirty="0"/>
          </a:p>
          <a:p>
            <a:endParaRPr lang="en-US" dirty="0"/>
          </a:p>
        </p:txBody>
      </p:sp>
    </p:spTree>
    <p:extLst>
      <p:ext uri="{BB962C8B-B14F-4D97-AF65-F5344CB8AC3E}">
        <p14:creationId xmlns:p14="http://schemas.microsoft.com/office/powerpoint/2010/main" val="405035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C49D5-3560-7A44-B525-9851469D8743}"/>
              </a:ext>
            </a:extLst>
          </p:cNvPr>
          <p:cNvSpPr>
            <a:spLocks noGrp="1"/>
          </p:cNvSpPr>
          <p:nvPr>
            <p:ph idx="1"/>
          </p:nvPr>
        </p:nvSpPr>
        <p:spPr>
          <a:xfrm>
            <a:off x="457200" y="1600200"/>
            <a:ext cx="8229600" cy="2182091"/>
          </a:xfrm>
        </p:spPr>
        <p:txBody>
          <a:bodyPr>
            <a:normAutofit fontScale="77500" lnSpcReduction="20000"/>
          </a:bodyPr>
          <a:lstStyle/>
          <a:p>
            <a:pPr marL="0" indent="0">
              <a:buNone/>
            </a:pPr>
            <a:r>
              <a:rPr lang="en-US" dirty="0"/>
              <a:t>Jane makes the GitHub repo available to John and he reproduces the R workflow.  He notices that the p-values that he generates are off from what Jane has reported in the results section of the paper.  In fact, where Jane reports a p-value of 0.031, John generates a p-value of 0.31.   John now feels very uncomfortable being an author on the paper.</a:t>
            </a:r>
          </a:p>
          <a:p>
            <a:pPr marL="0" indent="0">
              <a:buNone/>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B75DE72-A4A5-A148-A41E-196E353CF227}"/>
              </a:ext>
            </a:extLst>
          </p:cNvPr>
          <p:cNvSpPr txBox="1"/>
          <p:nvPr/>
        </p:nvSpPr>
        <p:spPr>
          <a:xfrm>
            <a:off x="457200" y="4087091"/>
            <a:ext cx="8077200" cy="1631216"/>
          </a:xfrm>
          <a:prstGeom prst="rect">
            <a:avLst/>
          </a:prstGeom>
          <a:noFill/>
        </p:spPr>
        <p:txBody>
          <a:bodyPr wrap="square" rtlCol="0">
            <a:spAutoFit/>
          </a:bodyPr>
          <a:lstStyle/>
          <a:p>
            <a:pPr algn="ctr"/>
            <a:r>
              <a:rPr lang="en-US" sz="2000" dirty="0"/>
              <a:t>Discussion</a:t>
            </a:r>
          </a:p>
          <a:p>
            <a:pPr marL="514350" indent="-514350">
              <a:buAutoNum type="arabicPeriod"/>
            </a:pPr>
            <a:r>
              <a:rPr lang="en-US" sz="2000" dirty="0"/>
              <a:t>What would you advise John to do?</a:t>
            </a:r>
          </a:p>
          <a:p>
            <a:pPr marL="514350" indent="-514350">
              <a:buAutoNum type="arabicPeriod"/>
            </a:pPr>
            <a:r>
              <a:rPr lang="en-US" sz="2000" dirty="0"/>
              <a:t>What steps should be taken before the paper is submitted?</a:t>
            </a:r>
          </a:p>
          <a:p>
            <a:pPr marL="514350" indent="-514350">
              <a:buAutoNum type="arabicPeriod"/>
            </a:pPr>
            <a:r>
              <a:rPr lang="en-US" sz="2000" dirty="0"/>
              <a:t>Do you think that Jane’s errors constitute misconduct or negligence?  What is the difference?</a:t>
            </a:r>
          </a:p>
        </p:txBody>
      </p:sp>
      <p:sp>
        <p:nvSpPr>
          <p:cNvPr id="7" name="Title 1">
            <a:extLst>
              <a:ext uri="{FF2B5EF4-FFF2-40B4-BE49-F238E27FC236}">
                <a16:creationId xmlns:a16="http://schemas.microsoft.com/office/drawing/2014/main" id="{37BC2F06-D8AD-AB41-853C-19EE17BBF751}"/>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Case study:  The Productive Post-doc </a:t>
            </a:r>
            <a:br>
              <a:rPr lang="en-US" dirty="0"/>
            </a:br>
            <a:r>
              <a:rPr lang="en-US" dirty="0"/>
              <a:t>Part #3</a:t>
            </a:r>
          </a:p>
        </p:txBody>
      </p:sp>
    </p:spTree>
    <p:extLst>
      <p:ext uri="{BB962C8B-B14F-4D97-AF65-F5344CB8AC3E}">
        <p14:creationId xmlns:p14="http://schemas.microsoft.com/office/powerpoint/2010/main" val="196653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05FF-BD2B-8C40-8D2E-812A01828B73}"/>
              </a:ext>
            </a:extLst>
          </p:cNvPr>
          <p:cNvSpPr>
            <a:spLocks noGrp="1"/>
          </p:cNvSpPr>
          <p:nvPr>
            <p:ph type="title"/>
          </p:nvPr>
        </p:nvSpPr>
        <p:spPr/>
        <p:txBody>
          <a:bodyPr>
            <a:normAutofit fontScale="90000"/>
          </a:bodyPr>
          <a:lstStyle/>
          <a:p>
            <a:r>
              <a:rPr lang="en-US" dirty="0"/>
              <a:t>Case study wrap-up &amp; comparison to wet-bench</a:t>
            </a:r>
          </a:p>
        </p:txBody>
      </p:sp>
      <p:sp>
        <p:nvSpPr>
          <p:cNvPr id="3" name="Content Placeholder 2">
            <a:extLst>
              <a:ext uri="{FF2B5EF4-FFF2-40B4-BE49-F238E27FC236}">
                <a16:creationId xmlns:a16="http://schemas.microsoft.com/office/drawing/2014/main" id="{2DD1E70E-000E-2045-9117-63E953887FD4}"/>
              </a:ext>
            </a:extLst>
          </p:cNvPr>
          <p:cNvSpPr>
            <a:spLocks noGrp="1"/>
          </p:cNvSpPr>
          <p:nvPr>
            <p:ph idx="1"/>
          </p:nvPr>
        </p:nvSpPr>
        <p:spPr/>
        <p:txBody>
          <a:bodyPr>
            <a:normAutofit fontScale="92500" lnSpcReduction="10000"/>
          </a:bodyPr>
          <a:lstStyle/>
          <a:p>
            <a:pPr marL="0" indent="0">
              <a:buNone/>
            </a:pPr>
            <a:r>
              <a:rPr lang="en-US" dirty="0"/>
              <a:t>Consider the following scenarios:</a:t>
            </a:r>
          </a:p>
          <a:p>
            <a:pPr marL="514350" indent="-514350">
              <a:buAutoNum type="arabicPeriod"/>
            </a:pPr>
            <a:r>
              <a:rPr lang="en-US" dirty="0"/>
              <a:t>A lab won’t share their modifications to a DNA extraction protocol that they used to generate a fungal ITS leaf survey</a:t>
            </a:r>
          </a:p>
          <a:p>
            <a:pPr marL="514350" indent="-514350">
              <a:buAutoNum type="arabicPeriod"/>
            </a:pPr>
            <a:r>
              <a:rPr lang="en-US" dirty="0"/>
              <a:t>A post-doc takes all of the freezer stocks of her genetic constructs when she moves to her new faculty position.</a:t>
            </a:r>
          </a:p>
          <a:p>
            <a:pPr marL="514350" indent="-514350">
              <a:buAutoNum type="arabicPeriod"/>
            </a:pPr>
            <a:r>
              <a:rPr lang="en-US" dirty="0"/>
              <a:t>A graduate student never takes laboratory notes, and instead writes calculations on paper scraps and then discards.</a:t>
            </a:r>
          </a:p>
        </p:txBody>
      </p:sp>
    </p:spTree>
    <p:extLst>
      <p:ext uri="{BB962C8B-B14F-4D97-AF65-F5344CB8AC3E}">
        <p14:creationId xmlns:p14="http://schemas.microsoft.com/office/powerpoint/2010/main" val="257160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computing workflow?</a:t>
            </a:r>
          </a:p>
        </p:txBody>
      </p:sp>
      <p:sp>
        <p:nvSpPr>
          <p:cNvPr id="3" name="Content Placeholder 2"/>
          <p:cNvSpPr>
            <a:spLocks noGrp="1"/>
          </p:cNvSpPr>
          <p:nvPr>
            <p:ph idx="1"/>
          </p:nvPr>
        </p:nvSpPr>
        <p:spPr/>
        <p:txBody>
          <a:bodyPr>
            <a:normAutofit fontScale="77500" lnSpcReduction="20000"/>
          </a:bodyPr>
          <a:lstStyle/>
          <a:p>
            <a:r>
              <a:rPr lang="en-US" dirty="0"/>
              <a:t>Exactly what you tell the computer to execute the analysis</a:t>
            </a:r>
          </a:p>
          <a:p>
            <a:r>
              <a:rPr lang="en-US" dirty="0"/>
              <a:t>Each optimized step in a computing analysis</a:t>
            </a:r>
          </a:p>
          <a:p>
            <a:pPr lvl="1"/>
            <a:r>
              <a:rPr lang="en-US" dirty="0"/>
              <a:t> Verbatim scripts that were executed</a:t>
            </a:r>
          </a:p>
          <a:p>
            <a:pPr lvl="1"/>
            <a:r>
              <a:rPr lang="en-US" dirty="0"/>
              <a:t>Annotated:</a:t>
            </a:r>
          </a:p>
          <a:p>
            <a:pPr lvl="2"/>
            <a:r>
              <a:rPr lang="en-US" dirty="0"/>
              <a:t>Software versions used</a:t>
            </a:r>
          </a:p>
          <a:p>
            <a:pPr lvl="2"/>
            <a:r>
              <a:rPr lang="en-US" dirty="0"/>
              <a:t>Description of what the software is doing/goal of that step</a:t>
            </a:r>
          </a:p>
          <a:p>
            <a:pPr lvl="2"/>
            <a:r>
              <a:rPr lang="en-US" dirty="0"/>
              <a:t>Brief notes on deviations from default options</a:t>
            </a:r>
          </a:p>
          <a:p>
            <a:r>
              <a:rPr lang="en-US" dirty="0"/>
              <a:t>Workflows can include different software (e.g., </a:t>
            </a:r>
            <a:r>
              <a:rPr lang="en-US" dirty="0" err="1"/>
              <a:t>mothur</a:t>
            </a:r>
            <a:r>
              <a:rPr lang="en-US" dirty="0"/>
              <a:t> to QIIME to R), and should also include all “formatting steps” needed to move between tools – hopefully you don’t need to manually format too much; avoid if possible</a:t>
            </a:r>
          </a:p>
          <a:p>
            <a:pPr lvl="1"/>
            <a:endParaRPr lang="en-US" dirty="0"/>
          </a:p>
        </p:txBody>
      </p:sp>
    </p:spTree>
    <p:extLst>
      <p:ext uri="{BB962C8B-B14F-4D97-AF65-F5344CB8AC3E}">
        <p14:creationId xmlns:p14="http://schemas.microsoft.com/office/powerpoint/2010/main" val="345596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639887"/>
          </a:xfrm>
        </p:spPr>
        <p:txBody>
          <a:bodyPr>
            <a:normAutofit fontScale="90000"/>
          </a:bodyPr>
          <a:lstStyle/>
          <a:p>
            <a:r>
              <a:rPr lang="en-US" dirty="0"/>
              <a:t>Workflows should be mindlessly complete – the computer is a literal beast</a:t>
            </a:r>
          </a:p>
        </p:txBody>
      </p:sp>
      <p:sp>
        <p:nvSpPr>
          <p:cNvPr id="3" name="Content Placeholder 2"/>
          <p:cNvSpPr>
            <a:spLocks noGrp="1"/>
          </p:cNvSpPr>
          <p:nvPr>
            <p:ph idx="1"/>
          </p:nvPr>
        </p:nvSpPr>
        <p:spPr>
          <a:xfrm>
            <a:off x="296622" y="1600200"/>
            <a:ext cx="8389360" cy="4525963"/>
          </a:xfrm>
        </p:spPr>
        <p:txBody>
          <a:bodyPr/>
          <a:lstStyle/>
          <a:p>
            <a:pPr marL="0" indent="0">
              <a:buNone/>
            </a:pPr>
            <a:endParaRPr lang="en-US" dirty="0"/>
          </a:p>
          <a:p>
            <a:pPr marL="0" indent="0">
              <a:buNone/>
            </a:pPr>
            <a:r>
              <a:rPr lang="en-US" dirty="0"/>
              <a:t>The Peanut Butter and Jelly Robot</a:t>
            </a:r>
          </a:p>
          <a:p>
            <a:pPr marL="0" indent="0">
              <a:buNone/>
            </a:pPr>
            <a:endParaRPr lang="en-US" dirty="0"/>
          </a:p>
          <a:p>
            <a:pPr marL="0" indent="0">
              <a:buNone/>
            </a:pPr>
            <a:r>
              <a:rPr lang="en-US" dirty="0">
                <a:hlinkClick r:id="rId2"/>
              </a:rPr>
              <a:t>https://www.youtube.com/watch?v=leBEFaVHllE</a:t>
            </a:r>
            <a:endParaRPr lang="en-US" dirty="0"/>
          </a:p>
          <a:p>
            <a:pPr marL="0" indent="0">
              <a:buNone/>
            </a:pPr>
            <a:endParaRPr lang="en-US" dirty="0"/>
          </a:p>
          <a:p>
            <a:pPr marL="0" indent="0">
              <a:buNone/>
            </a:pPr>
            <a:r>
              <a:rPr lang="en-US" dirty="0">
                <a:hlinkClick r:id="rId3"/>
              </a:rPr>
              <a:t>https://www.youtube.com/watch?v=Y-UEdr1wofM</a:t>
            </a:r>
            <a:endParaRPr lang="en-US" dirty="0"/>
          </a:p>
          <a:p>
            <a:pPr marL="0" indent="0">
              <a:buNone/>
            </a:pPr>
            <a:endParaRPr lang="en-US" dirty="0"/>
          </a:p>
        </p:txBody>
      </p:sp>
    </p:spTree>
    <p:extLst>
      <p:ext uri="{BB962C8B-B14F-4D97-AF65-F5344CB8AC3E}">
        <p14:creationId xmlns:p14="http://schemas.microsoft.com/office/powerpoint/2010/main" val="25735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Workflows for Biologists</a:t>
            </a:r>
          </a:p>
        </p:txBody>
      </p:sp>
      <p:sp>
        <p:nvSpPr>
          <p:cNvPr id="3" name="Content Placeholder 2"/>
          <p:cNvSpPr>
            <a:spLocks noGrp="1"/>
          </p:cNvSpPr>
          <p:nvPr>
            <p:ph idx="1"/>
          </p:nvPr>
        </p:nvSpPr>
        <p:spPr/>
        <p:txBody>
          <a:bodyPr/>
          <a:lstStyle/>
          <a:p>
            <a:r>
              <a:rPr lang="en-US" dirty="0"/>
              <a:t>Papers of interest:</a:t>
            </a:r>
          </a:p>
          <a:p>
            <a:pPr lvl="1"/>
            <a:r>
              <a:rPr lang="en-US" dirty="0"/>
              <a:t>Wilson et al. 2014. Best </a:t>
            </a:r>
            <a:r>
              <a:rPr lang="en-US" dirty="0" err="1"/>
              <a:t>practises</a:t>
            </a:r>
            <a:r>
              <a:rPr lang="en-US" dirty="0"/>
              <a:t> for Computing. </a:t>
            </a:r>
            <a:r>
              <a:rPr lang="en-US" i="1" dirty="0" err="1"/>
              <a:t>PLoS</a:t>
            </a:r>
            <a:r>
              <a:rPr lang="en-US" i="1" dirty="0"/>
              <a:t> Computational Biology</a:t>
            </a:r>
          </a:p>
          <a:p>
            <a:pPr lvl="1"/>
            <a:r>
              <a:rPr lang="en-US" dirty="0"/>
              <a:t>Nobel 2009. Organizing Computational Biology Projects.  </a:t>
            </a:r>
            <a:r>
              <a:rPr lang="en-US" i="1" dirty="0" err="1"/>
              <a:t>PLoS</a:t>
            </a:r>
            <a:r>
              <a:rPr lang="en-US" i="1" dirty="0"/>
              <a:t> Computational Biology</a:t>
            </a:r>
          </a:p>
          <a:p>
            <a:pPr lvl="1"/>
            <a:r>
              <a:rPr lang="en-US" dirty="0" err="1"/>
              <a:t>Sandve</a:t>
            </a:r>
            <a:r>
              <a:rPr lang="en-US" dirty="0"/>
              <a:t> et al. 2013. Ten simple rules for reproducible computational research.  </a:t>
            </a:r>
            <a:r>
              <a:rPr lang="en-US" i="1" dirty="0" err="1"/>
              <a:t>PLoS</a:t>
            </a:r>
            <a:r>
              <a:rPr lang="en-US" i="1" dirty="0"/>
              <a:t> Computational Biology.</a:t>
            </a:r>
          </a:p>
          <a:p>
            <a:pPr lvl="4"/>
            <a:r>
              <a:rPr lang="en-US" i="1" dirty="0"/>
              <a:t>All of these references are posted in our </a:t>
            </a:r>
            <a:r>
              <a:rPr lang="en-US" i="1" dirty="0" err="1"/>
              <a:t>Mendeley</a:t>
            </a:r>
            <a:r>
              <a:rPr lang="en-US" i="1" dirty="0"/>
              <a:t> group</a:t>
            </a:r>
            <a:endParaRPr lang="en-US" dirty="0"/>
          </a:p>
        </p:txBody>
      </p:sp>
    </p:spTree>
    <p:extLst>
      <p:ext uri="{BB962C8B-B14F-4D97-AF65-F5344CB8AC3E}">
        <p14:creationId xmlns:p14="http://schemas.microsoft.com/office/powerpoint/2010/main" val="4017411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Our suggestions for an analysis approach</a:t>
            </a:r>
          </a:p>
        </p:txBody>
      </p:sp>
      <p:sp>
        <p:nvSpPr>
          <p:cNvPr id="4" name="Content Placeholder 3"/>
          <p:cNvSpPr>
            <a:spLocks noGrp="1"/>
          </p:cNvSpPr>
          <p:nvPr>
            <p:ph idx="1"/>
          </p:nvPr>
        </p:nvSpPr>
        <p:spPr>
          <a:xfrm>
            <a:off x="457200" y="1528764"/>
            <a:ext cx="8229600" cy="5064576"/>
          </a:xfrm>
        </p:spPr>
        <p:txBody>
          <a:bodyPr>
            <a:normAutofit fontScale="77500" lnSpcReduction="20000"/>
          </a:bodyPr>
          <a:lstStyle/>
          <a:p>
            <a:pPr marL="514350" indent="-514350">
              <a:buFont typeface="+mj-lt"/>
              <a:buAutoNum type="arabicPeriod"/>
            </a:pPr>
            <a:r>
              <a:rPr lang="en-US" dirty="0"/>
              <a:t>Adopt a systematic, iterative exploration of parameter space.  </a:t>
            </a:r>
          </a:p>
          <a:p>
            <a:pPr marL="914400" lvl="1" indent="-514350"/>
            <a:r>
              <a:rPr lang="en-US" dirty="0"/>
              <a:t>Include “sanity checks” </a:t>
            </a:r>
          </a:p>
          <a:p>
            <a:pPr marL="914400" lvl="1" indent="-514350"/>
            <a:r>
              <a:rPr lang="en-US" dirty="0"/>
              <a:t>Focus on exploring the parameters that </a:t>
            </a:r>
            <a:r>
              <a:rPr lang="en-US" i="1" dirty="0"/>
              <a:t>matter</a:t>
            </a:r>
            <a:r>
              <a:rPr lang="en-US" dirty="0"/>
              <a:t> for your objective/hypothesis</a:t>
            </a:r>
          </a:p>
          <a:p>
            <a:pPr marL="914400" lvl="1" indent="-514350"/>
            <a:r>
              <a:rPr lang="en-US" dirty="0"/>
              <a:t>Organize your output and input for </a:t>
            </a:r>
            <a:r>
              <a:rPr lang="en-US" i="1" dirty="0"/>
              <a:t>someone who isn’t you</a:t>
            </a:r>
          </a:p>
          <a:p>
            <a:pPr marL="514350" indent="-514350">
              <a:buFont typeface="+mj-lt"/>
              <a:buAutoNum type="arabicPeriod"/>
            </a:pPr>
            <a:r>
              <a:rPr lang="en-US" dirty="0"/>
              <a:t>Work towards an optimized, seamless workflow.  Minimize manual steps.</a:t>
            </a:r>
          </a:p>
          <a:p>
            <a:pPr marL="514350" indent="-514350">
              <a:buFont typeface="+mj-lt"/>
              <a:buAutoNum type="arabicPeriod"/>
            </a:pPr>
            <a:r>
              <a:rPr lang="en-US" dirty="0"/>
              <a:t>Implement </a:t>
            </a:r>
            <a:r>
              <a:rPr lang="en-US" i="1" dirty="0"/>
              <a:t>reproducibility check-points.</a:t>
            </a:r>
          </a:p>
          <a:p>
            <a:pPr marL="514350" indent="-514350">
              <a:buFont typeface="+mj-lt"/>
              <a:buAutoNum type="arabicPeriod"/>
            </a:pPr>
            <a:r>
              <a:rPr lang="en-US" dirty="0"/>
              <a:t>Maintain computing notes just as you would experimental notes</a:t>
            </a:r>
          </a:p>
          <a:p>
            <a:pPr marL="514350" indent="-514350">
              <a:buFont typeface="+mj-lt"/>
              <a:buAutoNum type="arabicPeriod"/>
            </a:pPr>
            <a:r>
              <a:rPr lang="en-US" dirty="0"/>
              <a:t>Do your part:  cultivate a shared responsibility for reproducibility of results and data management</a:t>
            </a:r>
          </a:p>
        </p:txBody>
      </p:sp>
    </p:spTree>
    <p:extLst>
      <p:ext uri="{BB962C8B-B14F-4D97-AF65-F5344CB8AC3E}">
        <p14:creationId xmlns:p14="http://schemas.microsoft.com/office/powerpoint/2010/main" val="267317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4249</TotalTime>
  <Words>1034</Words>
  <Application>Microsoft Macintosh PowerPoint</Application>
  <PresentationFormat>On-screen Show (4:3)</PresentationFormat>
  <Paragraphs>98</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Explorations in Data Analyses for Metagenomic Advances in Microbial Ecology</vt:lpstr>
      <vt:lpstr>Case study:  The Productive Post-doc  Part #1</vt:lpstr>
      <vt:lpstr>PowerPoint Presentation</vt:lpstr>
      <vt:lpstr>Case study:  The Productive Post-doc  Part #3</vt:lpstr>
      <vt:lpstr>Case study wrap-up &amp; comparison to wet-bench</vt:lpstr>
      <vt:lpstr>What is a computing workflow?</vt:lpstr>
      <vt:lpstr>Workflows should be mindlessly complete – the computer is a literal beast</vt:lpstr>
      <vt:lpstr>Computing Workflows for Biologists</vt:lpstr>
      <vt:lpstr>Our suggestions for an analysis approach</vt:lpstr>
      <vt:lpstr>PowerPoint Presentation</vt:lpstr>
      <vt:lpstr>PowerPoint Presentation</vt:lpstr>
      <vt:lpstr>PowerPoint Presentation</vt:lpstr>
      <vt:lpstr>Subsampling – sometimes required for a large dataset to troubleshoot efficiently through an entire workflow</vt:lpstr>
      <vt:lpstr>Workflow Discussion - Etherpad</vt:lpstr>
    </vt:vector>
  </TitlesOfParts>
  <Company>Yale University</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Explorations in Data Analyses for Metagenomic Advances in Microbial Ecology</dc:title>
  <dc:creator>Ashley Shade</dc:creator>
  <cp:lastModifiedBy>Ashley Shade</cp:lastModifiedBy>
  <cp:revision>96</cp:revision>
  <cp:lastPrinted>2016-07-11T15:17:09Z</cp:lastPrinted>
  <dcterms:created xsi:type="dcterms:W3CDTF">2014-08-12T23:38:17Z</dcterms:created>
  <dcterms:modified xsi:type="dcterms:W3CDTF">2018-06-24T23:04:26Z</dcterms:modified>
</cp:coreProperties>
</file>