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372" r:id="rId2"/>
    <p:sldId id="373" r:id="rId3"/>
    <p:sldId id="256" r:id="rId4"/>
    <p:sldId id="269" r:id="rId5"/>
    <p:sldId id="270" r:id="rId6"/>
    <p:sldId id="314" r:id="rId7"/>
    <p:sldId id="276" r:id="rId8"/>
    <p:sldId id="277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13" r:id="rId17"/>
    <p:sldId id="298" r:id="rId18"/>
    <p:sldId id="290" r:id="rId19"/>
    <p:sldId id="375" r:id="rId20"/>
    <p:sldId id="301" r:id="rId21"/>
    <p:sldId id="293" r:id="rId22"/>
    <p:sldId id="366" r:id="rId23"/>
    <p:sldId id="365" r:id="rId24"/>
    <p:sldId id="296" r:id="rId25"/>
    <p:sldId id="318" r:id="rId26"/>
    <p:sldId id="319" r:id="rId27"/>
    <p:sldId id="320" r:id="rId28"/>
    <p:sldId id="321" r:id="rId29"/>
    <p:sldId id="322" r:id="rId30"/>
    <p:sldId id="323" r:id="rId31"/>
    <p:sldId id="368" r:id="rId32"/>
    <p:sldId id="261" r:id="rId33"/>
    <p:sldId id="369" r:id="rId34"/>
    <p:sldId id="260" r:id="rId35"/>
    <p:sldId id="370" r:id="rId36"/>
    <p:sldId id="259" r:id="rId37"/>
    <p:sldId id="263" r:id="rId38"/>
    <p:sldId id="258" r:id="rId39"/>
    <p:sldId id="262" r:id="rId40"/>
    <p:sldId id="374" r:id="rId41"/>
    <p:sldId id="367" r:id="rId42"/>
    <p:sldId id="271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C97899-560C-A741-A0A8-CCED53D0E09A}" v="1284" dt="2024-05-14T15:00:05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67"/>
    <p:restoredTop sz="94577"/>
  </p:normalViewPr>
  <p:slideViewPr>
    <p:cSldViewPr snapToGrid="0" snapToObjects="1">
      <p:cViewPr varScale="1">
        <p:scale>
          <a:sx n="112" d="100"/>
          <a:sy n="112" d="100"/>
        </p:scale>
        <p:origin x="8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n:Desktop:bioinf:Talks:jobTalk:chartsForJobTalk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n:Desktop:bioinf:courses:popGenModule_2018:slides:misc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7858809315502"/>
          <c:y val="5.1400554097404502E-2"/>
          <c:w val="0.812916927050785"/>
          <c:h val="0.7678047535724700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Positive selection</c:v>
                </c:pt>
              </c:strCache>
            </c:strRef>
          </c:tx>
          <c:spPr>
            <a:solidFill>
              <a:schemeClr val="tx1"/>
            </a:solidFill>
            <a:ln>
              <a:solidFill>
                <a:srgbClr val="FF0000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A783-994A-AB1D-B6508C89B8DF}"/>
              </c:ext>
            </c:extLst>
          </c:dPt>
          <c:dPt>
            <c:idx val="1"/>
            <c:invertIfNegative val="0"/>
            <c:bubble3D val="0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A783-994A-AB1D-B6508C89B8DF}"/>
              </c:ext>
            </c:extLst>
          </c:dPt>
          <c:dPt>
            <c:idx val="3"/>
            <c:invertIfNegative val="0"/>
            <c:bubble3D val="0"/>
            <c:spPr>
              <a:solidFill>
                <a:srgbClr val="660066"/>
              </a:solidFill>
              <a:ln>
                <a:solidFill>
                  <a:srgbClr val="660066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A783-994A-AB1D-B6508C89B8DF}"/>
              </c:ext>
            </c:extLst>
          </c:dPt>
          <c:cat>
            <c:numRef>
              <c:f>Sheet1!$F$2:$F$5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Sheet1!$G$2:$G$5</c:f>
              <c:numCache>
                <c:formatCode>General</c:formatCode>
                <c:ptCount val="4"/>
                <c:pt idx="0">
                  <c:v>4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783-994A-AB1D-B6508C89B8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144977624"/>
        <c:axId val="-2145140008"/>
      </c:barChart>
      <c:catAx>
        <c:axId val="-21449776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Derived Allele Frequency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145140008"/>
        <c:crosses val="autoZero"/>
        <c:auto val="1"/>
        <c:lblAlgn val="ctr"/>
        <c:lblOffset val="100"/>
        <c:noMultiLvlLbl val="0"/>
      </c:catAx>
      <c:valAx>
        <c:axId val="-214514000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Polymorphisms</a:t>
                </a:r>
              </a:p>
            </c:rich>
          </c:tx>
          <c:layout>
            <c:manualLayout>
              <c:xMode val="edge"/>
              <c:yMode val="edge"/>
              <c:x val="2.9388451443569601E-2"/>
              <c:y val="0.1249740056531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44977624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600" b="0"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413306130255999"/>
          <c:y val="6.0185185185185203E-2"/>
          <c:w val="0.80305747712709996"/>
          <c:h val="0.72177493438320195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Sheet1!$M$1</c:f>
              <c:strCache>
                <c:ptCount val="1"/>
                <c:pt idx="0">
                  <c:v>Normal</c:v>
                </c:pt>
              </c:strCache>
            </c:strRef>
          </c:tx>
          <c:spPr>
            <a:solidFill>
              <a:schemeClr val="tx1"/>
            </a:solidFill>
            <a:effectLst/>
          </c:spPr>
          <c:invertIfNegative val="0"/>
          <c:cat>
            <c:numRef>
              <c:f>Sheet1!$F$2:$F$10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cat>
          <c:val>
            <c:numRef>
              <c:f>Sheet1!$M$2:$M$10</c:f>
              <c:numCache>
                <c:formatCode>General</c:formatCode>
                <c:ptCount val="9"/>
                <c:pt idx="0">
                  <c:v>0.35348576237901502</c:v>
                </c:pt>
                <c:pt idx="1">
                  <c:v>0.17674288118950801</c:v>
                </c:pt>
                <c:pt idx="2">
                  <c:v>0.11782858745967199</c:v>
                </c:pt>
                <c:pt idx="3">
                  <c:v>8.8371440594753797E-2</c:v>
                </c:pt>
                <c:pt idx="4">
                  <c:v>7.0697152475803104E-2</c:v>
                </c:pt>
                <c:pt idx="5">
                  <c:v>5.89142937298359E-2</c:v>
                </c:pt>
                <c:pt idx="6">
                  <c:v>5.0497966054144999E-2</c:v>
                </c:pt>
                <c:pt idx="7">
                  <c:v>4.4185720297376899E-2</c:v>
                </c:pt>
                <c:pt idx="8">
                  <c:v>3.92761958198906E-2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EC-3B46-B235-195F8C8922CF}"/>
            </c:ext>
          </c:extLst>
        </c:ser>
        <c:ser>
          <c:idx val="2"/>
          <c:order val="1"/>
          <c:tx>
            <c:strRef>
              <c:f>Sheet1!$N$1</c:f>
              <c:strCache>
                <c:ptCount val="1"/>
                <c:pt idx="0">
                  <c:v>Excess intermediate</c:v>
                </c:pt>
              </c:strCache>
            </c:strRef>
          </c:tx>
          <c:spPr>
            <a:solidFill>
              <a:srgbClr val="0000FF"/>
            </a:solidFill>
            <a:effectLst/>
          </c:spPr>
          <c:invertIfNegative val="0"/>
          <c:cat>
            <c:numRef>
              <c:f>Sheet1!$F$2:$F$10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cat>
          <c:val>
            <c:numRef>
              <c:f>Sheet1!$N$2:$N$10</c:f>
              <c:numCache>
                <c:formatCode>General</c:formatCode>
                <c:ptCount val="9"/>
                <c:pt idx="0">
                  <c:v>0.283289303580462</c:v>
                </c:pt>
                <c:pt idx="1">
                  <c:v>0.141644651790231</c:v>
                </c:pt>
                <c:pt idx="2">
                  <c:v>0.12511944241470399</c:v>
                </c:pt>
                <c:pt idx="3">
                  <c:v>0.106233488842673</c:v>
                </c:pt>
                <c:pt idx="4">
                  <c:v>9.73806981057838E-2</c:v>
                </c:pt>
                <c:pt idx="5">
                  <c:v>7.6724186386375196E-2</c:v>
                </c:pt>
                <c:pt idx="6">
                  <c:v>7.71457478500365E-2</c:v>
                </c:pt>
                <c:pt idx="7">
                  <c:v>7.0822325895115501E-2</c:v>
                </c:pt>
                <c:pt idx="8">
                  <c:v>2.1640155134618599E-2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EC-3B46-B235-195F8C8922CF}"/>
            </c:ext>
          </c:extLst>
        </c:ser>
        <c:ser>
          <c:idx val="3"/>
          <c:order val="2"/>
          <c:tx>
            <c:strRef>
              <c:f>Sheet1!$O$1</c:f>
              <c:strCache>
                <c:ptCount val="1"/>
                <c:pt idx="0">
                  <c:v>Excess rare</c:v>
                </c:pt>
              </c:strCache>
            </c:strRef>
          </c:tx>
          <c:spPr>
            <a:solidFill>
              <a:srgbClr val="FF0000"/>
            </a:solidFill>
            <a:effectLst/>
          </c:spPr>
          <c:invertIfNegative val="0"/>
          <c:cat>
            <c:numRef>
              <c:f>Sheet1!$F$2:$F$10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cat>
          <c:val>
            <c:numRef>
              <c:f>Sheet1!$O$2:$O$10</c:f>
              <c:numCache>
                <c:formatCode>General</c:formatCode>
                <c:ptCount val="9"/>
                <c:pt idx="0">
                  <c:v>0.42418291485481802</c:v>
                </c:pt>
                <c:pt idx="1">
                  <c:v>0.15906859307055701</c:v>
                </c:pt>
                <c:pt idx="2">
                  <c:v>0.100154299340721</c:v>
                </c:pt>
                <c:pt idx="3">
                  <c:v>7.0697152475803104E-2</c:v>
                </c:pt>
                <c:pt idx="4">
                  <c:v>5.3022864356852301E-2</c:v>
                </c:pt>
                <c:pt idx="5">
                  <c:v>5.89142937298359E-2</c:v>
                </c:pt>
                <c:pt idx="6">
                  <c:v>3.2823677935194299E-2</c:v>
                </c:pt>
                <c:pt idx="7">
                  <c:v>2.6511432178426102E-2</c:v>
                </c:pt>
                <c:pt idx="8">
                  <c:v>7.4624772057792096E-2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EC-3B46-B235-195F8C8922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4373960"/>
        <c:axId val="-2145064648"/>
      </c:barChart>
      <c:catAx>
        <c:axId val="-21443739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Derived allele frequency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2145064648"/>
        <c:crosses val="autoZero"/>
        <c:auto val="1"/>
        <c:lblAlgn val="ctr"/>
        <c:lblOffset val="100"/>
        <c:noMultiLvlLbl val="0"/>
      </c:catAx>
      <c:valAx>
        <c:axId val="-214506464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/>
                  <a:t>Fraction of polymorphisms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2144373960"/>
        <c:crosses val="autoZero"/>
        <c:crossBetween val="between"/>
        <c:majorUnit val="0.1"/>
      </c:valAx>
    </c:plotArea>
    <c:legend>
      <c:legendPos val="r"/>
      <c:layout>
        <c:manualLayout>
          <c:xMode val="edge"/>
          <c:yMode val="edge"/>
          <c:x val="0.50889935576234802"/>
          <c:y val="0.119800415573053"/>
          <c:w val="0.44251753758052997"/>
          <c:h val="0.3263713910761150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000">
          <a:latin typeface="Helvetica"/>
          <a:cs typeface="Helvetica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57771-63A8-8146-BCB1-F68516DFF334}" type="datetimeFigureOut">
              <a:rPr lang="en-US" smtClean="0"/>
              <a:t>5/14/24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ABD30-B651-C344-89EF-E74C7DB75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66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ABD30-B651-C344-89EF-E74C7DB75D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7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ABD30-B651-C344-89EF-E74C7DB75D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62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ABD30-B651-C344-89EF-E74C7DB75D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15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 0.001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ABD30-B651-C344-89EF-E74C7DB75D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94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ABD30-B651-C344-89EF-E74C7DB75D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01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derived allele frequency—we are assuming that we can polarize mutations.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Versions</a:t>
            </a:r>
            <a:r>
              <a:rPr lang="en-US" baseline="0" dirty="0"/>
              <a:t> also exist for when we cannot do this (minor allele frequency).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ABD30-B651-C344-89EF-E74C7DB75D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6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DB8D-02D1-6C43-AABF-3D9E809ACC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8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ABD30-B651-C344-89EF-E74C7DB75D9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1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18E-F275-0C4E-B269-469B5B6B07F1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F9E-7BE9-B84F-B76D-0FA95A7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0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18E-F275-0C4E-B269-469B5B6B07F1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F9E-7BE9-B84F-B76D-0FA95A7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18E-F275-0C4E-B269-469B5B6B07F1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F9E-7BE9-B84F-B76D-0FA95A7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4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18E-F275-0C4E-B269-469B5B6B07F1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F9E-7BE9-B84F-B76D-0FA95A7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7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18E-F275-0C4E-B269-469B5B6B07F1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F9E-7BE9-B84F-B76D-0FA95A7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3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18E-F275-0C4E-B269-469B5B6B07F1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F9E-7BE9-B84F-B76D-0FA95A7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9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18E-F275-0C4E-B269-469B5B6B07F1}" type="datetimeFigureOut">
              <a:rPr lang="en-US" smtClean="0"/>
              <a:t>5/14/24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F9E-7BE9-B84F-B76D-0FA95A7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7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18E-F275-0C4E-B269-469B5B6B07F1}" type="datetimeFigureOut">
              <a:rPr lang="en-US" smtClean="0"/>
              <a:t>5/14/24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F9E-7BE9-B84F-B76D-0FA95A7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7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18E-F275-0C4E-B269-469B5B6B07F1}" type="datetimeFigureOut">
              <a:rPr lang="en-US" smtClean="0"/>
              <a:t>5/14/24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F9E-7BE9-B84F-B76D-0FA95A7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4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18E-F275-0C4E-B269-469B5B6B07F1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F9E-7BE9-B84F-B76D-0FA95A7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9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18E-F275-0C4E-B269-469B5B6B07F1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F9E-7BE9-B84F-B76D-0FA95A7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E018E-F275-0C4E-B269-469B5B6B07F1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20F9E-7BE9-B84F-B76D-0FA95A7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0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hriderLab/evoMLWorkshop202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90.png"/><Relationship Id="rId1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15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Machine Learning in Evolutionary Genetics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Schrider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E4B33A-905E-679D-D0E3-3D4101A15788}"/>
              </a:ext>
            </a:extLst>
          </p:cNvPr>
          <p:cNvSpPr/>
          <p:nvPr/>
        </p:nvSpPr>
        <p:spPr>
          <a:xfrm>
            <a:off x="8295691" y="6027003"/>
            <a:ext cx="8483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/>
              <a:t>UFPR</a:t>
            </a:r>
          </a:p>
          <a:p>
            <a:pPr algn="r"/>
            <a:r>
              <a:rPr lang="en-US" sz="2400" dirty="0">
                <a:effectLst/>
              </a:rPr>
              <a:t>2024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3F08B-383D-E488-4E62-871236BA3717}"/>
              </a:ext>
            </a:extLst>
          </p:cNvPr>
          <p:cNvSpPr txBox="1"/>
          <p:nvPr/>
        </p:nvSpPr>
        <p:spPr>
          <a:xfrm>
            <a:off x="0" y="505888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" pitchFamily="2" charset="0"/>
                <a:hlinkClick r:id="rId3"/>
              </a:rPr>
              <a:t>https://github.com/SchriderLab/evoMLWorkshop2024</a:t>
            </a:r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342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calculation of </a:t>
            </a:r>
            <a:r>
              <a:rPr lang="en-US" i="1" dirty="0">
                <a:latin typeface="Times New Roman"/>
                <a:ea typeface="Lucida Grande"/>
                <a:cs typeface="Times New Roman"/>
              </a:rPr>
              <a:t>π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4"/>
            <a:ext cx="8229600" cy="1812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1: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2: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3: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4: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3993E-6070-47FE-BD4E-4294A7C05EB2}"/>
              </a:ext>
            </a:extLst>
          </p:cNvPr>
          <p:cNvSpPr txBox="1"/>
          <p:nvPr/>
        </p:nvSpPr>
        <p:spPr>
          <a:xfrm>
            <a:off x="184734" y="3786910"/>
            <a:ext cx="1958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</a:p>
          <a:p>
            <a:endParaRPr lang="en-US" dirty="0"/>
          </a:p>
          <a:p>
            <a:r>
              <a:rPr lang="en-US" dirty="0"/>
              <a:t>Number of comparisons: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-1)/2 = 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/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l-GR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l-G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F3CF3CF-5B0D-495C-8CC8-A21665C8A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74288"/>
              </p:ext>
            </p:extLst>
          </p:nvPr>
        </p:nvGraphicFramePr>
        <p:xfrm>
          <a:off x="1958109" y="389081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195251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571086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786666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456891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783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4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2,1: 0.033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48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94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8872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76CFCE0-11CF-4045-A425-AF138EEE988A}"/>
              </a:ext>
            </a:extLst>
          </p:cNvPr>
          <p:cNvSpPr/>
          <p:nvPr/>
        </p:nvSpPr>
        <p:spPr>
          <a:xfrm>
            <a:off x="7850909" y="1447804"/>
            <a:ext cx="203200" cy="83357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84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calculation of </a:t>
            </a:r>
            <a:r>
              <a:rPr lang="en-US" i="1" dirty="0">
                <a:latin typeface="Times New Roman"/>
                <a:ea typeface="Lucida Grande"/>
                <a:cs typeface="Times New Roman"/>
              </a:rPr>
              <a:t>π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4"/>
            <a:ext cx="8229600" cy="1812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1: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2: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3: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4: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3993E-6070-47FE-BD4E-4294A7C05EB2}"/>
              </a:ext>
            </a:extLst>
          </p:cNvPr>
          <p:cNvSpPr txBox="1"/>
          <p:nvPr/>
        </p:nvSpPr>
        <p:spPr>
          <a:xfrm>
            <a:off x="184734" y="3786910"/>
            <a:ext cx="1958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</a:p>
          <a:p>
            <a:endParaRPr lang="en-US" dirty="0"/>
          </a:p>
          <a:p>
            <a:r>
              <a:rPr lang="en-US" dirty="0"/>
              <a:t>Number of comparisons: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-1)/2 = 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/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l-GR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l-G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F3CF3CF-5B0D-495C-8CC8-A21665C8A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500870"/>
              </p:ext>
            </p:extLst>
          </p:nvPr>
        </p:nvGraphicFramePr>
        <p:xfrm>
          <a:off x="1958109" y="389081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195251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571086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786666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456891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783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4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2,1: 0.033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48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3,1: 0.033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94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8872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76CFCE0-11CF-4045-A425-AF138EEE988A}"/>
              </a:ext>
            </a:extLst>
          </p:cNvPr>
          <p:cNvSpPr/>
          <p:nvPr/>
        </p:nvSpPr>
        <p:spPr>
          <a:xfrm>
            <a:off x="6400800" y="1520542"/>
            <a:ext cx="203200" cy="1231894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5B21BF-C667-498E-91C1-6C95B27CE2EA}"/>
              </a:ext>
            </a:extLst>
          </p:cNvPr>
          <p:cNvSpPr/>
          <p:nvPr/>
        </p:nvSpPr>
        <p:spPr>
          <a:xfrm>
            <a:off x="6400800" y="2440709"/>
            <a:ext cx="203200" cy="30941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5ADA16-8BE5-407E-B517-CE6BB414D5FD}"/>
              </a:ext>
            </a:extLst>
          </p:cNvPr>
          <p:cNvSpPr/>
          <p:nvPr/>
        </p:nvSpPr>
        <p:spPr>
          <a:xfrm>
            <a:off x="6400800" y="1526166"/>
            <a:ext cx="203200" cy="30941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71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calculation of </a:t>
            </a:r>
            <a:r>
              <a:rPr lang="en-US" i="1" dirty="0">
                <a:latin typeface="Times New Roman"/>
                <a:ea typeface="Lucida Grande"/>
                <a:cs typeface="Times New Roman"/>
              </a:rPr>
              <a:t>π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4"/>
            <a:ext cx="8229600" cy="1812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1: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2: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3: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4: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3993E-6070-47FE-BD4E-4294A7C05EB2}"/>
              </a:ext>
            </a:extLst>
          </p:cNvPr>
          <p:cNvSpPr txBox="1"/>
          <p:nvPr/>
        </p:nvSpPr>
        <p:spPr>
          <a:xfrm>
            <a:off x="184734" y="3786910"/>
            <a:ext cx="1958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</a:p>
          <a:p>
            <a:endParaRPr lang="en-US" dirty="0"/>
          </a:p>
          <a:p>
            <a:r>
              <a:rPr lang="en-US" dirty="0"/>
              <a:t>Number of comparisons: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-1)/2 = 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/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l-GR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l-G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F3CF3CF-5B0D-495C-8CC8-A21665C8A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10007"/>
              </p:ext>
            </p:extLst>
          </p:nvPr>
        </p:nvGraphicFramePr>
        <p:xfrm>
          <a:off x="1958109" y="389081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195251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571086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786666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456891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783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4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2,1: 0.033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48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3,1: 0.033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3,2: 0.067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94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8872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28DA9B9-D4A8-4CEE-A14C-3D9F2160E579}"/>
              </a:ext>
            </a:extLst>
          </p:cNvPr>
          <p:cNvSpPr/>
          <p:nvPr/>
        </p:nvSpPr>
        <p:spPr>
          <a:xfrm>
            <a:off x="6382327" y="1937331"/>
            <a:ext cx="203200" cy="83357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EF6810-E653-41EA-9DE1-D0434330E497}"/>
              </a:ext>
            </a:extLst>
          </p:cNvPr>
          <p:cNvSpPr/>
          <p:nvPr/>
        </p:nvSpPr>
        <p:spPr>
          <a:xfrm>
            <a:off x="7850909" y="1937331"/>
            <a:ext cx="203200" cy="83357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57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calculation of </a:t>
            </a:r>
            <a:r>
              <a:rPr lang="en-US" i="1" dirty="0">
                <a:latin typeface="Times New Roman"/>
                <a:ea typeface="Lucida Grande"/>
                <a:cs typeface="Times New Roman"/>
              </a:rPr>
              <a:t>π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4"/>
            <a:ext cx="8229600" cy="1812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1: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2: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3: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4: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3993E-6070-47FE-BD4E-4294A7C05EB2}"/>
              </a:ext>
            </a:extLst>
          </p:cNvPr>
          <p:cNvSpPr txBox="1"/>
          <p:nvPr/>
        </p:nvSpPr>
        <p:spPr>
          <a:xfrm>
            <a:off x="184734" y="3786910"/>
            <a:ext cx="1958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</a:p>
          <a:p>
            <a:endParaRPr lang="en-US" dirty="0"/>
          </a:p>
          <a:p>
            <a:r>
              <a:rPr lang="en-US" dirty="0"/>
              <a:t>Number of comparisons: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-1)/2 = 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/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l-GR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l-G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F3CF3CF-5B0D-495C-8CC8-A21665C8A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938939"/>
              </p:ext>
            </p:extLst>
          </p:nvPr>
        </p:nvGraphicFramePr>
        <p:xfrm>
          <a:off x="1958109" y="389081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195251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571086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786666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456891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783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4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2,1: 0.033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48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3,1: 0.033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3,2: 0.067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94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4,1: 0.067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8872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DE872F1-A8FC-4313-AD07-A68EDFD14209}"/>
              </a:ext>
            </a:extLst>
          </p:cNvPr>
          <p:cNvSpPr/>
          <p:nvPr/>
        </p:nvSpPr>
        <p:spPr>
          <a:xfrm>
            <a:off x="3449789" y="1521546"/>
            <a:ext cx="203200" cy="1581872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42EF29-C9E9-40E4-9D28-300EC49DAA1C}"/>
              </a:ext>
            </a:extLst>
          </p:cNvPr>
          <p:cNvSpPr/>
          <p:nvPr/>
        </p:nvSpPr>
        <p:spPr>
          <a:xfrm>
            <a:off x="3449789" y="2794000"/>
            <a:ext cx="203200" cy="30941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313E4B-073D-4CB2-A6BB-5D7A966A756A}"/>
              </a:ext>
            </a:extLst>
          </p:cNvPr>
          <p:cNvSpPr/>
          <p:nvPr/>
        </p:nvSpPr>
        <p:spPr>
          <a:xfrm>
            <a:off x="3449789" y="1527170"/>
            <a:ext cx="203200" cy="30941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9376B6-195D-4CF8-8B3A-0B36AC375615}"/>
              </a:ext>
            </a:extLst>
          </p:cNvPr>
          <p:cNvSpPr/>
          <p:nvPr/>
        </p:nvSpPr>
        <p:spPr>
          <a:xfrm>
            <a:off x="5287813" y="1527170"/>
            <a:ext cx="203200" cy="1581872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02C9C4-1DCE-4D61-82E7-A871E01DC709}"/>
              </a:ext>
            </a:extLst>
          </p:cNvPr>
          <p:cNvSpPr/>
          <p:nvPr/>
        </p:nvSpPr>
        <p:spPr>
          <a:xfrm>
            <a:off x="5287813" y="2799624"/>
            <a:ext cx="203200" cy="30941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35A343-7DA0-4A8F-BA68-048856B3428E}"/>
              </a:ext>
            </a:extLst>
          </p:cNvPr>
          <p:cNvSpPr/>
          <p:nvPr/>
        </p:nvSpPr>
        <p:spPr>
          <a:xfrm>
            <a:off x="5287813" y="1532794"/>
            <a:ext cx="203200" cy="30941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calculation of </a:t>
            </a:r>
            <a:r>
              <a:rPr lang="en-US" i="1" dirty="0">
                <a:latin typeface="Times New Roman"/>
                <a:ea typeface="Lucida Grande"/>
                <a:cs typeface="Times New Roman"/>
              </a:rPr>
              <a:t>π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4"/>
            <a:ext cx="8229600" cy="1812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1: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2: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3: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4: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3993E-6070-47FE-BD4E-4294A7C05EB2}"/>
              </a:ext>
            </a:extLst>
          </p:cNvPr>
          <p:cNvSpPr txBox="1"/>
          <p:nvPr/>
        </p:nvSpPr>
        <p:spPr>
          <a:xfrm>
            <a:off x="184734" y="3786910"/>
            <a:ext cx="1958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</a:p>
          <a:p>
            <a:endParaRPr lang="en-US" dirty="0"/>
          </a:p>
          <a:p>
            <a:r>
              <a:rPr lang="en-US" dirty="0"/>
              <a:t>Number of comparisons: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-1)/2 = 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/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l-GR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l-G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F3CF3CF-5B0D-495C-8CC8-A21665C8A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632825"/>
              </p:ext>
            </p:extLst>
          </p:nvPr>
        </p:nvGraphicFramePr>
        <p:xfrm>
          <a:off x="1958109" y="389081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195251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571086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786666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456891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783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4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2,1: 0.033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48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3,1: 0.033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3,2: 0.067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94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4,1: 0.067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4,2: 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8872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B1E580E-FF99-4F07-B7E9-AD3889E6196D}"/>
              </a:ext>
            </a:extLst>
          </p:cNvPr>
          <p:cNvSpPr/>
          <p:nvPr/>
        </p:nvSpPr>
        <p:spPr>
          <a:xfrm>
            <a:off x="3459025" y="1944843"/>
            <a:ext cx="203200" cy="1231894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9F6494-2B99-439B-8D78-35D5BE743315}"/>
              </a:ext>
            </a:extLst>
          </p:cNvPr>
          <p:cNvSpPr/>
          <p:nvPr/>
        </p:nvSpPr>
        <p:spPr>
          <a:xfrm>
            <a:off x="3459025" y="2865010"/>
            <a:ext cx="203200" cy="30941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CDF774-ADEF-48D0-880A-D81E02299CEE}"/>
              </a:ext>
            </a:extLst>
          </p:cNvPr>
          <p:cNvSpPr/>
          <p:nvPr/>
        </p:nvSpPr>
        <p:spPr>
          <a:xfrm>
            <a:off x="3459025" y="1950467"/>
            <a:ext cx="203200" cy="30941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199DF4-799D-43D7-9F54-A702CBF18C7A}"/>
              </a:ext>
            </a:extLst>
          </p:cNvPr>
          <p:cNvSpPr/>
          <p:nvPr/>
        </p:nvSpPr>
        <p:spPr>
          <a:xfrm>
            <a:off x="5292424" y="1942534"/>
            <a:ext cx="203200" cy="1231894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F72D10-1C27-4AE8-8D75-EFCE85C15F3B}"/>
              </a:ext>
            </a:extLst>
          </p:cNvPr>
          <p:cNvSpPr/>
          <p:nvPr/>
        </p:nvSpPr>
        <p:spPr>
          <a:xfrm>
            <a:off x="5292424" y="2862701"/>
            <a:ext cx="203200" cy="30941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B2324B-A448-4943-AE3B-BBC558F8F9C6}"/>
              </a:ext>
            </a:extLst>
          </p:cNvPr>
          <p:cNvSpPr/>
          <p:nvPr/>
        </p:nvSpPr>
        <p:spPr>
          <a:xfrm>
            <a:off x="5292424" y="1948158"/>
            <a:ext cx="203200" cy="30941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DC62C5-8B44-490E-8437-D8BBC72F3E28}"/>
              </a:ext>
            </a:extLst>
          </p:cNvPr>
          <p:cNvSpPr/>
          <p:nvPr/>
        </p:nvSpPr>
        <p:spPr>
          <a:xfrm>
            <a:off x="7841672" y="1940225"/>
            <a:ext cx="203200" cy="1231894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5F12CE-33DD-4A24-8324-9FD17127EBDE}"/>
              </a:ext>
            </a:extLst>
          </p:cNvPr>
          <p:cNvSpPr/>
          <p:nvPr/>
        </p:nvSpPr>
        <p:spPr>
          <a:xfrm>
            <a:off x="7841672" y="2860392"/>
            <a:ext cx="203200" cy="30941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EF776E-66F2-4855-A4FE-A16439734728}"/>
              </a:ext>
            </a:extLst>
          </p:cNvPr>
          <p:cNvSpPr/>
          <p:nvPr/>
        </p:nvSpPr>
        <p:spPr>
          <a:xfrm>
            <a:off x="7841672" y="1945849"/>
            <a:ext cx="203200" cy="30941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83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calculation of </a:t>
            </a:r>
            <a:r>
              <a:rPr lang="en-US" i="1" dirty="0">
                <a:latin typeface="Times New Roman"/>
                <a:ea typeface="Lucida Grande"/>
                <a:cs typeface="Times New Roman"/>
              </a:rPr>
              <a:t>π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4"/>
            <a:ext cx="8229600" cy="1812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1: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2: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3: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4: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3993E-6070-47FE-BD4E-4294A7C05EB2}"/>
              </a:ext>
            </a:extLst>
          </p:cNvPr>
          <p:cNvSpPr txBox="1"/>
          <p:nvPr/>
        </p:nvSpPr>
        <p:spPr>
          <a:xfrm>
            <a:off x="184734" y="3786910"/>
            <a:ext cx="1958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</a:p>
          <a:p>
            <a:endParaRPr lang="en-US" dirty="0"/>
          </a:p>
          <a:p>
            <a:r>
              <a:rPr lang="en-US" dirty="0"/>
              <a:t>Number of comparisons: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-1)/2 = 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/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l-GR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l-G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F3CF3CF-5B0D-495C-8CC8-A21665C8A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481329"/>
              </p:ext>
            </p:extLst>
          </p:nvPr>
        </p:nvGraphicFramePr>
        <p:xfrm>
          <a:off x="1958109" y="389081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195251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571086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786666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456891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783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4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2,1: 0.033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48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3,1: 0.033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3,2: 0.067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94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4,1: 0.067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4,2: 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4,3: 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8872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947D093-2525-4000-8DCE-16AB5208B071}"/>
              </a:ext>
            </a:extLst>
          </p:cNvPr>
          <p:cNvSpPr/>
          <p:nvPr/>
        </p:nvSpPr>
        <p:spPr>
          <a:xfrm>
            <a:off x="3449789" y="2354120"/>
            <a:ext cx="203200" cy="83357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EC5169-E0B6-4E93-995C-A998C12A9331}"/>
              </a:ext>
            </a:extLst>
          </p:cNvPr>
          <p:cNvSpPr/>
          <p:nvPr/>
        </p:nvSpPr>
        <p:spPr>
          <a:xfrm>
            <a:off x="5278576" y="2354120"/>
            <a:ext cx="203200" cy="83357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5CAFC9-DEC9-4046-9420-09EA6425D4BC}"/>
              </a:ext>
            </a:extLst>
          </p:cNvPr>
          <p:cNvSpPr/>
          <p:nvPr/>
        </p:nvSpPr>
        <p:spPr>
          <a:xfrm>
            <a:off x="6382327" y="2354120"/>
            <a:ext cx="203200" cy="83357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03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calculation of </a:t>
            </a:r>
            <a:r>
              <a:rPr lang="en-US" i="1" dirty="0">
                <a:latin typeface="Times New Roman"/>
                <a:ea typeface="Lucida Grande"/>
                <a:cs typeface="Times New Roman"/>
              </a:rPr>
              <a:t>π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4"/>
            <a:ext cx="8229600" cy="1812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1: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2: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3: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4: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3993E-6070-47FE-BD4E-4294A7C05EB2}"/>
              </a:ext>
            </a:extLst>
          </p:cNvPr>
          <p:cNvSpPr txBox="1"/>
          <p:nvPr/>
        </p:nvSpPr>
        <p:spPr>
          <a:xfrm>
            <a:off x="184734" y="3786910"/>
            <a:ext cx="1958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</a:p>
          <a:p>
            <a:endParaRPr lang="en-US" dirty="0"/>
          </a:p>
          <a:p>
            <a:r>
              <a:rPr lang="en-US" dirty="0"/>
              <a:t>Number of comparisons: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-1)/2 = 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/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l-GR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l-G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F3CF3CF-5B0D-495C-8CC8-A21665C8A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217223"/>
              </p:ext>
            </p:extLst>
          </p:nvPr>
        </p:nvGraphicFramePr>
        <p:xfrm>
          <a:off x="1958109" y="389081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195251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571086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786666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456891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783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4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2,1: 0.033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48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3,1: 0.033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3,2: 0.067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94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4,1: 0.067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4,2: 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4,3: 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8872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44EC6A8-DF39-445C-AB2D-AE8360F73F60}"/>
              </a:ext>
            </a:extLst>
          </p:cNvPr>
          <p:cNvSpPr txBox="1"/>
          <p:nvPr/>
        </p:nvSpPr>
        <p:spPr>
          <a:xfrm>
            <a:off x="2142844" y="5994951"/>
            <a:ext cx="591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(0.033 + 0.033 + 0.067 + 0.067 + 0.1 + 0.1) / 6 = 0.067</a:t>
            </a:r>
          </a:p>
        </p:txBody>
      </p:sp>
    </p:spTree>
    <p:extLst>
      <p:ext uri="{BB962C8B-B14F-4D97-AF65-F5344CB8AC3E}">
        <p14:creationId xmlns:p14="http://schemas.microsoft.com/office/powerpoint/2010/main" val="243127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/>
                <a:ea typeface="Lucida Grande"/>
                <a:cs typeface="Times New Roman"/>
              </a:rPr>
              <a:t>π</a:t>
            </a:r>
            <a:r>
              <a:rPr lang="en-US" dirty="0">
                <a:latin typeface="Times New Roman"/>
                <a:ea typeface="Lucida Grande"/>
                <a:cs typeface="Times New Roman"/>
              </a:rPr>
              <a:t> </a:t>
            </a:r>
            <a:r>
              <a:rPr lang="en-US" dirty="0">
                <a:latin typeface="Calibri"/>
                <a:ea typeface="Lucida Grande"/>
                <a:cs typeface="Calibri"/>
              </a:rPr>
              <a:t>in humans?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Any guesses?</a:t>
            </a:r>
          </a:p>
        </p:txBody>
      </p:sp>
    </p:spTree>
    <p:extLst>
      <p:ext uri="{BB962C8B-B14F-4D97-AF65-F5344CB8AC3E}">
        <p14:creationId xmlns:p14="http://schemas.microsoft.com/office/powerpoint/2010/main" val="434850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i="1" dirty="0">
                <a:latin typeface="Times New Roman"/>
                <a:ea typeface="Lucida Grande"/>
                <a:cs typeface="Times New Roman"/>
              </a:rPr>
              <a:t>π</a:t>
            </a:r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3064" y="1395291"/>
            <a:ext cx="85802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/>
            <a:endParaRPr lang="en-US" sz="2400" dirty="0">
              <a:latin typeface="Calibri"/>
              <a:cs typeface="Calibri"/>
            </a:endParaRPr>
          </a:p>
          <a:p>
            <a:pPr marL="0" lvl="4"/>
            <a:endParaRPr lang="en-US" sz="2400" dirty="0">
              <a:latin typeface="Calibri"/>
              <a:cs typeface="Calibri"/>
            </a:endParaRPr>
          </a:p>
          <a:p>
            <a:pPr marL="0" lvl="4"/>
            <a:r>
              <a:rPr lang="en-US" sz="2400" b="1" dirty="0">
                <a:latin typeface="Calibri"/>
                <a:ea typeface="Lucida Grande"/>
                <a:cs typeface="Calibri"/>
              </a:rPr>
              <a:t>Important factoid: </a:t>
            </a:r>
            <a:r>
              <a:rPr lang="en-US" sz="2400" dirty="0">
                <a:latin typeface="Times New Roman"/>
                <a:ea typeface="Lucida Grande"/>
                <a:cs typeface="Times New Roman"/>
              </a:rPr>
              <a:t>π</a:t>
            </a:r>
            <a:r>
              <a:rPr lang="en-US" sz="2400" dirty="0"/>
              <a:t> is an estimator of </a:t>
            </a:r>
            <a:r>
              <a:rPr lang="en-US" sz="2400" i="1" dirty="0" err="1">
                <a:latin typeface="Times New Roman"/>
                <a:ea typeface="Lucida Grande"/>
                <a:cs typeface="Times New Roman"/>
              </a:rPr>
              <a:t>θ</a:t>
            </a:r>
            <a:r>
              <a:rPr lang="en-US" sz="2400" dirty="0">
                <a:latin typeface="Times New Roman"/>
                <a:cs typeface="Times New Roman"/>
              </a:rPr>
              <a:t>=4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i="1" dirty="0">
                <a:latin typeface="Times New Roman"/>
                <a:ea typeface="Lucida Grande"/>
                <a:cs typeface="Times New Roman"/>
              </a:rPr>
              <a:t>μ</a:t>
            </a:r>
            <a:r>
              <a:rPr lang="en-US" sz="2400" dirty="0"/>
              <a:t> where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/>
              <a:t> = pop size and </a:t>
            </a:r>
            <a:r>
              <a:rPr lang="en-US" sz="2400" i="1" dirty="0">
                <a:latin typeface="Times New Roman"/>
                <a:ea typeface="Lucida Grande"/>
                <a:cs typeface="Times New Roman"/>
              </a:rPr>
              <a:t>μ</a:t>
            </a:r>
            <a:r>
              <a:rPr lang="en-US" sz="2400" dirty="0"/>
              <a:t> = mutation rate (per haploid genome per bp per generation).</a:t>
            </a:r>
          </a:p>
          <a:p>
            <a:pPr marL="0" lvl="4"/>
            <a:endParaRPr lang="en-US" sz="2400" dirty="0"/>
          </a:p>
          <a:p>
            <a:pPr marL="0" lvl="4"/>
            <a:endParaRPr lang="en-US" sz="2400" dirty="0"/>
          </a:p>
          <a:p>
            <a:pPr marL="0" lvl="4"/>
            <a:endParaRPr lang="en-US" sz="2400" dirty="0"/>
          </a:p>
          <a:p>
            <a:pPr marL="0" lvl="4"/>
            <a:r>
              <a:rPr lang="en-US" sz="2400"/>
              <a:t>We will derive this soon…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1078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expression for </a:t>
            </a:r>
            <a:r>
              <a:rPr lang="en-US" sz="4400" i="1" dirty="0">
                <a:latin typeface="Times New Roman"/>
                <a:ea typeface="Lucida Grande"/>
                <a:cs typeface="Times New Roman"/>
              </a:rPr>
              <a:t>π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93064" y="1615420"/>
                <a:ext cx="8580259" cy="2238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800" dirty="0"/>
              </a:p>
              <a:p>
                <a:pPr marL="2290763" indent="-9144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l-G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64" y="1615420"/>
                <a:ext cx="8580259" cy="2238818"/>
              </a:xfrm>
              <a:prstGeom prst="rect">
                <a:avLst/>
              </a:prstGeom>
              <a:blipFill>
                <a:blip r:embed="rId3"/>
                <a:stretch>
                  <a:fillRect t="-32768" b="-50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284592" y="1927222"/>
                <a:ext cx="2588731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where </a:t>
                </a:r>
                <a:r>
                  <a:rPr lang="en-US" sz="2000" i="1" dirty="0"/>
                  <a:t>n</a:t>
                </a:r>
                <a:r>
                  <a:rPr lang="en-US" sz="2000" dirty="0"/>
                  <a:t>=sample size</a:t>
                </a:r>
              </a:p>
              <a:p>
                <a:r>
                  <a:rPr lang="en-US" sz="2000" i="1" dirty="0">
                    <a:latin typeface="Times New Roman"/>
                    <a:cs typeface="Times New Roman"/>
                  </a:rPr>
                  <a:t>L</a:t>
                </a:r>
                <a:r>
                  <a:rPr lang="en-US" sz="2000" dirty="0"/>
                  <a:t>=the number of sites in our data set,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the allele frequency at site </a:t>
                </a:r>
                <a:r>
                  <a:rPr lang="en-US" sz="2000" i="1" dirty="0" err="1"/>
                  <a:t>i</a:t>
                </a:r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592" y="1927222"/>
                <a:ext cx="2588731" cy="1631216"/>
              </a:xfrm>
              <a:prstGeom prst="rect">
                <a:avLst/>
              </a:prstGeom>
              <a:blipFill>
                <a:blip r:embed="rId4"/>
                <a:stretch>
                  <a:fillRect l="-2439" t="-1538" b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62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Outline: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Day 1: A biologically motivated python exercise (writing a simulator)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Day 2: Performing simulations at scale and comparing them to data (detecting positive selection)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Day 3: An introduction to machine learning and deep learning (machine learning exercise)</a:t>
            </a:r>
          </a:p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Day 4: Applications of machine learning to evolutionary genetics (detecting positive selection via deep learning)</a:t>
            </a:r>
          </a:p>
        </p:txBody>
      </p:sp>
    </p:spTree>
    <p:extLst>
      <p:ext uri="{BB962C8B-B14F-4D97-AF65-F5344CB8AC3E}">
        <p14:creationId xmlns:p14="http://schemas.microsoft.com/office/powerpoint/2010/main" val="2744333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dirty="0"/>
              <a:t>Site Frequency Spectrum (SFS)</a:t>
            </a:r>
          </a:p>
        </p:txBody>
      </p:sp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4260821"/>
              </p:ext>
            </p:extLst>
          </p:nvPr>
        </p:nvGraphicFramePr>
        <p:xfrm>
          <a:off x="4191000" y="1600200"/>
          <a:ext cx="48006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4" name="Straight Connector 63"/>
          <p:cNvCxnSpPr/>
          <p:nvPr/>
        </p:nvCxnSpPr>
        <p:spPr>
          <a:xfrm>
            <a:off x="533400" y="2667685"/>
            <a:ext cx="3072384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33400" y="2972485"/>
            <a:ext cx="3072384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33400" y="3277285"/>
            <a:ext cx="3072384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33400" y="3588015"/>
            <a:ext cx="3072384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2485435" y="2597415"/>
            <a:ext cx="152400" cy="1524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342435" y="2902215"/>
            <a:ext cx="152400" cy="1524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323635" y="3207015"/>
            <a:ext cx="152400" cy="1524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32835" y="3511815"/>
            <a:ext cx="152400" cy="1524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>
            <a:off x="535849" y="3896250"/>
            <a:ext cx="3072384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735284" y="3820050"/>
            <a:ext cx="152400" cy="1524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32835" y="3200400"/>
            <a:ext cx="152400" cy="1524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32835" y="2590800"/>
            <a:ext cx="152400" cy="1524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875835" y="3511815"/>
            <a:ext cx="152400" cy="1524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485435" y="2902215"/>
            <a:ext cx="152400" cy="1524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66435" y="3820050"/>
            <a:ext cx="152400" cy="1524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096000" y="1644768"/>
            <a:ext cx="28956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72400" y="1644768"/>
            <a:ext cx="12192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105400" y="1644768"/>
            <a:ext cx="40386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7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14" grpId="0" animBg="1"/>
      <p:bldP spid="8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site frequency spectra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079500" y="1289050"/>
          <a:ext cx="6985000" cy="427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01920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0814-36A5-89ED-AD64-49517CFD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can quantify diversity. So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15102-9849-939C-7BDD-E78BB0B9C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Compare observed patterns of diversity to those expected under various evolutionary models/parameterizations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One way to do this: simulation!</a:t>
            </a:r>
          </a:p>
        </p:txBody>
      </p:sp>
    </p:spTree>
    <p:extLst>
      <p:ext uri="{BB962C8B-B14F-4D97-AF65-F5344CB8AC3E}">
        <p14:creationId xmlns:p14="http://schemas.microsoft.com/office/powerpoint/2010/main" val="406731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64082" y="6172200"/>
            <a:ext cx="497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Sunnåker</a:t>
            </a:r>
            <a:r>
              <a:rPr lang="en-US" dirty="0"/>
              <a:t> et al. (2013)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545" y="900862"/>
            <a:ext cx="5808130" cy="592760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4000" dirty="0"/>
              <a:t>approximate Bayesian computation (ABC)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9396" y="2289077"/>
            <a:ext cx="1477279" cy="7679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11909" y="4966846"/>
            <a:ext cx="1477279" cy="7679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17958" y="3982092"/>
            <a:ext cx="1477279" cy="13787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44469" y="5404252"/>
            <a:ext cx="1772206" cy="7679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17958" y="2451527"/>
            <a:ext cx="2229306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Summary statistic from real data set.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52508" y="1414768"/>
            <a:ext cx="2229306" cy="92333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Simulate under a variety of parameter values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2513" y="3520427"/>
            <a:ext cx="2229306" cy="92333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Which simulations “look like” our real data?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0470" y="5506706"/>
            <a:ext cx="2933348" cy="120032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Estimate posterior probability distribution of model </a:t>
            </a:r>
            <a:r>
              <a:rPr lang="en-US" dirty="0" err="1"/>
              <a:t>params</a:t>
            </a:r>
            <a:r>
              <a:rPr lang="en-US" dirty="0"/>
              <a:t> from these “accepted simulations”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3F98C5-5731-8E0E-010C-00FF1798AFFF}"/>
              </a:ext>
            </a:extLst>
          </p:cNvPr>
          <p:cNvSpPr/>
          <p:nvPr/>
        </p:nvSpPr>
        <p:spPr>
          <a:xfrm>
            <a:off x="2068830" y="2214706"/>
            <a:ext cx="342900" cy="1694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C3896-654C-6CBD-E48F-3E38B463ADBA}"/>
              </a:ext>
            </a:extLst>
          </p:cNvPr>
          <p:cNvSpPr txBox="1"/>
          <p:nvPr/>
        </p:nvSpPr>
        <p:spPr>
          <a:xfrm>
            <a:off x="2061429" y="2135188"/>
            <a:ext cx="970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i="1" dirty="0"/>
              <a:t>π</a:t>
            </a:r>
            <a:endParaRPr lang="en-US" sz="1400" i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80D68B-A704-59ED-E568-54181110A3AB}"/>
              </a:ext>
            </a:extLst>
          </p:cNvPr>
          <p:cNvSpPr/>
          <p:nvPr/>
        </p:nvSpPr>
        <p:spPr>
          <a:xfrm>
            <a:off x="3227070" y="4241207"/>
            <a:ext cx="3722370" cy="1907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F45BE7-2BB3-2146-2CAB-01861352E9DD}"/>
              </a:ext>
            </a:extLst>
          </p:cNvPr>
          <p:cNvSpPr txBox="1"/>
          <p:nvPr/>
        </p:nvSpPr>
        <p:spPr>
          <a:xfrm>
            <a:off x="3053345" y="4160807"/>
            <a:ext cx="884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i="1" dirty="0"/>
              <a:t>π</a:t>
            </a:r>
            <a:endParaRPr lang="en-US" sz="1400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416318-AE76-011F-F3BC-DF041CC5231F}"/>
              </a:ext>
            </a:extLst>
          </p:cNvPr>
          <p:cNvSpPr txBox="1"/>
          <p:nvPr/>
        </p:nvSpPr>
        <p:spPr>
          <a:xfrm>
            <a:off x="3959377" y="4158514"/>
            <a:ext cx="884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i="1" dirty="0"/>
              <a:t>π</a:t>
            </a:r>
            <a:endParaRPr lang="en-US" sz="14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426325-4184-7039-E49F-5B73D4D1F2FB}"/>
              </a:ext>
            </a:extLst>
          </p:cNvPr>
          <p:cNvSpPr txBox="1"/>
          <p:nvPr/>
        </p:nvSpPr>
        <p:spPr>
          <a:xfrm>
            <a:off x="5023115" y="4160807"/>
            <a:ext cx="884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i="1" dirty="0"/>
              <a:t>π</a:t>
            </a:r>
            <a:endParaRPr lang="en-US" sz="1400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32E254-B5BA-E425-07C5-C293A1A9DE78}"/>
              </a:ext>
            </a:extLst>
          </p:cNvPr>
          <p:cNvSpPr txBox="1"/>
          <p:nvPr/>
        </p:nvSpPr>
        <p:spPr>
          <a:xfrm>
            <a:off x="6203467" y="4158514"/>
            <a:ext cx="884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i="1" dirty="0"/>
              <a:t>π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393354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Simulating a population is computationally intensive. Simulating a </a:t>
            </a:r>
            <a:r>
              <a:rPr lang="en-US" i="1" dirty="0"/>
              <a:t>large</a:t>
            </a:r>
            <a:r>
              <a:rPr lang="en-US" dirty="0"/>
              <a:t> population (e.g. </a:t>
            </a:r>
            <a:r>
              <a:rPr lang="en-US" i="1" dirty="0"/>
              <a:t>N</a:t>
            </a:r>
            <a:r>
              <a:rPr lang="en-US" dirty="0"/>
              <a:t>&gt;1 million) is infeasible.</a:t>
            </a:r>
          </a:p>
          <a:p>
            <a:endParaRPr lang="en-US" dirty="0"/>
          </a:p>
          <a:p>
            <a:r>
              <a:rPr lang="en-US" dirty="0"/>
              <a:t>What we can do is simulate our sample’s (a set of </a:t>
            </a:r>
            <a:r>
              <a:rPr lang="en-US" i="1" dirty="0"/>
              <a:t>n </a:t>
            </a:r>
            <a:r>
              <a:rPr lang="en-US" dirty="0"/>
              <a:t>&lt;&lt; </a:t>
            </a:r>
            <a:r>
              <a:rPr lang="en-US" i="1" dirty="0"/>
              <a:t>N</a:t>
            </a:r>
            <a:r>
              <a:rPr lang="en-US" dirty="0"/>
              <a:t> genomes) evolutionary history using a trick called coalescent simulation.</a:t>
            </a:r>
          </a:p>
        </p:txBody>
      </p:sp>
    </p:spTree>
    <p:extLst>
      <p:ext uri="{BB962C8B-B14F-4D97-AF65-F5344CB8AC3E}">
        <p14:creationId xmlns:p14="http://schemas.microsoft.com/office/powerpoint/2010/main" val="3101977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/>
              <a:t>Our simple model of neutral evolution: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Diploid population of </a:t>
            </a:r>
            <a:r>
              <a:rPr lang="en-US" sz="2800" i="1" dirty="0"/>
              <a:t>N</a:t>
            </a:r>
            <a:r>
              <a:rPr lang="en-US" sz="2800" dirty="0"/>
              <a:t> individuals (2</a:t>
            </a:r>
            <a:r>
              <a:rPr lang="en-US" sz="2800" i="1" dirty="0"/>
              <a:t>N</a:t>
            </a:r>
            <a:r>
              <a:rPr lang="en-US" sz="2800" dirty="0"/>
              <a:t> </a:t>
            </a:r>
            <a:r>
              <a:rPr lang="en-US" sz="2800" b="1" dirty="0"/>
              <a:t>chromosomes</a:t>
            </a:r>
            <a:r>
              <a:rPr lang="en-US" sz="2800" dirty="0"/>
              <a:t>)</a:t>
            </a:r>
          </a:p>
          <a:p>
            <a:pPr>
              <a:spcAft>
                <a:spcPts val="600"/>
              </a:spcAft>
            </a:pPr>
            <a:r>
              <a:rPr lang="en-US" sz="2800" b="1" dirty="0"/>
              <a:t>Infinite sites </a:t>
            </a:r>
            <a:r>
              <a:rPr lang="en-US" sz="2800" dirty="0"/>
              <a:t>assumption: most sites in the genome have no mutations, so we can assume that any new mutation results in a new </a:t>
            </a:r>
            <a:r>
              <a:rPr lang="en-US" sz="2800" b="1" dirty="0"/>
              <a:t>segregating site</a:t>
            </a:r>
            <a:r>
              <a:rPr lang="en-US" sz="2800" dirty="0"/>
              <a:t>/</a:t>
            </a:r>
            <a:r>
              <a:rPr lang="en-US" sz="2800" b="1" dirty="0"/>
              <a:t>polymorphism</a:t>
            </a:r>
            <a:r>
              <a:rPr lang="en-US" sz="2800" dirty="0"/>
              <a:t> (i.e. no recurrent mutation)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At a polymorphism, we will refer to the </a:t>
            </a:r>
            <a:r>
              <a:rPr lang="en-US" sz="2800" b="1" dirty="0"/>
              <a:t>ancestral</a:t>
            </a:r>
            <a:r>
              <a:rPr lang="en-US" sz="2800" dirty="0"/>
              <a:t> allele as A</a:t>
            </a:r>
            <a:r>
              <a:rPr lang="en-US" sz="2800" baseline="-25000" dirty="0"/>
              <a:t>1</a:t>
            </a:r>
            <a:r>
              <a:rPr lang="en-US" sz="2800" dirty="0"/>
              <a:t> and the </a:t>
            </a:r>
            <a:r>
              <a:rPr lang="en-US" sz="2800" b="1" dirty="0"/>
              <a:t>derived</a:t>
            </a:r>
            <a:r>
              <a:rPr lang="en-US" sz="2800" dirty="0"/>
              <a:t> (i.e. new) allele as A</a:t>
            </a:r>
            <a:r>
              <a:rPr lang="en-US" sz="2800" baseline="-25000" dirty="0"/>
              <a:t>2</a:t>
            </a:r>
            <a:r>
              <a:rPr lang="en-US" sz="28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Random mating.</a:t>
            </a:r>
          </a:p>
        </p:txBody>
      </p:sp>
    </p:spTree>
    <p:extLst>
      <p:ext uri="{BB962C8B-B14F-4D97-AF65-F5344CB8AC3E}">
        <p14:creationId xmlns:p14="http://schemas.microsoft.com/office/powerpoint/2010/main" val="2012583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/>
              <a:t>Allele frequencies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P(A</a:t>
            </a:r>
            <a:r>
              <a:rPr lang="en-US" sz="2800" baseline="-25000" dirty="0"/>
              <a:t>1</a:t>
            </a:r>
            <a:r>
              <a:rPr lang="en-US" sz="2800" dirty="0"/>
              <a:t>): the probability that a randomly selected allele among our 2</a:t>
            </a:r>
            <a:r>
              <a:rPr lang="en-US" sz="2800" i="1" dirty="0"/>
              <a:t>N</a:t>
            </a:r>
            <a:r>
              <a:rPr lang="en-US" sz="2800" dirty="0"/>
              <a:t> chromosomes is of type A</a:t>
            </a:r>
            <a:r>
              <a:rPr lang="en-US" sz="2800" baseline="-25000" dirty="0"/>
              <a:t>1</a:t>
            </a:r>
            <a:r>
              <a:rPr lang="en-US" sz="28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P(A</a:t>
            </a:r>
            <a:r>
              <a:rPr lang="en-US" sz="2800" baseline="-25000" dirty="0"/>
              <a:t>1</a:t>
            </a:r>
            <a:r>
              <a:rPr lang="en-US" sz="2800" dirty="0"/>
              <a:t>) = </a:t>
            </a:r>
            <a:r>
              <a:rPr lang="en-US" sz="2800" i="1" dirty="0"/>
              <a:t>p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P(A</a:t>
            </a:r>
            <a:r>
              <a:rPr lang="en-US" sz="2800" baseline="-25000" dirty="0"/>
              <a:t>2</a:t>
            </a:r>
            <a:r>
              <a:rPr lang="en-US" sz="2800" dirty="0"/>
              <a:t>) = (1-</a:t>
            </a:r>
            <a:r>
              <a:rPr lang="en-US" sz="2800" i="1" dirty="0"/>
              <a:t>p</a:t>
            </a:r>
            <a:r>
              <a:rPr lang="en-US" sz="2800" dirty="0"/>
              <a:t>) = </a:t>
            </a:r>
            <a:r>
              <a:rPr lang="en-US" sz="2800" i="1" dirty="0"/>
              <a:t>q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Example with 8 chromosomes: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endParaRPr lang="en-US" sz="2800" dirty="0"/>
          </a:p>
          <a:p>
            <a:pPr>
              <a:spcAft>
                <a:spcPts val="600"/>
              </a:spcAft>
            </a:pPr>
            <a:r>
              <a:rPr lang="en-US" sz="2800" i="1" dirty="0"/>
              <a:t>p</a:t>
            </a:r>
            <a:r>
              <a:rPr lang="en-US" sz="2800" dirty="0"/>
              <a:t> = 6/8 = 0.75</a:t>
            </a:r>
          </a:p>
          <a:p>
            <a:pPr>
              <a:spcAft>
                <a:spcPts val="600"/>
              </a:spcAft>
            </a:pPr>
            <a:r>
              <a:rPr lang="en-US" sz="2800" i="1" dirty="0"/>
              <a:t>q</a:t>
            </a:r>
            <a:r>
              <a:rPr lang="en-US" sz="2800" dirty="0"/>
              <a:t> = 2/8 = 0.25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53673" y="3051552"/>
            <a:ext cx="3655706" cy="35034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latin typeface="Courier"/>
                <a:cs typeface="Courier"/>
              </a:rPr>
              <a:t>Ancestral </a:t>
            </a:r>
            <a:r>
              <a:rPr lang="en-US" sz="2400" dirty="0" err="1">
                <a:latin typeface="Courier"/>
                <a:cs typeface="Courier"/>
              </a:rPr>
              <a:t>seq</a:t>
            </a:r>
            <a:r>
              <a:rPr lang="en-US" sz="2400" dirty="0">
                <a:latin typeface="Courier"/>
                <a:cs typeface="Courier"/>
              </a:rPr>
              <a:t>: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"/>
                <a:cs typeface="Courier"/>
              </a:rPr>
              <a:t>Chromosome 1: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"/>
                <a:cs typeface="Courier"/>
              </a:rPr>
              <a:t>Chromosome 2: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"/>
                <a:cs typeface="Courier"/>
              </a:rPr>
              <a:t>Chromosome 3:  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"/>
                <a:cs typeface="Courier"/>
              </a:rPr>
              <a:t>Chromosome 4:  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5: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"/>
                <a:cs typeface="Courier"/>
              </a:rPr>
              <a:t>Chromosome 6: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"/>
                <a:cs typeface="Courier"/>
              </a:rPr>
              <a:t>Chromosome 7: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8: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29488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Genetic drift</a:t>
            </a:r>
          </a:p>
        </p:txBody>
      </p:sp>
      <p:sp>
        <p:nvSpPr>
          <p:cNvPr id="3" name="Oval 2"/>
          <p:cNvSpPr/>
          <p:nvPr/>
        </p:nvSpPr>
        <p:spPr>
          <a:xfrm>
            <a:off x="837012" y="1717210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37012" y="2114932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37012" y="2512654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37012" y="2910376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37012" y="3308098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37012" y="3705820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37012" y="4103542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37012" y="4501264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37012" y="4898986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37012" y="6092152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5400000">
            <a:off x="735354" y="5323923"/>
            <a:ext cx="890130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mr-IN" sz="3600" dirty="0"/>
              <a:t>…</a:t>
            </a:r>
            <a:endParaRPr lang="en-US" sz="3600" dirty="0"/>
          </a:p>
        </p:txBody>
      </p:sp>
      <p:sp>
        <p:nvSpPr>
          <p:cNvPr id="55" name="Oval 54"/>
          <p:cNvSpPr/>
          <p:nvPr/>
        </p:nvSpPr>
        <p:spPr>
          <a:xfrm>
            <a:off x="2323405" y="1718092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323405" y="2115814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323405" y="2513536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323405" y="2911258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323405" y="3308980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323405" y="3706702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323405" y="4104424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323405" y="4502146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323405" y="4899868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323405" y="6093034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5400000">
            <a:off x="2221747" y="5324805"/>
            <a:ext cx="890130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mr-IN" sz="3600" dirty="0"/>
              <a:t>…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59762" y="1154420"/>
            <a:ext cx="141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Generation 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75574" y="1154420"/>
            <a:ext cx="141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Generation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3925" y="1443034"/>
            <a:ext cx="458913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US" sz="2000" dirty="0"/>
              <a:t>Assumptions: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Constant population size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Non-overlapping generations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Each generation we produce 2</a:t>
            </a:r>
            <a:r>
              <a:rPr lang="en-US" sz="2000" i="1" dirty="0"/>
              <a:t>N</a:t>
            </a:r>
            <a:r>
              <a:rPr lang="en-US" sz="2000" dirty="0"/>
              <a:t> chromosomes by performing 2</a:t>
            </a:r>
            <a:r>
              <a:rPr lang="en-US" sz="2000" i="1" dirty="0"/>
              <a:t>N</a:t>
            </a:r>
            <a:r>
              <a:rPr lang="en-US" sz="2000" dirty="0"/>
              <a:t> random draws from the previous generation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Can also include mutation and recombination (not shown here)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This is a </a:t>
            </a:r>
            <a:r>
              <a:rPr lang="en-US" sz="2000" b="1" dirty="0"/>
              <a:t>Wright-Fisher model</a:t>
            </a:r>
            <a:r>
              <a:rPr lang="en-US" sz="2000" dirty="0"/>
              <a:t> of a population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Can be extended to handle population size changes and natural selection</a:t>
            </a:r>
          </a:p>
        </p:txBody>
      </p:sp>
    </p:spTree>
    <p:extLst>
      <p:ext uri="{BB962C8B-B14F-4D97-AF65-F5344CB8AC3E}">
        <p14:creationId xmlns:p14="http://schemas.microsoft.com/office/powerpoint/2010/main" val="3896285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Genetic drift</a:t>
            </a:r>
          </a:p>
        </p:txBody>
      </p:sp>
      <p:sp>
        <p:nvSpPr>
          <p:cNvPr id="3" name="Oval 2"/>
          <p:cNvSpPr/>
          <p:nvPr/>
        </p:nvSpPr>
        <p:spPr>
          <a:xfrm>
            <a:off x="837012" y="1717210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37012" y="2114932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37012" y="2512654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37012" y="2910376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37012" y="3308098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37012" y="3705820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37012" y="4103542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37012" y="4501264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37012" y="4898986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37012" y="6092152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5400000">
            <a:off x="735354" y="5323923"/>
            <a:ext cx="890130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mr-IN" sz="3600" dirty="0"/>
              <a:t>…</a:t>
            </a:r>
            <a:endParaRPr lang="en-US" sz="3600" dirty="0"/>
          </a:p>
        </p:txBody>
      </p:sp>
      <p:sp>
        <p:nvSpPr>
          <p:cNvPr id="55" name="Oval 54"/>
          <p:cNvSpPr/>
          <p:nvPr/>
        </p:nvSpPr>
        <p:spPr>
          <a:xfrm>
            <a:off x="2323405" y="1718092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323405" y="2115814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323405" y="2513536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323405" y="2911258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323405" y="3308980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323405" y="3706702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323405" y="4104424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323405" y="4502146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323405" y="4899868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323405" y="6093034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5400000">
            <a:off x="2221747" y="5324805"/>
            <a:ext cx="890130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mr-IN" sz="3600" dirty="0"/>
              <a:t>…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59762" y="1154420"/>
            <a:ext cx="141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Generation 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75574" y="1154420"/>
            <a:ext cx="141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Generation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13925" y="1443034"/>
            <a:ext cx="458913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US" sz="2000" dirty="0"/>
              <a:t>Assumptions: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Constant population size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Non-overlapping generations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Each generation we produce 2</a:t>
            </a:r>
            <a:r>
              <a:rPr lang="en-US" sz="2000" i="1" dirty="0"/>
              <a:t>N</a:t>
            </a:r>
            <a:r>
              <a:rPr lang="en-US" sz="2000" dirty="0"/>
              <a:t> chromosomes by performing 2</a:t>
            </a:r>
            <a:r>
              <a:rPr lang="en-US" sz="2000" i="1" dirty="0"/>
              <a:t>N</a:t>
            </a:r>
            <a:r>
              <a:rPr lang="en-US" sz="2000" dirty="0"/>
              <a:t> random draws from the previous generation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Can also include mutation and recombination (not shown here)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This is a </a:t>
            </a:r>
            <a:r>
              <a:rPr lang="en-US" sz="2000" b="1" dirty="0"/>
              <a:t>Wright-Fisher model</a:t>
            </a:r>
            <a:r>
              <a:rPr lang="en-US" sz="2000" dirty="0"/>
              <a:t> of a population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Can be extended to handle population size changes and natural selection</a:t>
            </a:r>
          </a:p>
        </p:txBody>
      </p:sp>
    </p:spTree>
    <p:extLst>
      <p:ext uri="{BB962C8B-B14F-4D97-AF65-F5344CB8AC3E}">
        <p14:creationId xmlns:p14="http://schemas.microsoft.com/office/powerpoint/2010/main" val="167833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Genetic drift</a:t>
            </a:r>
          </a:p>
        </p:txBody>
      </p:sp>
      <p:sp>
        <p:nvSpPr>
          <p:cNvPr id="3" name="Oval 2"/>
          <p:cNvSpPr/>
          <p:nvPr/>
        </p:nvSpPr>
        <p:spPr>
          <a:xfrm>
            <a:off x="837012" y="1717210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37012" y="2114932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37012" y="2512654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37012" y="2910376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37012" y="3308098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37012" y="3705820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37012" y="4103542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37012" y="4501264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37012" y="4898986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37012" y="6092152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5400000">
            <a:off x="735354" y="5323923"/>
            <a:ext cx="890130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mr-IN" sz="3600" dirty="0"/>
              <a:t>…</a:t>
            </a:r>
            <a:endParaRPr lang="en-US" sz="3600" dirty="0"/>
          </a:p>
        </p:txBody>
      </p:sp>
      <p:sp>
        <p:nvSpPr>
          <p:cNvPr id="55" name="Oval 54"/>
          <p:cNvSpPr/>
          <p:nvPr/>
        </p:nvSpPr>
        <p:spPr>
          <a:xfrm>
            <a:off x="2323405" y="1718092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323405" y="2115814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323405" y="2513536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323405" y="2911258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323405" y="3308980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323405" y="3706702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323405" y="4104424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323405" y="4502146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323405" y="4899868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323405" y="6093034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5400000">
            <a:off x="2221747" y="5324805"/>
            <a:ext cx="890130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mr-IN" sz="3600" dirty="0"/>
              <a:t>…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59762" y="1154420"/>
            <a:ext cx="141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Generation 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75574" y="1154420"/>
            <a:ext cx="141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Generation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3925" y="1428604"/>
            <a:ext cx="4589137" cy="505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US" sz="2000" dirty="0"/>
              <a:t>Let’s create our next generation!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For each chromosome: Number of offspring driven by chance</a:t>
            </a:r>
          </a:p>
          <a:p>
            <a:pPr>
              <a:spcAft>
                <a:spcPts val="1500"/>
              </a:spcAft>
            </a:pPr>
            <a:r>
              <a:rPr lang="en-US" sz="2000" b="1" dirty="0"/>
              <a:t>For each offspring chromosome, the probability that any particular chromosome in the previous generation will be the ancestor is 1/2</a:t>
            </a:r>
            <a:r>
              <a:rPr lang="en-US" sz="2000" b="1" i="1" dirty="0"/>
              <a:t>N</a:t>
            </a:r>
            <a:r>
              <a:rPr lang="en-US" sz="2000" b="1" dirty="0"/>
              <a:t>.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The probability that any chromosome will inherit the A</a:t>
            </a:r>
            <a:r>
              <a:rPr lang="en-US" sz="2000" baseline="-25000" dirty="0"/>
              <a:t>1</a:t>
            </a:r>
            <a:r>
              <a:rPr lang="en-US" sz="2000" dirty="0"/>
              <a:t> allele (let’s say red, here) is simply </a:t>
            </a:r>
            <a:r>
              <a:rPr lang="en-US" sz="2000" i="1" dirty="0"/>
              <a:t>p</a:t>
            </a:r>
            <a:r>
              <a:rPr lang="en-US" sz="2000" dirty="0"/>
              <a:t>.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For A</a:t>
            </a:r>
            <a:r>
              <a:rPr lang="en-US" sz="2000" baseline="-25000" dirty="0"/>
              <a:t>2</a:t>
            </a:r>
            <a:r>
              <a:rPr lang="en-US" sz="2000" dirty="0"/>
              <a:t> (blue), the probability is </a:t>
            </a:r>
            <a:r>
              <a:rPr lang="en-US" sz="2000" i="1" dirty="0"/>
              <a:t>q</a:t>
            </a:r>
            <a:r>
              <a:rPr lang="en-US" sz="2000" dirty="0"/>
              <a:t>.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So, on average, the allele frequencies are unchanged.</a:t>
            </a:r>
          </a:p>
        </p:txBody>
      </p:sp>
      <p:cxnSp>
        <p:nvCxnSpPr>
          <p:cNvPr id="5" name="Straight Connector 4"/>
          <p:cNvCxnSpPr>
            <a:stCxn id="33" idx="6"/>
            <a:endCxn id="60" idx="2"/>
          </p:cNvCxnSpPr>
          <p:nvPr/>
        </p:nvCxnSpPr>
        <p:spPr>
          <a:xfrm>
            <a:off x="1140069" y="3857338"/>
            <a:ext cx="1183336" cy="88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2" idx="6"/>
            <a:endCxn id="56" idx="2"/>
          </p:cNvCxnSpPr>
          <p:nvPr/>
        </p:nvCxnSpPr>
        <p:spPr>
          <a:xfrm flipV="1">
            <a:off x="1140069" y="2267332"/>
            <a:ext cx="1183336" cy="238545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0" idx="6"/>
            <a:endCxn id="59" idx="2"/>
          </p:cNvCxnSpPr>
          <p:nvPr/>
        </p:nvCxnSpPr>
        <p:spPr>
          <a:xfrm>
            <a:off x="1140069" y="2664172"/>
            <a:ext cx="1183336" cy="79632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9" idx="6"/>
            <a:endCxn id="58" idx="2"/>
          </p:cNvCxnSpPr>
          <p:nvPr/>
        </p:nvCxnSpPr>
        <p:spPr>
          <a:xfrm flipV="1">
            <a:off x="1140069" y="3062776"/>
            <a:ext cx="1183336" cy="39684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6"/>
            <a:endCxn id="55" idx="2"/>
          </p:cNvCxnSpPr>
          <p:nvPr/>
        </p:nvCxnSpPr>
        <p:spPr>
          <a:xfrm flipV="1">
            <a:off x="1140069" y="1869610"/>
            <a:ext cx="1183336" cy="39684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0" idx="6"/>
            <a:endCxn id="57" idx="2"/>
          </p:cNvCxnSpPr>
          <p:nvPr/>
        </p:nvCxnSpPr>
        <p:spPr>
          <a:xfrm>
            <a:off x="1140069" y="2664172"/>
            <a:ext cx="1183336" cy="88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3" idx="6"/>
            <a:endCxn id="61" idx="2"/>
          </p:cNvCxnSpPr>
          <p:nvPr/>
        </p:nvCxnSpPr>
        <p:spPr>
          <a:xfrm flipV="1">
            <a:off x="1140069" y="4255942"/>
            <a:ext cx="1183336" cy="79456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2" idx="6"/>
            <a:endCxn id="62" idx="2"/>
          </p:cNvCxnSpPr>
          <p:nvPr/>
        </p:nvCxnSpPr>
        <p:spPr>
          <a:xfrm>
            <a:off x="1140069" y="3061894"/>
            <a:ext cx="1183336" cy="159177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3" idx="6"/>
            <a:endCxn id="63" idx="2"/>
          </p:cNvCxnSpPr>
          <p:nvPr/>
        </p:nvCxnSpPr>
        <p:spPr>
          <a:xfrm>
            <a:off x="1140069" y="3857338"/>
            <a:ext cx="1183336" cy="119404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32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1: The Coalescent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Schrider</a:t>
            </a:r>
          </a:p>
        </p:txBody>
      </p:sp>
    </p:spTree>
    <p:extLst>
      <p:ext uri="{BB962C8B-B14F-4D97-AF65-F5344CB8AC3E}">
        <p14:creationId xmlns:p14="http://schemas.microsoft.com/office/powerpoint/2010/main" val="4009884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Genetic drift</a:t>
            </a:r>
          </a:p>
        </p:txBody>
      </p:sp>
      <p:sp>
        <p:nvSpPr>
          <p:cNvPr id="3" name="Oval 2"/>
          <p:cNvSpPr/>
          <p:nvPr/>
        </p:nvSpPr>
        <p:spPr>
          <a:xfrm>
            <a:off x="837012" y="1717210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37012" y="2114932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37012" y="2512654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37012" y="2910376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37012" y="3308098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37012" y="3705820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37012" y="4103542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37012" y="4501264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37012" y="4898986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37012" y="6092152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5400000">
            <a:off x="735354" y="5323923"/>
            <a:ext cx="890130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mr-IN" sz="3600" dirty="0"/>
              <a:t>…</a:t>
            </a:r>
            <a:endParaRPr lang="en-US" sz="3600" dirty="0"/>
          </a:p>
        </p:txBody>
      </p:sp>
      <p:sp>
        <p:nvSpPr>
          <p:cNvPr id="55" name="Oval 54"/>
          <p:cNvSpPr/>
          <p:nvPr/>
        </p:nvSpPr>
        <p:spPr>
          <a:xfrm>
            <a:off x="2323405" y="1718092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323405" y="2115814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323405" y="2513536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323405" y="2911258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323405" y="3308980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323405" y="3706702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323405" y="4104424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323405" y="4502146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323405" y="4899868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323405" y="6093034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5400000">
            <a:off x="2221747" y="5324805"/>
            <a:ext cx="890130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mr-IN" sz="3600" dirty="0"/>
              <a:t>…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59762" y="1154420"/>
            <a:ext cx="141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Generation 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75574" y="1154420"/>
            <a:ext cx="141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Generation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3925" y="1342024"/>
            <a:ext cx="458913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allele frequencies changed!</a:t>
            </a:r>
          </a:p>
          <a:p>
            <a:endParaRPr lang="en-US" sz="2400" dirty="0"/>
          </a:p>
          <a:p>
            <a:r>
              <a:rPr lang="en-US" sz="2400" dirty="0"/>
              <a:t>The red allele has slightly increased in frequency at the expense of the blue allele.</a:t>
            </a:r>
          </a:p>
          <a:p>
            <a:endParaRPr lang="en-US" sz="2400" dirty="0"/>
          </a:p>
          <a:p>
            <a:r>
              <a:rPr lang="en-US" sz="2400" dirty="0"/>
              <a:t>Huh?</a:t>
            </a:r>
          </a:p>
          <a:p>
            <a:endParaRPr lang="en-US" sz="2400" dirty="0"/>
          </a:p>
          <a:p>
            <a:r>
              <a:rPr lang="en-US" sz="2400" dirty="0"/>
              <a:t>Flip a coin 10 times, the probability of NOT seeing “heads” a total of 5 times is 75.39%</a:t>
            </a:r>
          </a:p>
          <a:p>
            <a:endParaRPr lang="en-US" sz="2400" dirty="0"/>
          </a:p>
          <a:p>
            <a:r>
              <a:rPr lang="en-US" sz="2400" dirty="0"/>
              <a:t>This is just binomial sampling!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1140069" y="3857338"/>
            <a:ext cx="1183336" cy="88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140069" y="2267332"/>
            <a:ext cx="1183336" cy="238545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40069" y="2664172"/>
            <a:ext cx="1183336" cy="79632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140069" y="3062776"/>
            <a:ext cx="1183336" cy="39684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140069" y="1869610"/>
            <a:ext cx="1183336" cy="39684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140069" y="2664172"/>
            <a:ext cx="1183336" cy="88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140069" y="4255942"/>
            <a:ext cx="1183336" cy="79456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140069" y="3061894"/>
            <a:ext cx="1183336" cy="159177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40069" y="3857338"/>
            <a:ext cx="1183336" cy="119404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219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84D71-BFCD-3305-11AA-E9A3C7BE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That doesn’t help us simulate a large population quickly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C04656-6903-D5F9-F32E-B4E7E8CE52C2}"/>
              </a:ext>
            </a:extLst>
          </p:cNvPr>
          <p:cNvSpPr txBox="1">
            <a:spLocks/>
          </p:cNvSpPr>
          <p:nvPr/>
        </p:nvSpPr>
        <p:spPr>
          <a:xfrm>
            <a:off x="457200" y="2595087"/>
            <a:ext cx="8229600" cy="2613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But what if we take this model and think of everything backwards?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trick is called </a:t>
            </a:r>
            <a:r>
              <a:rPr lang="en-US" i="1" dirty="0"/>
              <a:t>the coalescent</a:t>
            </a:r>
          </a:p>
        </p:txBody>
      </p:sp>
    </p:spTree>
    <p:extLst>
      <p:ext uri="{BB962C8B-B14F-4D97-AF65-F5344CB8AC3E}">
        <p14:creationId xmlns:p14="http://schemas.microsoft.com/office/powerpoint/2010/main" val="170833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6319E87C-4399-064F-ABCF-12672D1B0C20}"/>
              </a:ext>
            </a:extLst>
          </p:cNvPr>
          <p:cNvSpPr txBox="1"/>
          <p:nvPr/>
        </p:nvSpPr>
        <p:spPr>
          <a:xfrm>
            <a:off x="1289824" y="1666159"/>
            <a:ext cx="6302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other words: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How long, in generations, do we expect to have to wait for the number of lineages to decrease from 2 to 1? (Let’s call this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F79542-0F06-C040-B43F-DAA733FF48E9}"/>
              </a:ext>
            </a:extLst>
          </p:cNvPr>
          <p:cNvSpPr txBox="1"/>
          <p:nvPr/>
        </p:nvSpPr>
        <p:spPr>
          <a:xfrm>
            <a:off x="0" y="1081855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is the expected time to the most recent common ancestor of these two individuals?</a:t>
            </a:r>
          </a:p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31AFC8-66DD-334D-96D2-BD7ED145DDAB}"/>
              </a:ext>
            </a:extLst>
          </p:cNvPr>
          <p:cNvCxnSpPr>
            <a:cxnSpLocks/>
          </p:cNvCxnSpPr>
          <p:nvPr/>
        </p:nvCxnSpPr>
        <p:spPr>
          <a:xfrm flipV="1">
            <a:off x="3657600" y="3899643"/>
            <a:ext cx="0" cy="111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B2DCB3-53AF-6C4E-AC1F-F96E3057A31C}"/>
              </a:ext>
            </a:extLst>
          </p:cNvPr>
          <p:cNvCxnSpPr>
            <a:cxnSpLocks/>
          </p:cNvCxnSpPr>
          <p:nvPr/>
        </p:nvCxnSpPr>
        <p:spPr>
          <a:xfrm flipV="1">
            <a:off x="5468471" y="3899643"/>
            <a:ext cx="0" cy="111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6E1FC8-6362-6347-9FB6-13CB1CC02B7B}"/>
              </a:ext>
            </a:extLst>
          </p:cNvPr>
          <p:cNvCxnSpPr>
            <a:cxnSpLocks/>
          </p:cNvCxnSpPr>
          <p:nvPr/>
        </p:nvCxnSpPr>
        <p:spPr>
          <a:xfrm flipH="1" flipV="1">
            <a:off x="3657600" y="3899643"/>
            <a:ext cx="1810872" cy="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AD833C-C80A-FC4A-84B1-481D10191D66}"/>
              </a:ext>
            </a:extLst>
          </p:cNvPr>
          <p:cNvCxnSpPr>
            <a:cxnSpLocks/>
          </p:cNvCxnSpPr>
          <p:nvPr/>
        </p:nvCxnSpPr>
        <p:spPr>
          <a:xfrm flipH="1">
            <a:off x="2479640" y="3899643"/>
            <a:ext cx="416858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2653D64-85DD-A44E-856F-972452909915}"/>
              </a:ext>
            </a:extLst>
          </p:cNvPr>
          <p:cNvCxnSpPr>
            <a:cxnSpLocks/>
          </p:cNvCxnSpPr>
          <p:nvPr/>
        </p:nvCxnSpPr>
        <p:spPr>
          <a:xfrm flipV="1">
            <a:off x="5986950" y="3902329"/>
            <a:ext cx="0" cy="111342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C359CE7-EB8E-D041-A299-2DA5971493D0}"/>
              </a:ext>
            </a:extLst>
          </p:cNvPr>
          <p:cNvSpPr txBox="1"/>
          <p:nvPr/>
        </p:nvSpPr>
        <p:spPr>
          <a:xfrm>
            <a:off x="6110660" y="4251953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baseline="-25000" dirty="0"/>
              <a:t>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2970281-5E76-BA4E-936D-84DC58EAB73D}"/>
              </a:ext>
            </a:extLst>
          </p:cNvPr>
          <p:cNvCxnSpPr>
            <a:cxnSpLocks/>
          </p:cNvCxnSpPr>
          <p:nvPr/>
        </p:nvCxnSpPr>
        <p:spPr>
          <a:xfrm flipV="1">
            <a:off x="4572000" y="2968006"/>
            <a:ext cx="0" cy="9316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C989F74-EEC7-9F49-909B-18874F850A30}"/>
              </a:ext>
            </a:extLst>
          </p:cNvPr>
          <p:cNvSpPr/>
          <p:nvPr/>
        </p:nvSpPr>
        <p:spPr>
          <a:xfrm>
            <a:off x="3572256" y="4952103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3A8777-3BB5-FB4E-AE3E-029F3F95ECFE}"/>
              </a:ext>
            </a:extLst>
          </p:cNvPr>
          <p:cNvSpPr/>
          <p:nvPr/>
        </p:nvSpPr>
        <p:spPr>
          <a:xfrm>
            <a:off x="5373100" y="4952103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5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2F454E-414F-924C-9295-DD8B5B25564F}"/>
              </a:ext>
            </a:extLst>
          </p:cNvPr>
          <p:cNvCxnSpPr>
            <a:cxnSpLocks/>
          </p:cNvCxnSpPr>
          <p:nvPr/>
        </p:nvCxnSpPr>
        <p:spPr>
          <a:xfrm flipV="1">
            <a:off x="3657600" y="3899643"/>
            <a:ext cx="0" cy="111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434441-1C80-034A-92FD-AF08EDA69F97}"/>
              </a:ext>
            </a:extLst>
          </p:cNvPr>
          <p:cNvCxnSpPr>
            <a:cxnSpLocks/>
          </p:cNvCxnSpPr>
          <p:nvPr/>
        </p:nvCxnSpPr>
        <p:spPr>
          <a:xfrm flipV="1">
            <a:off x="5468471" y="3899643"/>
            <a:ext cx="0" cy="111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F1DFDA-624D-4245-A985-7B640C847246}"/>
              </a:ext>
            </a:extLst>
          </p:cNvPr>
          <p:cNvCxnSpPr>
            <a:cxnSpLocks/>
          </p:cNvCxnSpPr>
          <p:nvPr/>
        </p:nvCxnSpPr>
        <p:spPr>
          <a:xfrm flipH="1" flipV="1">
            <a:off x="3657600" y="3899643"/>
            <a:ext cx="1810872" cy="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F39A301-EC01-144E-8DA5-9ABF1CE11178}"/>
              </a:ext>
            </a:extLst>
          </p:cNvPr>
          <p:cNvCxnSpPr>
            <a:cxnSpLocks/>
          </p:cNvCxnSpPr>
          <p:nvPr/>
        </p:nvCxnSpPr>
        <p:spPr>
          <a:xfrm flipH="1">
            <a:off x="2479640" y="3899643"/>
            <a:ext cx="416858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3377EC-FFCA-B541-A5C9-BBF61ACF9B74}"/>
                  </a:ext>
                </a:extLst>
              </p:cNvPr>
              <p:cNvSpPr txBox="1"/>
              <p:nvPr/>
            </p:nvSpPr>
            <p:spPr>
              <a:xfrm>
                <a:off x="2329847" y="5235805"/>
                <a:ext cx="4484305" cy="795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𝑝𝑎𝑖𝑟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𝑐𝑜𝑎𝑙𝑒𝑠𝑐𝑒𝑛𝑐𝑒𝑠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3377EC-FFCA-B541-A5C9-BBF61ACF9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847" y="5235805"/>
                <a:ext cx="4484305" cy="795602"/>
              </a:xfrm>
              <a:prstGeom prst="rect">
                <a:avLst/>
              </a:prstGeom>
              <a:blipFill>
                <a:blip r:embed="rId2"/>
                <a:stretch>
                  <a:fillRect l="-282" t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E993648-CEA6-7B44-A139-0D88C8614147}"/>
              </a:ext>
            </a:extLst>
          </p:cNvPr>
          <p:cNvCxnSpPr>
            <a:cxnSpLocks/>
          </p:cNvCxnSpPr>
          <p:nvPr/>
        </p:nvCxnSpPr>
        <p:spPr>
          <a:xfrm flipV="1">
            <a:off x="5986950" y="3902329"/>
            <a:ext cx="0" cy="111342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B8DE813-B633-544F-B040-39595505A136}"/>
              </a:ext>
            </a:extLst>
          </p:cNvPr>
          <p:cNvSpPr txBox="1"/>
          <p:nvPr/>
        </p:nvSpPr>
        <p:spPr>
          <a:xfrm>
            <a:off x="6110660" y="4251953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baseline="-25000" dirty="0"/>
              <a:t>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EF6A808-413E-944F-9487-8C408210D816}"/>
              </a:ext>
            </a:extLst>
          </p:cNvPr>
          <p:cNvCxnSpPr>
            <a:cxnSpLocks/>
          </p:cNvCxnSpPr>
          <p:nvPr/>
        </p:nvCxnSpPr>
        <p:spPr>
          <a:xfrm flipV="1">
            <a:off x="4572000" y="2968006"/>
            <a:ext cx="0" cy="9316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7CEA82D-16CF-044C-A396-7161E5E7E3B7}"/>
              </a:ext>
            </a:extLst>
          </p:cNvPr>
          <p:cNvSpPr txBox="1"/>
          <p:nvPr/>
        </p:nvSpPr>
        <p:spPr>
          <a:xfrm>
            <a:off x="5037842" y="5873723"/>
            <a:ext cx="129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99F6785-C67E-9746-ADEE-B0AACDD8D0A0}"/>
                  </a:ext>
                </a:extLst>
              </p:cNvPr>
              <p:cNvSpPr/>
              <p:nvPr/>
            </p:nvSpPr>
            <p:spPr>
              <a:xfrm>
                <a:off x="2329847" y="5732403"/>
                <a:ext cx="3048977" cy="651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99F6785-C67E-9746-ADEE-B0AACDD8D0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847" y="5732403"/>
                <a:ext cx="3048977" cy="6519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E105FB17-79E5-1143-884D-5D94808331C8}"/>
              </a:ext>
            </a:extLst>
          </p:cNvPr>
          <p:cNvSpPr/>
          <p:nvPr/>
        </p:nvSpPr>
        <p:spPr>
          <a:xfrm>
            <a:off x="6352564" y="5235804"/>
            <a:ext cx="1916793" cy="5403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ED31737-4532-A94E-9F25-D5154A8848F4}"/>
              </a:ext>
            </a:extLst>
          </p:cNvPr>
          <p:cNvSpPr/>
          <p:nvPr/>
        </p:nvSpPr>
        <p:spPr>
          <a:xfrm>
            <a:off x="3482865" y="5799295"/>
            <a:ext cx="961814" cy="5403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417741B-47D1-104F-9EC8-BCEF5FA90D23}"/>
              </a:ext>
            </a:extLst>
          </p:cNvPr>
          <p:cNvSpPr/>
          <p:nvPr/>
        </p:nvSpPr>
        <p:spPr>
          <a:xfrm>
            <a:off x="4441260" y="5867061"/>
            <a:ext cx="1911303" cy="5403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EBB73EC-F4C1-A94A-AB3B-CF2B8A52EAD5}"/>
              </a:ext>
            </a:extLst>
          </p:cNvPr>
          <p:cNvSpPr/>
          <p:nvPr/>
        </p:nvSpPr>
        <p:spPr>
          <a:xfrm>
            <a:off x="1521243" y="5772750"/>
            <a:ext cx="1916793" cy="5403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6B03F6F-6B0E-404D-AE9D-ACBBEE54735D}"/>
              </a:ext>
            </a:extLst>
          </p:cNvPr>
          <p:cNvSpPr/>
          <p:nvPr/>
        </p:nvSpPr>
        <p:spPr>
          <a:xfrm>
            <a:off x="3572256" y="4952103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0C54767-D0A6-E04B-99FB-0EAC10B7447D}"/>
              </a:ext>
            </a:extLst>
          </p:cNvPr>
          <p:cNvSpPr/>
          <p:nvPr/>
        </p:nvSpPr>
        <p:spPr>
          <a:xfrm>
            <a:off x="5373100" y="4952103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108DF6-78D5-0392-91DC-7954E6878057}"/>
              </a:ext>
            </a:extLst>
          </p:cNvPr>
          <p:cNvSpPr txBox="1"/>
          <p:nvPr/>
        </p:nvSpPr>
        <p:spPr>
          <a:xfrm>
            <a:off x="1289824" y="1666159"/>
            <a:ext cx="6302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other words: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How long, in generations, do we expect to have to wait for the number of lineages to decrease from 2 to 1? (Let’s call this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AB2711-9C57-319C-345E-270CEF45B227}"/>
              </a:ext>
            </a:extLst>
          </p:cNvPr>
          <p:cNvSpPr txBox="1"/>
          <p:nvPr/>
        </p:nvSpPr>
        <p:spPr>
          <a:xfrm>
            <a:off x="0" y="1081855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is the expected time to the most recent common ancestor of these two individuals?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5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2F454E-414F-924C-9295-DD8B5B25564F}"/>
              </a:ext>
            </a:extLst>
          </p:cNvPr>
          <p:cNvCxnSpPr>
            <a:cxnSpLocks/>
          </p:cNvCxnSpPr>
          <p:nvPr/>
        </p:nvCxnSpPr>
        <p:spPr>
          <a:xfrm flipV="1">
            <a:off x="3657600" y="3899655"/>
            <a:ext cx="0" cy="111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434441-1C80-034A-92FD-AF08EDA69F97}"/>
              </a:ext>
            </a:extLst>
          </p:cNvPr>
          <p:cNvCxnSpPr>
            <a:cxnSpLocks/>
          </p:cNvCxnSpPr>
          <p:nvPr/>
        </p:nvCxnSpPr>
        <p:spPr>
          <a:xfrm flipV="1">
            <a:off x="5468471" y="3899655"/>
            <a:ext cx="0" cy="111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F1DFDA-624D-4245-A985-7B640C847246}"/>
              </a:ext>
            </a:extLst>
          </p:cNvPr>
          <p:cNvCxnSpPr>
            <a:cxnSpLocks/>
          </p:cNvCxnSpPr>
          <p:nvPr/>
        </p:nvCxnSpPr>
        <p:spPr>
          <a:xfrm flipH="1" flipV="1">
            <a:off x="3657600" y="3899655"/>
            <a:ext cx="1810872" cy="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F39A301-EC01-144E-8DA5-9ABF1CE11178}"/>
              </a:ext>
            </a:extLst>
          </p:cNvPr>
          <p:cNvCxnSpPr>
            <a:cxnSpLocks/>
          </p:cNvCxnSpPr>
          <p:nvPr/>
        </p:nvCxnSpPr>
        <p:spPr>
          <a:xfrm flipH="1">
            <a:off x="2479640" y="3899655"/>
            <a:ext cx="416858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3377EC-FFCA-B541-A5C9-BBF61ACF9B74}"/>
                  </a:ext>
                </a:extLst>
              </p:cNvPr>
              <p:cNvSpPr txBox="1"/>
              <p:nvPr/>
            </p:nvSpPr>
            <p:spPr>
              <a:xfrm>
                <a:off x="2329847" y="5235817"/>
                <a:ext cx="4484305" cy="795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𝑝𝑎𝑖𝑟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𝑐𝑜𝑎𝑙𝑒𝑠𝑐𝑒𝑛𝑐𝑒𝑠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3377EC-FFCA-B541-A5C9-BBF61ACF9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847" y="5235817"/>
                <a:ext cx="4484305" cy="795602"/>
              </a:xfrm>
              <a:prstGeom prst="rect">
                <a:avLst/>
              </a:prstGeom>
              <a:blipFill>
                <a:blip r:embed="rId2"/>
                <a:stretch>
                  <a:fillRect l="-282" t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E993648-CEA6-7B44-A139-0D88C8614147}"/>
              </a:ext>
            </a:extLst>
          </p:cNvPr>
          <p:cNvCxnSpPr>
            <a:cxnSpLocks/>
          </p:cNvCxnSpPr>
          <p:nvPr/>
        </p:nvCxnSpPr>
        <p:spPr>
          <a:xfrm flipV="1">
            <a:off x="5986950" y="3902341"/>
            <a:ext cx="0" cy="111342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B8DE813-B633-544F-B040-39595505A136}"/>
              </a:ext>
            </a:extLst>
          </p:cNvPr>
          <p:cNvSpPr txBox="1"/>
          <p:nvPr/>
        </p:nvSpPr>
        <p:spPr>
          <a:xfrm>
            <a:off x="6110660" y="425196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baseline="-25000" dirty="0"/>
              <a:t>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EF6A808-413E-944F-9487-8C408210D816}"/>
              </a:ext>
            </a:extLst>
          </p:cNvPr>
          <p:cNvCxnSpPr>
            <a:cxnSpLocks/>
          </p:cNvCxnSpPr>
          <p:nvPr/>
        </p:nvCxnSpPr>
        <p:spPr>
          <a:xfrm flipV="1">
            <a:off x="4572000" y="2968018"/>
            <a:ext cx="0" cy="9316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7CEA82D-16CF-044C-A396-7161E5E7E3B7}"/>
              </a:ext>
            </a:extLst>
          </p:cNvPr>
          <p:cNvSpPr txBox="1"/>
          <p:nvPr/>
        </p:nvSpPr>
        <p:spPr>
          <a:xfrm>
            <a:off x="5037842" y="5873735"/>
            <a:ext cx="129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99F6785-C67E-9746-ADEE-B0AACDD8D0A0}"/>
                  </a:ext>
                </a:extLst>
              </p:cNvPr>
              <p:cNvSpPr/>
              <p:nvPr/>
            </p:nvSpPr>
            <p:spPr>
              <a:xfrm>
                <a:off x="2329847" y="5732415"/>
                <a:ext cx="3048977" cy="651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99F6785-C67E-9746-ADEE-B0AACDD8D0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847" y="5732415"/>
                <a:ext cx="3048977" cy="6519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3396047-8B17-7341-A478-CA7F89D776D6}"/>
              </a:ext>
            </a:extLst>
          </p:cNvPr>
          <p:cNvSpPr txBox="1"/>
          <p:nvPr/>
        </p:nvSpPr>
        <p:spPr>
          <a:xfrm>
            <a:off x="1" y="2071312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Question: what is the expected number of differences between these two lineages?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9C6DBB1-300B-BC40-8BDF-478A2B08FA0F}"/>
              </a:ext>
            </a:extLst>
          </p:cNvPr>
          <p:cNvSpPr/>
          <p:nvPr/>
        </p:nvSpPr>
        <p:spPr>
          <a:xfrm>
            <a:off x="3533891" y="3896970"/>
            <a:ext cx="219919" cy="12047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E641F0-0DEA-4D4F-845A-EEC629FE3BF5}"/>
              </a:ext>
            </a:extLst>
          </p:cNvPr>
          <p:cNvSpPr/>
          <p:nvPr/>
        </p:nvSpPr>
        <p:spPr>
          <a:xfrm>
            <a:off x="5358513" y="3897013"/>
            <a:ext cx="219919" cy="12047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E388F-E9AC-2C4B-9576-494284D6D862}"/>
              </a:ext>
            </a:extLst>
          </p:cNvPr>
          <p:cNvSpPr txBox="1"/>
          <p:nvPr/>
        </p:nvSpPr>
        <p:spPr>
          <a:xfrm>
            <a:off x="6886937" y="4155311"/>
            <a:ext cx="1116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2*2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2B55EF-51C7-814C-B6C7-6C806366D519}"/>
              </a:ext>
            </a:extLst>
          </p:cNvPr>
          <p:cNvSpPr txBox="1"/>
          <p:nvPr/>
        </p:nvSpPr>
        <p:spPr>
          <a:xfrm>
            <a:off x="6853981" y="3612277"/>
            <a:ext cx="190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just derived </a:t>
            </a:r>
            <a:r>
              <a:rPr lang="el-GR" i="1" dirty="0">
                <a:solidFill>
                  <a:srgbClr val="FF0000"/>
                </a:solidFill>
              </a:rPr>
              <a:t>π</a:t>
            </a:r>
            <a:r>
              <a:rPr lang="en-US" dirty="0">
                <a:solidFill>
                  <a:srgbClr val="FF0000"/>
                </a:solidFill>
              </a:rPr>
              <a:t>!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D01C02-E175-5345-9A83-ABDD276B8FA0}"/>
              </a:ext>
            </a:extLst>
          </p:cNvPr>
          <p:cNvSpPr/>
          <p:nvPr/>
        </p:nvSpPr>
        <p:spPr>
          <a:xfrm>
            <a:off x="3572256" y="4952103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AF484D-BB60-3546-9F77-13577565CF13}"/>
              </a:ext>
            </a:extLst>
          </p:cNvPr>
          <p:cNvSpPr/>
          <p:nvPr/>
        </p:nvSpPr>
        <p:spPr>
          <a:xfrm>
            <a:off x="5373100" y="4952103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3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4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Refresher on </a:t>
            </a:r>
            <a:r>
              <a:rPr lang="en-US" i="1" dirty="0">
                <a:latin typeface="Times New Roman"/>
                <a:ea typeface="Lucida Grande"/>
                <a:cs typeface="Times New Roman"/>
              </a:rPr>
              <a:t>π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3064" y="1615420"/>
                <a:ext cx="8580259" cy="3112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Times New Roman"/>
                    <a:ea typeface="Lucida Grande"/>
                    <a:cs typeface="Times New Roman"/>
                  </a:rPr>
                  <a:t>π: </a:t>
                </a:r>
                <a:r>
                  <a:rPr lang="en-US" sz="2800" dirty="0"/>
                  <a:t>Average pairwise diversity</a:t>
                </a:r>
              </a:p>
              <a:p>
                <a:endParaRPr lang="en-US" sz="2800" dirty="0"/>
              </a:p>
              <a:p>
                <a:pPr marL="2290763" indent="-9144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l-G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If we pair two random chromosomes, how likely are they to be a heterozygote at a given site?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64" y="1615420"/>
                <a:ext cx="8580259" cy="3112134"/>
              </a:xfrm>
              <a:prstGeom prst="rect">
                <a:avLst/>
              </a:prstGeom>
              <a:blipFill>
                <a:blip r:embed="rId3"/>
                <a:stretch>
                  <a:fillRect l="-1627" t="-10976" b="-20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725792" y="1938652"/>
            <a:ext cx="25887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 </a:t>
            </a:r>
            <a:r>
              <a:rPr lang="en-US" sz="2000" i="1" dirty="0"/>
              <a:t>n</a:t>
            </a:r>
            <a:r>
              <a:rPr lang="en-US" sz="2000" dirty="0"/>
              <a:t>=sample size</a:t>
            </a:r>
          </a:p>
          <a:p>
            <a:r>
              <a:rPr lang="en-US" sz="2000" dirty="0">
                <a:latin typeface="Times New Roman"/>
                <a:ea typeface="Lucida Grande"/>
                <a:cs typeface="Times New Roman"/>
              </a:rPr>
              <a:t>π</a:t>
            </a:r>
            <a:r>
              <a:rPr lang="en-US" sz="2000" i="1" baseline="-25000" dirty="0" err="1">
                <a:latin typeface="Times New Roman"/>
                <a:cs typeface="Times New Roman"/>
              </a:rPr>
              <a:t>i</a:t>
            </a:r>
            <a:r>
              <a:rPr lang="en-US" sz="2000" baseline="-25000" dirty="0" err="1">
                <a:latin typeface="Times New Roman"/>
                <a:cs typeface="Times New Roman"/>
              </a:rPr>
              <a:t>,</a:t>
            </a:r>
            <a:r>
              <a:rPr lang="en-US" sz="2000" i="1" baseline="-25000" dirty="0" err="1">
                <a:latin typeface="Times New Roman"/>
                <a:cs typeface="Times New Roman"/>
              </a:rPr>
              <a:t>j</a:t>
            </a:r>
            <a:r>
              <a:rPr lang="en-US" sz="2000" dirty="0"/>
              <a:t>=the fraction of sites that differ between sequences </a:t>
            </a:r>
            <a:r>
              <a:rPr lang="en-US" sz="2000" i="1" dirty="0" err="1">
                <a:latin typeface="Times New Roman"/>
                <a:cs typeface="Times New Roman"/>
              </a:rPr>
              <a:t>i</a:t>
            </a:r>
            <a:r>
              <a:rPr lang="en-US" sz="2000" dirty="0"/>
              <a:t> and </a:t>
            </a:r>
            <a:r>
              <a:rPr lang="en-US" sz="2000" i="1" dirty="0">
                <a:latin typeface="Times New Roman"/>
                <a:cs typeface="Times New Roman"/>
              </a:rPr>
              <a:t>j</a:t>
            </a:r>
            <a:r>
              <a:rPr lang="en-US" sz="20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60866" y="6487067"/>
            <a:ext cx="268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Nei</a:t>
            </a:r>
            <a:r>
              <a:rPr lang="en-US" dirty="0"/>
              <a:t> and Li (1979)</a:t>
            </a:r>
          </a:p>
        </p:txBody>
      </p:sp>
    </p:spTree>
    <p:extLst>
      <p:ext uri="{BB962C8B-B14F-4D97-AF65-F5344CB8AC3E}">
        <p14:creationId xmlns:p14="http://schemas.microsoft.com/office/powerpoint/2010/main" val="15128054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21F79542-0F06-C040-B43F-DAA733FF48E9}"/>
              </a:ext>
            </a:extLst>
          </p:cNvPr>
          <p:cNvSpPr txBox="1"/>
          <p:nvPr/>
        </p:nvSpPr>
        <p:spPr>
          <a:xfrm>
            <a:off x="0" y="2998113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Now let’s try to figure out the expected time to the most recent common ancestor (E[TMRCA]) for a sample of arbitrary size </a:t>
            </a:r>
            <a:r>
              <a:rPr lang="en-US" sz="2200" i="1" dirty="0"/>
              <a:t>n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8593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2F454E-414F-924C-9295-DD8B5B25564F}"/>
              </a:ext>
            </a:extLst>
          </p:cNvPr>
          <p:cNvCxnSpPr>
            <a:cxnSpLocks/>
          </p:cNvCxnSpPr>
          <p:nvPr/>
        </p:nvCxnSpPr>
        <p:spPr>
          <a:xfrm flipV="1">
            <a:off x="925156" y="4082525"/>
            <a:ext cx="0" cy="11134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434441-1C80-034A-92FD-AF08EDA69F97}"/>
              </a:ext>
            </a:extLst>
          </p:cNvPr>
          <p:cNvCxnSpPr>
            <a:cxnSpLocks/>
          </p:cNvCxnSpPr>
          <p:nvPr/>
        </p:nvCxnSpPr>
        <p:spPr>
          <a:xfrm flipV="1">
            <a:off x="2736027" y="4082525"/>
            <a:ext cx="0" cy="111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F1DFDA-624D-4245-A985-7B640C847246}"/>
              </a:ext>
            </a:extLst>
          </p:cNvPr>
          <p:cNvCxnSpPr>
            <a:cxnSpLocks/>
          </p:cNvCxnSpPr>
          <p:nvPr/>
        </p:nvCxnSpPr>
        <p:spPr>
          <a:xfrm flipH="1" flipV="1">
            <a:off x="925156" y="4082525"/>
            <a:ext cx="1810871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2032DE-121A-894C-8CFF-9D3D754DCA9D}"/>
              </a:ext>
            </a:extLst>
          </p:cNvPr>
          <p:cNvCxnSpPr>
            <a:cxnSpLocks/>
          </p:cNvCxnSpPr>
          <p:nvPr/>
        </p:nvCxnSpPr>
        <p:spPr>
          <a:xfrm flipV="1">
            <a:off x="4437528" y="2743199"/>
            <a:ext cx="0" cy="24527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D9CACF-3413-5A40-A683-2AC68230135A}"/>
              </a:ext>
            </a:extLst>
          </p:cNvPr>
          <p:cNvCxnSpPr>
            <a:cxnSpLocks/>
          </p:cNvCxnSpPr>
          <p:nvPr/>
        </p:nvCxnSpPr>
        <p:spPr>
          <a:xfrm flipV="1">
            <a:off x="6171303" y="1108037"/>
            <a:ext cx="0" cy="4087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1BC8E3-8071-5049-9C3C-72D585EDBB98}"/>
              </a:ext>
            </a:extLst>
          </p:cNvPr>
          <p:cNvCxnSpPr>
            <a:cxnSpLocks/>
          </p:cNvCxnSpPr>
          <p:nvPr/>
        </p:nvCxnSpPr>
        <p:spPr>
          <a:xfrm flipV="1">
            <a:off x="1830591" y="2743199"/>
            <a:ext cx="0" cy="13393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76FA05-47AF-D948-932B-F6BCE986D11D}"/>
              </a:ext>
            </a:extLst>
          </p:cNvPr>
          <p:cNvCxnSpPr>
            <a:cxnSpLocks/>
          </p:cNvCxnSpPr>
          <p:nvPr/>
        </p:nvCxnSpPr>
        <p:spPr>
          <a:xfrm flipH="1">
            <a:off x="1830592" y="2743198"/>
            <a:ext cx="260693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F64242-E5F0-7D42-8D49-AE5F19D8E568}"/>
              </a:ext>
            </a:extLst>
          </p:cNvPr>
          <p:cNvCxnSpPr>
            <a:cxnSpLocks/>
          </p:cNvCxnSpPr>
          <p:nvPr/>
        </p:nvCxnSpPr>
        <p:spPr>
          <a:xfrm flipV="1">
            <a:off x="3134060" y="1108037"/>
            <a:ext cx="0" cy="1635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16DC16-C824-6E48-900A-0AEC29DD5526}"/>
              </a:ext>
            </a:extLst>
          </p:cNvPr>
          <p:cNvCxnSpPr>
            <a:cxnSpLocks/>
          </p:cNvCxnSpPr>
          <p:nvPr/>
        </p:nvCxnSpPr>
        <p:spPr>
          <a:xfrm flipH="1">
            <a:off x="3134060" y="1108036"/>
            <a:ext cx="303724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D42C4F-4AC9-3548-99FB-FE328FA099D6}"/>
              </a:ext>
            </a:extLst>
          </p:cNvPr>
          <p:cNvCxnSpPr>
            <a:cxnSpLocks/>
          </p:cNvCxnSpPr>
          <p:nvPr/>
        </p:nvCxnSpPr>
        <p:spPr>
          <a:xfrm flipV="1">
            <a:off x="6718148" y="4082524"/>
            <a:ext cx="0" cy="111342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4A82030-8269-034F-8823-A202C35EBF82}"/>
              </a:ext>
            </a:extLst>
          </p:cNvPr>
          <p:cNvCxnSpPr>
            <a:cxnSpLocks/>
          </p:cNvCxnSpPr>
          <p:nvPr/>
        </p:nvCxnSpPr>
        <p:spPr>
          <a:xfrm flipV="1">
            <a:off x="6718148" y="2743198"/>
            <a:ext cx="0" cy="133932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3E050A-4F10-6A48-B97C-0EFFA67832D0}"/>
              </a:ext>
            </a:extLst>
          </p:cNvPr>
          <p:cNvCxnSpPr>
            <a:cxnSpLocks/>
          </p:cNvCxnSpPr>
          <p:nvPr/>
        </p:nvCxnSpPr>
        <p:spPr>
          <a:xfrm flipV="1">
            <a:off x="6718148" y="1108036"/>
            <a:ext cx="0" cy="1635162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F39A301-EC01-144E-8DA5-9ABF1CE11178}"/>
              </a:ext>
            </a:extLst>
          </p:cNvPr>
          <p:cNvCxnSpPr>
            <a:cxnSpLocks/>
          </p:cNvCxnSpPr>
          <p:nvPr/>
        </p:nvCxnSpPr>
        <p:spPr>
          <a:xfrm flipH="1">
            <a:off x="366656" y="4082524"/>
            <a:ext cx="7378848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382DCCC-092C-8644-96E6-749C06425CAA}"/>
              </a:ext>
            </a:extLst>
          </p:cNvPr>
          <p:cNvCxnSpPr>
            <a:cxnSpLocks/>
          </p:cNvCxnSpPr>
          <p:nvPr/>
        </p:nvCxnSpPr>
        <p:spPr>
          <a:xfrm flipH="1">
            <a:off x="366656" y="2743197"/>
            <a:ext cx="7378848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B5051E4-1896-0E4B-9A89-D8A8294E8B14}"/>
              </a:ext>
            </a:extLst>
          </p:cNvPr>
          <p:cNvCxnSpPr>
            <a:cxnSpLocks/>
          </p:cNvCxnSpPr>
          <p:nvPr/>
        </p:nvCxnSpPr>
        <p:spPr>
          <a:xfrm flipH="1">
            <a:off x="366656" y="1108034"/>
            <a:ext cx="7378848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7AA5D49-7772-6449-897D-8BAAD5B9E9AD}"/>
              </a:ext>
            </a:extLst>
          </p:cNvPr>
          <p:cNvSpPr txBox="1"/>
          <p:nvPr/>
        </p:nvSpPr>
        <p:spPr>
          <a:xfrm>
            <a:off x="0" y="-5386"/>
            <a:ext cx="3633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size = </a:t>
            </a:r>
            <a:r>
              <a:rPr lang="en-US" i="1" dirty="0"/>
              <a:t>N</a:t>
            </a:r>
            <a:r>
              <a:rPr lang="en-US" dirty="0"/>
              <a:t> diploids</a:t>
            </a:r>
          </a:p>
          <a:p>
            <a:r>
              <a:rPr lang="en-US" dirty="0"/>
              <a:t>sample size = </a:t>
            </a:r>
            <a:r>
              <a:rPr lang="en-US" i="1" dirty="0"/>
              <a:t>n</a:t>
            </a:r>
            <a:r>
              <a:rPr lang="en-US" dirty="0"/>
              <a:t> = 4</a:t>
            </a:r>
          </a:p>
          <a:p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P(multiple coalescences in 1 gen) = 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F8D0E8-4A0C-AA44-9B87-11D884162DA1}"/>
              </a:ext>
            </a:extLst>
          </p:cNvPr>
          <p:cNvCxnSpPr>
            <a:cxnSpLocks/>
          </p:cNvCxnSpPr>
          <p:nvPr/>
        </p:nvCxnSpPr>
        <p:spPr>
          <a:xfrm flipV="1">
            <a:off x="4625788" y="223202"/>
            <a:ext cx="0" cy="8848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DB30144-ECB5-DF44-AEC9-6252B9F66DE0}"/>
              </a:ext>
            </a:extLst>
          </p:cNvPr>
          <p:cNvSpPr txBox="1"/>
          <p:nvPr/>
        </p:nvSpPr>
        <p:spPr>
          <a:xfrm>
            <a:off x="6841858" y="443214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baseline="-250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BC2E5E-ABB0-064B-BA8E-7303311AA638}"/>
              </a:ext>
            </a:extLst>
          </p:cNvPr>
          <p:cNvSpPr txBox="1"/>
          <p:nvPr/>
        </p:nvSpPr>
        <p:spPr>
          <a:xfrm>
            <a:off x="6869299" y="322819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0EDECC-149B-7C42-A8A1-530E11F76C53}"/>
              </a:ext>
            </a:extLst>
          </p:cNvPr>
          <p:cNvSpPr txBox="1"/>
          <p:nvPr/>
        </p:nvSpPr>
        <p:spPr>
          <a:xfrm>
            <a:off x="6841161" y="1745443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5ECD0A5-DE9A-2240-B5C2-3509D4E81C26}"/>
              </a:ext>
            </a:extLst>
          </p:cNvPr>
          <p:cNvSpPr/>
          <p:nvPr/>
        </p:nvSpPr>
        <p:spPr>
          <a:xfrm>
            <a:off x="840630" y="5137300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8C9B82D-109A-2643-8ED3-7DBF4AD338F9}"/>
              </a:ext>
            </a:extLst>
          </p:cNvPr>
          <p:cNvSpPr/>
          <p:nvPr/>
        </p:nvSpPr>
        <p:spPr>
          <a:xfrm>
            <a:off x="2644587" y="5142703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0A97DDD-EDB9-AA47-930B-C2344DF79309}"/>
              </a:ext>
            </a:extLst>
          </p:cNvPr>
          <p:cNvSpPr/>
          <p:nvPr/>
        </p:nvSpPr>
        <p:spPr>
          <a:xfrm>
            <a:off x="4346088" y="5142703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ACD1473-0925-CA4A-9369-8EADB42FD99C}"/>
              </a:ext>
            </a:extLst>
          </p:cNvPr>
          <p:cNvSpPr/>
          <p:nvPr/>
        </p:nvSpPr>
        <p:spPr>
          <a:xfrm>
            <a:off x="6079863" y="5137299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2F454E-414F-924C-9295-DD8B5B25564F}"/>
              </a:ext>
            </a:extLst>
          </p:cNvPr>
          <p:cNvCxnSpPr>
            <a:cxnSpLocks/>
          </p:cNvCxnSpPr>
          <p:nvPr/>
        </p:nvCxnSpPr>
        <p:spPr>
          <a:xfrm flipV="1">
            <a:off x="925156" y="4082525"/>
            <a:ext cx="0" cy="11134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434441-1C80-034A-92FD-AF08EDA69F97}"/>
              </a:ext>
            </a:extLst>
          </p:cNvPr>
          <p:cNvCxnSpPr>
            <a:cxnSpLocks/>
          </p:cNvCxnSpPr>
          <p:nvPr/>
        </p:nvCxnSpPr>
        <p:spPr>
          <a:xfrm flipV="1">
            <a:off x="2736027" y="4082525"/>
            <a:ext cx="0" cy="111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F1DFDA-624D-4245-A985-7B640C847246}"/>
              </a:ext>
            </a:extLst>
          </p:cNvPr>
          <p:cNvCxnSpPr>
            <a:cxnSpLocks/>
          </p:cNvCxnSpPr>
          <p:nvPr/>
        </p:nvCxnSpPr>
        <p:spPr>
          <a:xfrm flipH="1" flipV="1">
            <a:off x="925156" y="4082525"/>
            <a:ext cx="1810871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2032DE-121A-894C-8CFF-9D3D754DCA9D}"/>
              </a:ext>
            </a:extLst>
          </p:cNvPr>
          <p:cNvCxnSpPr>
            <a:cxnSpLocks/>
          </p:cNvCxnSpPr>
          <p:nvPr/>
        </p:nvCxnSpPr>
        <p:spPr>
          <a:xfrm flipV="1">
            <a:off x="4437528" y="2743199"/>
            <a:ext cx="0" cy="24527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D9CACF-3413-5A40-A683-2AC68230135A}"/>
              </a:ext>
            </a:extLst>
          </p:cNvPr>
          <p:cNvCxnSpPr>
            <a:cxnSpLocks/>
          </p:cNvCxnSpPr>
          <p:nvPr/>
        </p:nvCxnSpPr>
        <p:spPr>
          <a:xfrm flipV="1">
            <a:off x="6171303" y="1108037"/>
            <a:ext cx="0" cy="4087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1BC8E3-8071-5049-9C3C-72D585EDBB98}"/>
              </a:ext>
            </a:extLst>
          </p:cNvPr>
          <p:cNvCxnSpPr>
            <a:cxnSpLocks/>
          </p:cNvCxnSpPr>
          <p:nvPr/>
        </p:nvCxnSpPr>
        <p:spPr>
          <a:xfrm flipV="1">
            <a:off x="1830591" y="2743199"/>
            <a:ext cx="0" cy="13393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76FA05-47AF-D948-932B-F6BCE986D11D}"/>
              </a:ext>
            </a:extLst>
          </p:cNvPr>
          <p:cNvCxnSpPr>
            <a:cxnSpLocks/>
          </p:cNvCxnSpPr>
          <p:nvPr/>
        </p:nvCxnSpPr>
        <p:spPr>
          <a:xfrm flipH="1">
            <a:off x="1830592" y="2743198"/>
            <a:ext cx="260693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F64242-E5F0-7D42-8D49-AE5F19D8E568}"/>
              </a:ext>
            </a:extLst>
          </p:cNvPr>
          <p:cNvCxnSpPr>
            <a:cxnSpLocks/>
          </p:cNvCxnSpPr>
          <p:nvPr/>
        </p:nvCxnSpPr>
        <p:spPr>
          <a:xfrm flipV="1">
            <a:off x="3134060" y="1108037"/>
            <a:ext cx="0" cy="1635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16DC16-C824-6E48-900A-0AEC29DD5526}"/>
              </a:ext>
            </a:extLst>
          </p:cNvPr>
          <p:cNvCxnSpPr>
            <a:cxnSpLocks/>
          </p:cNvCxnSpPr>
          <p:nvPr/>
        </p:nvCxnSpPr>
        <p:spPr>
          <a:xfrm flipH="1">
            <a:off x="3134060" y="1108036"/>
            <a:ext cx="303724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D42C4F-4AC9-3548-99FB-FE328FA099D6}"/>
              </a:ext>
            </a:extLst>
          </p:cNvPr>
          <p:cNvCxnSpPr>
            <a:cxnSpLocks/>
          </p:cNvCxnSpPr>
          <p:nvPr/>
        </p:nvCxnSpPr>
        <p:spPr>
          <a:xfrm flipV="1">
            <a:off x="6718148" y="4082524"/>
            <a:ext cx="0" cy="111342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4A82030-8269-034F-8823-A202C35EBF82}"/>
              </a:ext>
            </a:extLst>
          </p:cNvPr>
          <p:cNvCxnSpPr>
            <a:cxnSpLocks/>
          </p:cNvCxnSpPr>
          <p:nvPr/>
        </p:nvCxnSpPr>
        <p:spPr>
          <a:xfrm flipV="1">
            <a:off x="6718148" y="2743198"/>
            <a:ext cx="0" cy="133932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3E050A-4F10-6A48-B97C-0EFFA67832D0}"/>
              </a:ext>
            </a:extLst>
          </p:cNvPr>
          <p:cNvCxnSpPr>
            <a:cxnSpLocks/>
          </p:cNvCxnSpPr>
          <p:nvPr/>
        </p:nvCxnSpPr>
        <p:spPr>
          <a:xfrm flipV="1">
            <a:off x="6718148" y="1108036"/>
            <a:ext cx="0" cy="1635162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F39A301-EC01-144E-8DA5-9ABF1CE11178}"/>
              </a:ext>
            </a:extLst>
          </p:cNvPr>
          <p:cNvCxnSpPr>
            <a:cxnSpLocks/>
          </p:cNvCxnSpPr>
          <p:nvPr/>
        </p:nvCxnSpPr>
        <p:spPr>
          <a:xfrm flipH="1">
            <a:off x="366656" y="4082524"/>
            <a:ext cx="7378848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382DCCC-092C-8644-96E6-749C06425CAA}"/>
              </a:ext>
            </a:extLst>
          </p:cNvPr>
          <p:cNvCxnSpPr>
            <a:cxnSpLocks/>
          </p:cNvCxnSpPr>
          <p:nvPr/>
        </p:nvCxnSpPr>
        <p:spPr>
          <a:xfrm flipH="1">
            <a:off x="366656" y="2743197"/>
            <a:ext cx="7378848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B5051E4-1896-0E4B-9A89-D8A8294E8B14}"/>
              </a:ext>
            </a:extLst>
          </p:cNvPr>
          <p:cNvCxnSpPr>
            <a:cxnSpLocks/>
          </p:cNvCxnSpPr>
          <p:nvPr/>
        </p:nvCxnSpPr>
        <p:spPr>
          <a:xfrm flipH="1">
            <a:off x="366656" y="1108034"/>
            <a:ext cx="7378848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3377EC-FFCA-B541-A5C9-BBF61ACF9B74}"/>
                  </a:ext>
                </a:extLst>
              </p:cNvPr>
              <p:cNvSpPr txBox="1"/>
              <p:nvPr/>
            </p:nvSpPr>
            <p:spPr>
              <a:xfrm>
                <a:off x="2070847" y="5755340"/>
                <a:ext cx="4641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4→3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𝑝𝑎𝑖𝑟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𝑐𝑜𝑎𝑙𝑒𝑠𝑐𝑒𝑛𝑐𝑒𝑠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3377EC-FFCA-B541-A5C9-BBF61ACF9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847" y="5755340"/>
                <a:ext cx="4641784" cy="276999"/>
              </a:xfrm>
              <a:prstGeom prst="rect">
                <a:avLst/>
              </a:prstGeom>
              <a:blipFill>
                <a:blip r:embed="rId2"/>
                <a:stretch>
                  <a:fillRect l="-820" t="-8696" r="-109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A57B8FE-13A2-204D-97EA-5D9989FEEB24}"/>
                  </a:ext>
                </a:extLst>
              </p:cNvPr>
              <p:cNvSpPr txBox="1"/>
              <p:nvPr/>
            </p:nvSpPr>
            <p:spPr>
              <a:xfrm>
                <a:off x="2070847" y="6119744"/>
                <a:ext cx="5541004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A57B8FE-13A2-204D-97EA-5D9989FEE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847" y="6119744"/>
                <a:ext cx="5541004" cy="525785"/>
              </a:xfrm>
              <a:prstGeom prst="rect">
                <a:avLst/>
              </a:prstGeom>
              <a:blipFill>
                <a:blip r:embed="rId3"/>
                <a:stretch>
                  <a:fillRect l="-686" t="-4651" r="-915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FFFFC83-17CD-D340-9081-7AB79AB6E66B}"/>
                  </a:ext>
                </a:extLst>
              </p:cNvPr>
              <p:cNvSpPr/>
              <p:nvPr/>
            </p:nvSpPr>
            <p:spPr>
              <a:xfrm>
                <a:off x="7044465" y="4313129"/>
                <a:ext cx="22335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]=1/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FFFFC83-17CD-D340-9081-7AB79AB6E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65" y="4313129"/>
                <a:ext cx="223356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827BBD2-D95B-DC41-B3D7-C6802CE2A873}"/>
                  </a:ext>
                </a:extLst>
              </p:cNvPr>
              <p:cNvSpPr/>
              <p:nvPr/>
            </p:nvSpPr>
            <p:spPr>
              <a:xfrm>
                <a:off x="7044465" y="4662752"/>
                <a:ext cx="1345176" cy="66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827BBD2-D95B-DC41-B3D7-C6802CE2A8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65" y="4662752"/>
                <a:ext cx="1345176" cy="660887"/>
              </a:xfrm>
              <a:prstGeom prst="rect">
                <a:avLst/>
              </a:prstGeom>
              <a:blipFill>
                <a:blip r:embed="rId5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BC80204-9360-4C43-B48E-043654D5DCA8}"/>
                  </a:ext>
                </a:extLst>
              </p:cNvPr>
              <p:cNvSpPr/>
              <p:nvPr/>
            </p:nvSpPr>
            <p:spPr>
              <a:xfrm>
                <a:off x="7044465" y="3002288"/>
                <a:ext cx="22335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]=1/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BC80204-9360-4C43-B48E-043654D5D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65" y="3002288"/>
                <a:ext cx="223356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75C1032-3037-DA48-AA07-A7A92D28BEF6}"/>
                  </a:ext>
                </a:extLst>
              </p:cNvPr>
              <p:cNvSpPr/>
              <p:nvPr/>
            </p:nvSpPr>
            <p:spPr>
              <a:xfrm>
                <a:off x="7044465" y="3351911"/>
                <a:ext cx="1941494" cy="66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75C1032-3037-DA48-AA07-A7A92D28B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65" y="3351911"/>
                <a:ext cx="1941494" cy="660887"/>
              </a:xfrm>
              <a:prstGeom prst="rect">
                <a:avLst/>
              </a:prstGeom>
              <a:blipFill>
                <a:blip r:embed="rId7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C569EF9-3FAA-5C4D-ADDF-8543DEDC7931}"/>
                  </a:ext>
                </a:extLst>
              </p:cNvPr>
              <p:cNvSpPr/>
              <p:nvPr/>
            </p:nvSpPr>
            <p:spPr>
              <a:xfrm>
                <a:off x="7044465" y="1578810"/>
                <a:ext cx="22335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]=1/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C569EF9-3FAA-5C4D-ADDF-8543DEDC7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65" y="1578810"/>
                <a:ext cx="223356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691309E-4627-B14B-A695-FBD1D591884C}"/>
                  </a:ext>
                </a:extLst>
              </p:cNvPr>
              <p:cNvSpPr/>
              <p:nvPr/>
            </p:nvSpPr>
            <p:spPr>
              <a:xfrm>
                <a:off x="7044465" y="1928433"/>
                <a:ext cx="1941494" cy="66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691309E-4627-B14B-A695-FBD1D59188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65" y="1928433"/>
                <a:ext cx="1941494" cy="660887"/>
              </a:xfrm>
              <a:prstGeom prst="rect">
                <a:avLst/>
              </a:prstGeom>
              <a:blipFill>
                <a:blip r:embed="rId9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F8D0E8-4A0C-AA44-9B87-11D884162DA1}"/>
              </a:ext>
            </a:extLst>
          </p:cNvPr>
          <p:cNvCxnSpPr>
            <a:cxnSpLocks/>
          </p:cNvCxnSpPr>
          <p:nvPr/>
        </p:nvCxnSpPr>
        <p:spPr>
          <a:xfrm flipV="1">
            <a:off x="4625788" y="223202"/>
            <a:ext cx="0" cy="8848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726A918-35EB-C94A-83C8-48AE1E1E014F}"/>
              </a:ext>
            </a:extLst>
          </p:cNvPr>
          <p:cNvSpPr/>
          <p:nvPr/>
        </p:nvSpPr>
        <p:spPr>
          <a:xfrm>
            <a:off x="1819015" y="6095951"/>
            <a:ext cx="1916793" cy="4957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4714CC-8565-0844-A142-AE23AF9E5304}"/>
              </a:ext>
            </a:extLst>
          </p:cNvPr>
          <p:cNvSpPr/>
          <p:nvPr/>
        </p:nvSpPr>
        <p:spPr>
          <a:xfrm>
            <a:off x="3747384" y="6139015"/>
            <a:ext cx="1240725" cy="5939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096227C-C96C-374C-8F2D-ABDC65322CE5}"/>
              </a:ext>
            </a:extLst>
          </p:cNvPr>
          <p:cNvSpPr/>
          <p:nvPr/>
        </p:nvSpPr>
        <p:spPr>
          <a:xfrm>
            <a:off x="4977116" y="6085676"/>
            <a:ext cx="1436282" cy="5939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26393D-83E1-404B-A9C7-28CDA2DC897E}"/>
              </a:ext>
            </a:extLst>
          </p:cNvPr>
          <p:cNvSpPr/>
          <p:nvPr/>
        </p:nvSpPr>
        <p:spPr>
          <a:xfrm>
            <a:off x="6464752" y="6112345"/>
            <a:ext cx="1240726" cy="5939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CA457CD-7461-734A-8B55-DAD96570443C}"/>
              </a:ext>
            </a:extLst>
          </p:cNvPr>
          <p:cNvSpPr/>
          <p:nvPr/>
        </p:nvSpPr>
        <p:spPr>
          <a:xfrm>
            <a:off x="7979909" y="4097033"/>
            <a:ext cx="1164089" cy="620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65DD7E4-8EDF-A247-8BEB-62AF6566A23D}"/>
              </a:ext>
            </a:extLst>
          </p:cNvPr>
          <p:cNvSpPr/>
          <p:nvPr/>
        </p:nvSpPr>
        <p:spPr>
          <a:xfrm>
            <a:off x="7160490" y="4703404"/>
            <a:ext cx="1164089" cy="620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91408C8-C7BE-7D4A-82E3-764601D03FEA}"/>
              </a:ext>
            </a:extLst>
          </p:cNvPr>
          <p:cNvSpPr/>
          <p:nvPr/>
        </p:nvSpPr>
        <p:spPr>
          <a:xfrm>
            <a:off x="7979911" y="2838515"/>
            <a:ext cx="1164089" cy="620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B055C2-4F0B-FA43-8144-5EA5D4AE3DB3}"/>
              </a:ext>
            </a:extLst>
          </p:cNvPr>
          <p:cNvSpPr/>
          <p:nvPr/>
        </p:nvSpPr>
        <p:spPr>
          <a:xfrm>
            <a:off x="7160492" y="3352286"/>
            <a:ext cx="1860952" cy="620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BB34125-415D-0841-8188-25945A7EB82E}"/>
              </a:ext>
            </a:extLst>
          </p:cNvPr>
          <p:cNvSpPr/>
          <p:nvPr/>
        </p:nvSpPr>
        <p:spPr>
          <a:xfrm>
            <a:off x="7160492" y="1554655"/>
            <a:ext cx="783934" cy="4717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2EEB1BE-5BD1-3741-85A6-C006FE331C7A}"/>
              </a:ext>
            </a:extLst>
          </p:cNvPr>
          <p:cNvSpPr/>
          <p:nvPr/>
        </p:nvSpPr>
        <p:spPr>
          <a:xfrm>
            <a:off x="7979911" y="1450144"/>
            <a:ext cx="1164089" cy="620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D4A13B3-26B0-8046-91A0-5B6437B54A52}"/>
              </a:ext>
            </a:extLst>
          </p:cNvPr>
          <p:cNvSpPr/>
          <p:nvPr/>
        </p:nvSpPr>
        <p:spPr>
          <a:xfrm>
            <a:off x="7160492" y="1963915"/>
            <a:ext cx="1860952" cy="620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B30144-ECB5-DF44-AEC9-6252B9F66DE0}"/>
              </a:ext>
            </a:extLst>
          </p:cNvPr>
          <p:cNvSpPr txBox="1"/>
          <p:nvPr/>
        </p:nvSpPr>
        <p:spPr>
          <a:xfrm>
            <a:off x="6841858" y="443214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baseline="-250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BC2E5E-ABB0-064B-BA8E-7303311AA638}"/>
              </a:ext>
            </a:extLst>
          </p:cNvPr>
          <p:cNvSpPr txBox="1"/>
          <p:nvPr/>
        </p:nvSpPr>
        <p:spPr>
          <a:xfrm>
            <a:off x="6869299" y="322819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0EDECC-149B-7C42-A8A1-530E11F76C53}"/>
              </a:ext>
            </a:extLst>
          </p:cNvPr>
          <p:cNvSpPr txBox="1"/>
          <p:nvPr/>
        </p:nvSpPr>
        <p:spPr>
          <a:xfrm>
            <a:off x="6841161" y="1745443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62A383-EDE8-8E4D-8D44-793613999516}"/>
              </a:ext>
            </a:extLst>
          </p:cNvPr>
          <p:cNvSpPr/>
          <p:nvPr/>
        </p:nvSpPr>
        <p:spPr>
          <a:xfrm>
            <a:off x="7160492" y="2943026"/>
            <a:ext cx="783934" cy="4717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B0D6937-B5F6-7741-A1AF-6C017DBF36AB}"/>
              </a:ext>
            </a:extLst>
          </p:cNvPr>
          <p:cNvSpPr/>
          <p:nvPr/>
        </p:nvSpPr>
        <p:spPr>
          <a:xfrm>
            <a:off x="7160490" y="4201544"/>
            <a:ext cx="783934" cy="4717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F5E83FC-3428-444E-BD08-36CCCE892499}"/>
              </a:ext>
            </a:extLst>
          </p:cNvPr>
          <p:cNvSpPr/>
          <p:nvPr/>
        </p:nvSpPr>
        <p:spPr>
          <a:xfrm>
            <a:off x="840630" y="5137300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106AE43-15FB-5E45-A294-0A6E931AE93F}"/>
              </a:ext>
            </a:extLst>
          </p:cNvPr>
          <p:cNvSpPr/>
          <p:nvPr/>
        </p:nvSpPr>
        <p:spPr>
          <a:xfrm>
            <a:off x="2644587" y="5142703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2791F07-0A28-7A42-922A-7F728E2F279A}"/>
              </a:ext>
            </a:extLst>
          </p:cNvPr>
          <p:cNvSpPr/>
          <p:nvPr/>
        </p:nvSpPr>
        <p:spPr>
          <a:xfrm>
            <a:off x="4346088" y="5142703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DAE001D-DB85-D346-B10E-336D0548128F}"/>
              </a:ext>
            </a:extLst>
          </p:cNvPr>
          <p:cNvSpPr/>
          <p:nvPr/>
        </p:nvSpPr>
        <p:spPr>
          <a:xfrm>
            <a:off x="6079863" y="5137299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76C2A-5C1D-487A-C304-CD4C00B45A80}"/>
              </a:ext>
            </a:extLst>
          </p:cNvPr>
          <p:cNvSpPr txBox="1"/>
          <p:nvPr/>
        </p:nvSpPr>
        <p:spPr>
          <a:xfrm>
            <a:off x="0" y="-5386"/>
            <a:ext cx="3633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size = </a:t>
            </a:r>
            <a:r>
              <a:rPr lang="en-US" i="1" dirty="0"/>
              <a:t>N</a:t>
            </a:r>
            <a:r>
              <a:rPr lang="en-US" dirty="0"/>
              <a:t> diploids</a:t>
            </a:r>
          </a:p>
          <a:p>
            <a:r>
              <a:rPr lang="en-US" dirty="0"/>
              <a:t>sample size = </a:t>
            </a:r>
            <a:r>
              <a:rPr lang="en-US" i="1" dirty="0"/>
              <a:t>n</a:t>
            </a:r>
            <a:r>
              <a:rPr lang="en-US" dirty="0"/>
              <a:t> = 4</a:t>
            </a:r>
          </a:p>
          <a:p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P(multiple coalescences in 1 gen) = 0</a:t>
            </a:r>
          </a:p>
        </p:txBody>
      </p:sp>
    </p:spTree>
    <p:extLst>
      <p:ext uri="{BB962C8B-B14F-4D97-AF65-F5344CB8AC3E}">
        <p14:creationId xmlns:p14="http://schemas.microsoft.com/office/powerpoint/2010/main" val="284557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0" grpId="0" animBg="1"/>
      <p:bldP spid="6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61EC80A-CDBB-EE4E-9D89-E3827EC1B4B0}"/>
                  </a:ext>
                </a:extLst>
              </p:cNvPr>
              <p:cNvSpPr txBox="1"/>
              <p:nvPr/>
            </p:nvSpPr>
            <p:spPr>
              <a:xfrm>
                <a:off x="2836192" y="5981182"/>
                <a:ext cx="6019725" cy="778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𝑁𝑖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−1)</m:t>
                                  </m:r>
                                </m:den>
                              </m:f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61EC80A-CDBB-EE4E-9D89-E3827EC1B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192" y="5981182"/>
                <a:ext cx="6019725" cy="778226"/>
              </a:xfrm>
              <a:prstGeom prst="rect">
                <a:avLst/>
              </a:prstGeom>
              <a:blipFill>
                <a:blip r:embed="rId3"/>
                <a:stretch>
                  <a:fillRect t="-109524" r="-4632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2F454E-414F-924C-9295-DD8B5B25564F}"/>
              </a:ext>
            </a:extLst>
          </p:cNvPr>
          <p:cNvCxnSpPr>
            <a:cxnSpLocks/>
          </p:cNvCxnSpPr>
          <p:nvPr/>
        </p:nvCxnSpPr>
        <p:spPr>
          <a:xfrm flipV="1">
            <a:off x="925156" y="4082525"/>
            <a:ext cx="0" cy="11134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434441-1C80-034A-92FD-AF08EDA69F97}"/>
              </a:ext>
            </a:extLst>
          </p:cNvPr>
          <p:cNvCxnSpPr>
            <a:cxnSpLocks/>
          </p:cNvCxnSpPr>
          <p:nvPr/>
        </p:nvCxnSpPr>
        <p:spPr>
          <a:xfrm flipV="1">
            <a:off x="2736027" y="4082525"/>
            <a:ext cx="0" cy="111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F1DFDA-624D-4245-A985-7B640C847246}"/>
              </a:ext>
            </a:extLst>
          </p:cNvPr>
          <p:cNvCxnSpPr>
            <a:cxnSpLocks/>
          </p:cNvCxnSpPr>
          <p:nvPr/>
        </p:nvCxnSpPr>
        <p:spPr>
          <a:xfrm flipH="1" flipV="1">
            <a:off x="925156" y="4082525"/>
            <a:ext cx="1810871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2032DE-121A-894C-8CFF-9D3D754DCA9D}"/>
              </a:ext>
            </a:extLst>
          </p:cNvPr>
          <p:cNvCxnSpPr>
            <a:cxnSpLocks/>
          </p:cNvCxnSpPr>
          <p:nvPr/>
        </p:nvCxnSpPr>
        <p:spPr>
          <a:xfrm flipV="1">
            <a:off x="4437528" y="2743199"/>
            <a:ext cx="0" cy="24527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D9CACF-3413-5A40-A683-2AC68230135A}"/>
              </a:ext>
            </a:extLst>
          </p:cNvPr>
          <p:cNvCxnSpPr>
            <a:cxnSpLocks/>
          </p:cNvCxnSpPr>
          <p:nvPr/>
        </p:nvCxnSpPr>
        <p:spPr>
          <a:xfrm flipV="1">
            <a:off x="6171303" y="1108037"/>
            <a:ext cx="0" cy="4087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1BC8E3-8071-5049-9C3C-72D585EDBB98}"/>
              </a:ext>
            </a:extLst>
          </p:cNvPr>
          <p:cNvCxnSpPr>
            <a:cxnSpLocks/>
          </p:cNvCxnSpPr>
          <p:nvPr/>
        </p:nvCxnSpPr>
        <p:spPr>
          <a:xfrm flipV="1">
            <a:off x="1830591" y="2743199"/>
            <a:ext cx="0" cy="13393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76FA05-47AF-D948-932B-F6BCE986D11D}"/>
              </a:ext>
            </a:extLst>
          </p:cNvPr>
          <p:cNvCxnSpPr>
            <a:cxnSpLocks/>
          </p:cNvCxnSpPr>
          <p:nvPr/>
        </p:nvCxnSpPr>
        <p:spPr>
          <a:xfrm flipH="1">
            <a:off x="1830592" y="2743198"/>
            <a:ext cx="260693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F64242-E5F0-7D42-8D49-AE5F19D8E568}"/>
              </a:ext>
            </a:extLst>
          </p:cNvPr>
          <p:cNvCxnSpPr>
            <a:cxnSpLocks/>
          </p:cNvCxnSpPr>
          <p:nvPr/>
        </p:nvCxnSpPr>
        <p:spPr>
          <a:xfrm flipV="1">
            <a:off x="3134060" y="1108037"/>
            <a:ext cx="0" cy="1635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16DC16-C824-6E48-900A-0AEC29DD5526}"/>
              </a:ext>
            </a:extLst>
          </p:cNvPr>
          <p:cNvCxnSpPr>
            <a:cxnSpLocks/>
          </p:cNvCxnSpPr>
          <p:nvPr/>
        </p:nvCxnSpPr>
        <p:spPr>
          <a:xfrm flipH="1">
            <a:off x="3134060" y="1108036"/>
            <a:ext cx="303724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D42C4F-4AC9-3548-99FB-FE328FA099D6}"/>
              </a:ext>
            </a:extLst>
          </p:cNvPr>
          <p:cNvCxnSpPr>
            <a:cxnSpLocks/>
          </p:cNvCxnSpPr>
          <p:nvPr/>
        </p:nvCxnSpPr>
        <p:spPr>
          <a:xfrm flipV="1">
            <a:off x="6718148" y="4082524"/>
            <a:ext cx="0" cy="111342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4A82030-8269-034F-8823-A202C35EBF82}"/>
              </a:ext>
            </a:extLst>
          </p:cNvPr>
          <p:cNvCxnSpPr>
            <a:cxnSpLocks/>
          </p:cNvCxnSpPr>
          <p:nvPr/>
        </p:nvCxnSpPr>
        <p:spPr>
          <a:xfrm flipV="1">
            <a:off x="6718148" y="2743198"/>
            <a:ext cx="0" cy="133932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3E050A-4F10-6A48-B97C-0EFFA67832D0}"/>
              </a:ext>
            </a:extLst>
          </p:cNvPr>
          <p:cNvCxnSpPr>
            <a:cxnSpLocks/>
          </p:cNvCxnSpPr>
          <p:nvPr/>
        </p:nvCxnSpPr>
        <p:spPr>
          <a:xfrm flipV="1">
            <a:off x="6718148" y="1108036"/>
            <a:ext cx="0" cy="1635162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F39A301-EC01-144E-8DA5-9ABF1CE11178}"/>
              </a:ext>
            </a:extLst>
          </p:cNvPr>
          <p:cNvCxnSpPr>
            <a:cxnSpLocks/>
          </p:cNvCxnSpPr>
          <p:nvPr/>
        </p:nvCxnSpPr>
        <p:spPr>
          <a:xfrm flipH="1">
            <a:off x="366656" y="4082524"/>
            <a:ext cx="7378848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382DCCC-092C-8644-96E6-749C06425CAA}"/>
              </a:ext>
            </a:extLst>
          </p:cNvPr>
          <p:cNvCxnSpPr>
            <a:cxnSpLocks/>
          </p:cNvCxnSpPr>
          <p:nvPr/>
        </p:nvCxnSpPr>
        <p:spPr>
          <a:xfrm flipH="1">
            <a:off x="366656" y="2743197"/>
            <a:ext cx="7378848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B5051E4-1896-0E4B-9A89-D8A8294E8B14}"/>
              </a:ext>
            </a:extLst>
          </p:cNvPr>
          <p:cNvCxnSpPr>
            <a:cxnSpLocks/>
          </p:cNvCxnSpPr>
          <p:nvPr/>
        </p:nvCxnSpPr>
        <p:spPr>
          <a:xfrm flipH="1">
            <a:off x="366656" y="1108034"/>
            <a:ext cx="7378848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D28F2D-B1AC-BC46-B449-2B942E76141C}"/>
              </a:ext>
            </a:extLst>
          </p:cNvPr>
          <p:cNvSpPr txBox="1"/>
          <p:nvPr/>
        </p:nvSpPr>
        <p:spPr>
          <a:xfrm>
            <a:off x="6841858" y="443214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baseline="-250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6CBD95-9D49-864C-A25F-4381A4635CED}"/>
              </a:ext>
            </a:extLst>
          </p:cNvPr>
          <p:cNvSpPr txBox="1"/>
          <p:nvPr/>
        </p:nvSpPr>
        <p:spPr>
          <a:xfrm>
            <a:off x="6869299" y="322819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591F6C-5304-3345-B54F-B4B4131BCCEF}"/>
              </a:ext>
            </a:extLst>
          </p:cNvPr>
          <p:cNvSpPr txBox="1"/>
          <p:nvPr/>
        </p:nvSpPr>
        <p:spPr>
          <a:xfrm>
            <a:off x="6841161" y="1745443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baseline="-250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3377EC-FFCA-B541-A5C9-BBF61ACF9B74}"/>
                  </a:ext>
                </a:extLst>
              </p:cNvPr>
              <p:cNvSpPr txBox="1"/>
              <p:nvPr/>
            </p:nvSpPr>
            <p:spPr>
              <a:xfrm>
                <a:off x="2836192" y="5234018"/>
                <a:ext cx="3202672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𝑀𝑅𝐶𝐴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3377EC-FFCA-B541-A5C9-BBF61ACF9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192" y="5234018"/>
                <a:ext cx="3202672" cy="756233"/>
              </a:xfrm>
              <a:prstGeom prst="rect">
                <a:avLst/>
              </a:prstGeom>
              <a:blipFill>
                <a:blip r:embed="rId4"/>
                <a:stretch>
                  <a:fillRect l="-1186" t="-120000" r="-1976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FFFFC83-17CD-D340-9081-7AB79AB6E66B}"/>
                  </a:ext>
                </a:extLst>
              </p:cNvPr>
              <p:cNvSpPr/>
              <p:nvPr/>
            </p:nvSpPr>
            <p:spPr>
              <a:xfrm>
                <a:off x="7044465" y="4313129"/>
                <a:ext cx="22335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]=1/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FFFFC83-17CD-D340-9081-7AB79AB6E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65" y="4313129"/>
                <a:ext cx="223356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827BBD2-D95B-DC41-B3D7-C6802CE2A873}"/>
                  </a:ext>
                </a:extLst>
              </p:cNvPr>
              <p:cNvSpPr/>
              <p:nvPr/>
            </p:nvSpPr>
            <p:spPr>
              <a:xfrm>
                <a:off x="7044465" y="4662752"/>
                <a:ext cx="1345176" cy="66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827BBD2-D95B-DC41-B3D7-C6802CE2A8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65" y="4662752"/>
                <a:ext cx="1345176" cy="660887"/>
              </a:xfrm>
              <a:prstGeom prst="rect">
                <a:avLst/>
              </a:prstGeom>
              <a:blipFill>
                <a:blip r:embed="rId6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BC80204-9360-4C43-B48E-043654D5DCA8}"/>
                  </a:ext>
                </a:extLst>
              </p:cNvPr>
              <p:cNvSpPr/>
              <p:nvPr/>
            </p:nvSpPr>
            <p:spPr>
              <a:xfrm>
                <a:off x="7044465" y="3002288"/>
                <a:ext cx="22335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]=1/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BC80204-9360-4C43-B48E-043654D5D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65" y="3002288"/>
                <a:ext cx="223356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75C1032-3037-DA48-AA07-A7A92D28BEF6}"/>
                  </a:ext>
                </a:extLst>
              </p:cNvPr>
              <p:cNvSpPr/>
              <p:nvPr/>
            </p:nvSpPr>
            <p:spPr>
              <a:xfrm>
                <a:off x="7044465" y="3351911"/>
                <a:ext cx="1941494" cy="66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75C1032-3037-DA48-AA07-A7A92D28B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65" y="3351911"/>
                <a:ext cx="1941494" cy="660887"/>
              </a:xfrm>
              <a:prstGeom prst="rect">
                <a:avLst/>
              </a:prstGeom>
              <a:blipFill>
                <a:blip r:embed="rId8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C569EF9-3FAA-5C4D-ADDF-8543DEDC7931}"/>
                  </a:ext>
                </a:extLst>
              </p:cNvPr>
              <p:cNvSpPr/>
              <p:nvPr/>
            </p:nvSpPr>
            <p:spPr>
              <a:xfrm>
                <a:off x="7044465" y="1578810"/>
                <a:ext cx="22335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]=1/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C569EF9-3FAA-5C4D-ADDF-8543DEDC7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65" y="1578810"/>
                <a:ext cx="2233560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691309E-4627-B14B-A695-FBD1D591884C}"/>
                  </a:ext>
                </a:extLst>
              </p:cNvPr>
              <p:cNvSpPr/>
              <p:nvPr/>
            </p:nvSpPr>
            <p:spPr>
              <a:xfrm>
                <a:off x="7044465" y="1928433"/>
                <a:ext cx="1941494" cy="66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691309E-4627-B14B-A695-FBD1D59188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65" y="1928433"/>
                <a:ext cx="1941494" cy="660887"/>
              </a:xfrm>
              <a:prstGeom prst="rect">
                <a:avLst/>
              </a:prstGeom>
              <a:blipFill>
                <a:blip r:embed="rId10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F8D0E8-4A0C-AA44-9B87-11D884162DA1}"/>
              </a:ext>
            </a:extLst>
          </p:cNvPr>
          <p:cNvCxnSpPr>
            <a:cxnSpLocks/>
          </p:cNvCxnSpPr>
          <p:nvPr/>
        </p:nvCxnSpPr>
        <p:spPr>
          <a:xfrm flipV="1">
            <a:off x="4625788" y="223202"/>
            <a:ext cx="0" cy="8848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D50A781-905E-2940-AB5C-D5DCE8598B7A}"/>
              </a:ext>
            </a:extLst>
          </p:cNvPr>
          <p:cNvSpPr/>
          <p:nvPr/>
        </p:nvSpPr>
        <p:spPr>
          <a:xfrm>
            <a:off x="4601124" y="5234017"/>
            <a:ext cx="1916793" cy="780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900A5D-4CC2-684B-AD40-395335E15366}"/>
              </a:ext>
            </a:extLst>
          </p:cNvPr>
          <p:cNvSpPr txBox="1"/>
          <p:nvPr/>
        </p:nvSpPr>
        <p:spPr>
          <a:xfrm>
            <a:off x="26356" y="5964034"/>
            <a:ext cx="2242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</a:t>
            </a:r>
            <a:r>
              <a:rPr lang="en-US" dirty="0"/>
              <a:t>: total number of polymorphisms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9DC5DDA-DF0B-9744-A999-EF305F587872}"/>
              </a:ext>
            </a:extLst>
          </p:cNvPr>
          <p:cNvSpPr/>
          <p:nvPr/>
        </p:nvSpPr>
        <p:spPr>
          <a:xfrm>
            <a:off x="3613604" y="6026767"/>
            <a:ext cx="823924" cy="780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C28F193-0688-5048-9C90-5D894FA327DD}"/>
              </a:ext>
            </a:extLst>
          </p:cNvPr>
          <p:cNvSpPr/>
          <p:nvPr/>
        </p:nvSpPr>
        <p:spPr>
          <a:xfrm>
            <a:off x="4437528" y="6017127"/>
            <a:ext cx="1601336" cy="780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A35151D-44F7-3447-AADF-7ADC41D39219}"/>
              </a:ext>
            </a:extLst>
          </p:cNvPr>
          <p:cNvSpPr/>
          <p:nvPr/>
        </p:nvSpPr>
        <p:spPr>
          <a:xfrm>
            <a:off x="6078228" y="6001536"/>
            <a:ext cx="1746257" cy="780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F6BC12-D1B2-354E-B372-A2E81BD4F9E2}"/>
              </a:ext>
            </a:extLst>
          </p:cNvPr>
          <p:cNvSpPr/>
          <p:nvPr/>
        </p:nvSpPr>
        <p:spPr>
          <a:xfrm>
            <a:off x="7824485" y="6009937"/>
            <a:ext cx="1161474" cy="780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D01805-5AD4-8D4E-8B64-48C04234FAD9}"/>
              </a:ext>
            </a:extLst>
          </p:cNvPr>
          <p:cNvGrpSpPr/>
          <p:nvPr/>
        </p:nvGrpSpPr>
        <p:grpSpPr>
          <a:xfrm>
            <a:off x="814608" y="4080068"/>
            <a:ext cx="5457924" cy="1243570"/>
            <a:chOff x="814608" y="4080068"/>
            <a:chExt cx="5457924" cy="124357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1BC431D-BD31-F94B-832F-AF85297CFC1F}"/>
                </a:ext>
              </a:extLst>
            </p:cNvPr>
            <p:cNvSpPr/>
            <p:nvPr/>
          </p:nvSpPr>
          <p:spPr>
            <a:xfrm>
              <a:off x="814608" y="4118852"/>
              <a:ext cx="219919" cy="120478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122B68B-3535-464F-A6EF-A124100644BF}"/>
                </a:ext>
              </a:extLst>
            </p:cNvPr>
            <p:cNvSpPr/>
            <p:nvPr/>
          </p:nvSpPr>
          <p:spPr>
            <a:xfrm>
              <a:off x="2635466" y="4080068"/>
              <a:ext cx="219919" cy="120478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E6FFE7D-A50B-BB4D-AA9C-B059B66F7428}"/>
                </a:ext>
              </a:extLst>
            </p:cNvPr>
            <p:cNvSpPr/>
            <p:nvPr/>
          </p:nvSpPr>
          <p:spPr>
            <a:xfrm>
              <a:off x="4337165" y="4109401"/>
              <a:ext cx="219919" cy="120478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9270F9E-B204-7C48-BA43-BFE9033A9C03}"/>
                </a:ext>
              </a:extLst>
            </p:cNvPr>
            <p:cNvSpPr/>
            <p:nvPr/>
          </p:nvSpPr>
          <p:spPr>
            <a:xfrm>
              <a:off x="6052613" y="4080068"/>
              <a:ext cx="219919" cy="120478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4" name="Object 63">
            <a:extLst>
              <a:ext uri="{FF2B5EF4-FFF2-40B4-BE49-F238E27FC236}">
                <a16:creationId xmlns:a16="http://schemas.microsoft.com/office/drawing/2014/main" id="{2FD6CE56-A425-824B-B67D-19341749D0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1244" y="1376639"/>
          <a:ext cx="817814" cy="903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09600" imgH="673100" progId="Equation.3">
                  <p:embed/>
                </p:oleObj>
              </mc:Choice>
              <mc:Fallback>
                <p:oleObj name="Equation" r:id="rId11" imgW="609600" imgH="673100" progId="Equation.3">
                  <p:embed/>
                  <p:pic>
                    <p:nvPicPr>
                      <p:cNvPr id="64" name="Object 63">
                        <a:extLst>
                          <a:ext uri="{FF2B5EF4-FFF2-40B4-BE49-F238E27FC236}">
                            <a16:creationId xmlns:a16="http://schemas.microsoft.com/office/drawing/2014/main" id="{2FD6CE56-A425-824B-B67D-19341749D0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21244" y="1376639"/>
                        <a:ext cx="817814" cy="90300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733513BB-CEEA-E643-92D1-5EA9CBE79F3B}"/>
              </a:ext>
            </a:extLst>
          </p:cNvPr>
          <p:cNvSpPr txBox="1"/>
          <p:nvPr/>
        </p:nvSpPr>
        <p:spPr>
          <a:xfrm>
            <a:off x="3208964" y="2500818"/>
            <a:ext cx="2608278" cy="461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We just derived </a:t>
            </a:r>
            <a:r>
              <a:rPr lang="el-GR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>
                <a:solidFill>
                  <a:srgbClr val="FF0000"/>
                </a:solidFill>
              </a:rPr>
              <a:t>!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D62882A-2C61-8F4E-ABF5-417DC352876B}"/>
              </a:ext>
            </a:extLst>
          </p:cNvPr>
          <p:cNvSpPr/>
          <p:nvPr/>
        </p:nvSpPr>
        <p:spPr>
          <a:xfrm>
            <a:off x="840630" y="5137300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95D8E6-56CB-DD49-9EA5-F58DD12FAEFD}"/>
              </a:ext>
            </a:extLst>
          </p:cNvPr>
          <p:cNvSpPr/>
          <p:nvPr/>
        </p:nvSpPr>
        <p:spPr>
          <a:xfrm>
            <a:off x="2644587" y="5142703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25DABB7-6E78-1D43-9FF3-3D68852BB699}"/>
              </a:ext>
            </a:extLst>
          </p:cNvPr>
          <p:cNvSpPr/>
          <p:nvPr/>
        </p:nvSpPr>
        <p:spPr>
          <a:xfrm>
            <a:off x="4346088" y="5142703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5BE3E85-60CD-354F-A664-1E1683B9EC74}"/>
              </a:ext>
            </a:extLst>
          </p:cNvPr>
          <p:cNvSpPr/>
          <p:nvPr/>
        </p:nvSpPr>
        <p:spPr>
          <a:xfrm>
            <a:off x="6079863" y="5137299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D16E2D-4BB5-54F9-09CD-AA6B1EBB12F9}"/>
              </a:ext>
            </a:extLst>
          </p:cNvPr>
          <p:cNvSpPr txBox="1"/>
          <p:nvPr/>
        </p:nvSpPr>
        <p:spPr>
          <a:xfrm>
            <a:off x="0" y="-5386"/>
            <a:ext cx="3633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size = </a:t>
            </a:r>
            <a:r>
              <a:rPr lang="en-US" i="1" dirty="0"/>
              <a:t>N</a:t>
            </a:r>
            <a:r>
              <a:rPr lang="en-US" dirty="0"/>
              <a:t> diploids</a:t>
            </a:r>
          </a:p>
          <a:p>
            <a:r>
              <a:rPr lang="en-US" dirty="0"/>
              <a:t>sample size = </a:t>
            </a:r>
            <a:r>
              <a:rPr lang="en-US" i="1" dirty="0"/>
              <a:t>n</a:t>
            </a:r>
            <a:r>
              <a:rPr lang="en-US" dirty="0"/>
              <a:t> = 4</a:t>
            </a:r>
          </a:p>
          <a:p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P(multiple coalescences in 1 gen) = 0</a:t>
            </a:r>
          </a:p>
        </p:txBody>
      </p:sp>
    </p:spTree>
    <p:extLst>
      <p:ext uri="{BB962C8B-B14F-4D97-AF65-F5344CB8AC3E}">
        <p14:creationId xmlns:p14="http://schemas.microsoft.com/office/powerpoint/2010/main" val="389018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7" grpId="0" animBg="1"/>
      <p:bldP spid="2" grpId="0"/>
      <p:bldP spid="59" grpId="0" animBg="1"/>
      <p:bldP spid="61" grpId="0" animBg="1"/>
      <p:bldP spid="62" grpId="0" animBg="1"/>
      <p:bldP spid="66" grpId="0" animBg="1"/>
      <p:bldP spid="7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 population genetic data look 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1: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2: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3: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4:  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5:  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6:  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7: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8: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47678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2F454E-414F-924C-9295-DD8B5B25564F}"/>
              </a:ext>
            </a:extLst>
          </p:cNvPr>
          <p:cNvCxnSpPr>
            <a:cxnSpLocks/>
          </p:cNvCxnSpPr>
          <p:nvPr/>
        </p:nvCxnSpPr>
        <p:spPr>
          <a:xfrm flipV="1">
            <a:off x="925156" y="4082525"/>
            <a:ext cx="0" cy="11134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434441-1C80-034A-92FD-AF08EDA69F97}"/>
              </a:ext>
            </a:extLst>
          </p:cNvPr>
          <p:cNvCxnSpPr>
            <a:cxnSpLocks/>
          </p:cNvCxnSpPr>
          <p:nvPr/>
        </p:nvCxnSpPr>
        <p:spPr>
          <a:xfrm flipV="1">
            <a:off x="2736027" y="4082525"/>
            <a:ext cx="0" cy="111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F1DFDA-624D-4245-A985-7B640C847246}"/>
              </a:ext>
            </a:extLst>
          </p:cNvPr>
          <p:cNvCxnSpPr>
            <a:cxnSpLocks/>
          </p:cNvCxnSpPr>
          <p:nvPr/>
        </p:nvCxnSpPr>
        <p:spPr>
          <a:xfrm flipH="1" flipV="1">
            <a:off x="925156" y="4082525"/>
            <a:ext cx="1810871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2032DE-121A-894C-8CFF-9D3D754DCA9D}"/>
              </a:ext>
            </a:extLst>
          </p:cNvPr>
          <p:cNvCxnSpPr>
            <a:cxnSpLocks/>
          </p:cNvCxnSpPr>
          <p:nvPr/>
        </p:nvCxnSpPr>
        <p:spPr>
          <a:xfrm flipV="1">
            <a:off x="4437528" y="2743199"/>
            <a:ext cx="0" cy="24527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D9CACF-3413-5A40-A683-2AC68230135A}"/>
              </a:ext>
            </a:extLst>
          </p:cNvPr>
          <p:cNvCxnSpPr>
            <a:cxnSpLocks/>
          </p:cNvCxnSpPr>
          <p:nvPr/>
        </p:nvCxnSpPr>
        <p:spPr>
          <a:xfrm flipV="1">
            <a:off x="6171303" y="1108037"/>
            <a:ext cx="0" cy="4087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1BC8E3-8071-5049-9C3C-72D585EDBB98}"/>
              </a:ext>
            </a:extLst>
          </p:cNvPr>
          <p:cNvCxnSpPr>
            <a:cxnSpLocks/>
          </p:cNvCxnSpPr>
          <p:nvPr/>
        </p:nvCxnSpPr>
        <p:spPr>
          <a:xfrm flipV="1">
            <a:off x="1830591" y="2743199"/>
            <a:ext cx="0" cy="13393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76FA05-47AF-D948-932B-F6BCE986D11D}"/>
              </a:ext>
            </a:extLst>
          </p:cNvPr>
          <p:cNvCxnSpPr>
            <a:cxnSpLocks/>
          </p:cNvCxnSpPr>
          <p:nvPr/>
        </p:nvCxnSpPr>
        <p:spPr>
          <a:xfrm flipH="1">
            <a:off x="1830592" y="2743198"/>
            <a:ext cx="260693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F64242-E5F0-7D42-8D49-AE5F19D8E568}"/>
              </a:ext>
            </a:extLst>
          </p:cNvPr>
          <p:cNvCxnSpPr>
            <a:cxnSpLocks/>
          </p:cNvCxnSpPr>
          <p:nvPr/>
        </p:nvCxnSpPr>
        <p:spPr>
          <a:xfrm flipV="1">
            <a:off x="3134060" y="1108037"/>
            <a:ext cx="0" cy="1635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16DC16-C824-6E48-900A-0AEC29DD5526}"/>
              </a:ext>
            </a:extLst>
          </p:cNvPr>
          <p:cNvCxnSpPr>
            <a:cxnSpLocks/>
          </p:cNvCxnSpPr>
          <p:nvPr/>
        </p:nvCxnSpPr>
        <p:spPr>
          <a:xfrm flipH="1">
            <a:off x="3134060" y="1108036"/>
            <a:ext cx="303724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D42C4F-4AC9-3548-99FB-FE328FA099D6}"/>
              </a:ext>
            </a:extLst>
          </p:cNvPr>
          <p:cNvCxnSpPr>
            <a:cxnSpLocks/>
          </p:cNvCxnSpPr>
          <p:nvPr/>
        </p:nvCxnSpPr>
        <p:spPr>
          <a:xfrm flipV="1">
            <a:off x="6718148" y="4082524"/>
            <a:ext cx="0" cy="111342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4A82030-8269-034F-8823-A202C35EBF82}"/>
              </a:ext>
            </a:extLst>
          </p:cNvPr>
          <p:cNvCxnSpPr>
            <a:cxnSpLocks/>
          </p:cNvCxnSpPr>
          <p:nvPr/>
        </p:nvCxnSpPr>
        <p:spPr>
          <a:xfrm flipV="1">
            <a:off x="6718148" y="2743198"/>
            <a:ext cx="0" cy="133932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3E050A-4F10-6A48-B97C-0EFFA67832D0}"/>
              </a:ext>
            </a:extLst>
          </p:cNvPr>
          <p:cNvCxnSpPr>
            <a:cxnSpLocks/>
          </p:cNvCxnSpPr>
          <p:nvPr/>
        </p:nvCxnSpPr>
        <p:spPr>
          <a:xfrm flipV="1">
            <a:off x="6718148" y="1108036"/>
            <a:ext cx="0" cy="1635162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F39A301-EC01-144E-8DA5-9ABF1CE11178}"/>
              </a:ext>
            </a:extLst>
          </p:cNvPr>
          <p:cNvCxnSpPr>
            <a:cxnSpLocks/>
          </p:cNvCxnSpPr>
          <p:nvPr/>
        </p:nvCxnSpPr>
        <p:spPr>
          <a:xfrm flipH="1">
            <a:off x="366656" y="4082524"/>
            <a:ext cx="7378848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382DCCC-092C-8644-96E6-749C06425CAA}"/>
              </a:ext>
            </a:extLst>
          </p:cNvPr>
          <p:cNvCxnSpPr>
            <a:cxnSpLocks/>
          </p:cNvCxnSpPr>
          <p:nvPr/>
        </p:nvCxnSpPr>
        <p:spPr>
          <a:xfrm flipH="1">
            <a:off x="366656" y="2743197"/>
            <a:ext cx="7378848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B5051E4-1896-0E4B-9A89-D8A8294E8B14}"/>
              </a:ext>
            </a:extLst>
          </p:cNvPr>
          <p:cNvCxnSpPr>
            <a:cxnSpLocks/>
          </p:cNvCxnSpPr>
          <p:nvPr/>
        </p:nvCxnSpPr>
        <p:spPr>
          <a:xfrm flipH="1">
            <a:off x="366656" y="1108034"/>
            <a:ext cx="7378848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F8D0E8-4A0C-AA44-9B87-11D884162DA1}"/>
              </a:ext>
            </a:extLst>
          </p:cNvPr>
          <p:cNvCxnSpPr>
            <a:cxnSpLocks/>
          </p:cNvCxnSpPr>
          <p:nvPr/>
        </p:nvCxnSpPr>
        <p:spPr>
          <a:xfrm flipV="1">
            <a:off x="4625788" y="223202"/>
            <a:ext cx="0" cy="8848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DB30144-ECB5-DF44-AEC9-6252B9F66DE0}"/>
              </a:ext>
            </a:extLst>
          </p:cNvPr>
          <p:cNvSpPr txBox="1"/>
          <p:nvPr/>
        </p:nvSpPr>
        <p:spPr>
          <a:xfrm>
            <a:off x="6841858" y="443214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baseline="-25000" dirty="0"/>
              <a:t>4</a:t>
            </a:r>
            <a:r>
              <a:rPr lang="en-US" dirty="0"/>
              <a:t>=?</a:t>
            </a:r>
            <a:endParaRPr lang="en-US" baseline="-2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BC2E5E-ABB0-064B-BA8E-7303311AA638}"/>
              </a:ext>
            </a:extLst>
          </p:cNvPr>
          <p:cNvSpPr txBox="1"/>
          <p:nvPr/>
        </p:nvSpPr>
        <p:spPr>
          <a:xfrm>
            <a:off x="6869299" y="32281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baseline="-25000" dirty="0"/>
              <a:t>3</a:t>
            </a:r>
            <a:r>
              <a:rPr lang="en-US" dirty="0"/>
              <a:t>=?</a:t>
            </a:r>
            <a:endParaRPr lang="en-US" baseline="-25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0EDECC-149B-7C42-A8A1-530E11F76C53}"/>
              </a:ext>
            </a:extLst>
          </p:cNvPr>
          <p:cNvSpPr txBox="1"/>
          <p:nvPr/>
        </p:nvSpPr>
        <p:spPr>
          <a:xfrm>
            <a:off x="6841161" y="174544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baseline="-25000" dirty="0"/>
              <a:t>2</a:t>
            </a:r>
            <a:r>
              <a:rPr lang="en-US" dirty="0"/>
              <a:t>=?</a:t>
            </a:r>
            <a:endParaRPr lang="en-US" baseline="-250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5ECD0A5-DE9A-2240-B5C2-3509D4E81C26}"/>
              </a:ext>
            </a:extLst>
          </p:cNvPr>
          <p:cNvSpPr/>
          <p:nvPr/>
        </p:nvSpPr>
        <p:spPr>
          <a:xfrm>
            <a:off x="840630" y="5137300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8C9B82D-109A-2643-8ED3-7DBF4AD338F9}"/>
              </a:ext>
            </a:extLst>
          </p:cNvPr>
          <p:cNvSpPr/>
          <p:nvPr/>
        </p:nvSpPr>
        <p:spPr>
          <a:xfrm>
            <a:off x="2644587" y="5142703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0A97DDD-EDB9-AA47-930B-C2344DF79309}"/>
              </a:ext>
            </a:extLst>
          </p:cNvPr>
          <p:cNvSpPr/>
          <p:nvPr/>
        </p:nvSpPr>
        <p:spPr>
          <a:xfrm>
            <a:off x="4346088" y="5142703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ACD1473-0925-CA4A-9369-8EADB42FD99C}"/>
              </a:ext>
            </a:extLst>
          </p:cNvPr>
          <p:cNvSpPr/>
          <p:nvPr/>
        </p:nvSpPr>
        <p:spPr>
          <a:xfrm>
            <a:off x="6079863" y="5137299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FE5119-FBCB-03A4-2831-336596CCCBE8}"/>
              </a:ext>
            </a:extLst>
          </p:cNvPr>
          <p:cNvSpPr txBox="1"/>
          <p:nvPr/>
        </p:nvSpPr>
        <p:spPr>
          <a:xfrm>
            <a:off x="617858" y="5567987"/>
            <a:ext cx="8069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 can simulate a sample by randomly drawing </a:t>
            </a:r>
            <a:r>
              <a:rPr lang="en-US" i="1" dirty="0"/>
              <a:t>T</a:t>
            </a:r>
            <a:r>
              <a:rPr lang="en-US" baseline="-25000" dirty="0"/>
              <a:t>4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baseline="-25000" dirty="0"/>
              <a:t>3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(geometrically distributed)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2D147-3380-86F7-6504-0B6412332EAE}"/>
              </a:ext>
            </a:extLst>
          </p:cNvPr>
          <p:cNvSpPr txBox="1"/>
          <p:nvPr/>
        </p:nvSpPr>
        <p:spPr>
          <a:xfrm>
            <a:off x="617857" y="6064520"/>
            <a:ext cx="79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Then we just drop mutations down on the resulting branches!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276ABE-ACEF-26BE-E870-EDFF0B7C0328}"/>
              </a:ext>
            </a:extLst>
          </p:cNvPr>
          <p:cNvSpPr txBox="1"/>
          <p:nvPr/>
        </p:nvSpPr>
        <p:spPr>
          <a:xfrm>
            <a:off x="615316" y="542393"/>
            <a:ext cx="209721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Hap1: 100100</a:t>
            </a:r>
          </a:p>
          <a:p>
            <a:r>
              <a:rPr lang="en-US" dirty="0">
                <a:latin typeface="Courier" pitchFamily="2" charset="0"/>
              </a:rPr>
              <a:t>Hap2: 101100</a:t>
            </a:r>
          </a:p>
          <a:p>
            <a:r>
              <a:rPr lang="en-US" dirty="0">
                <a:latin typeface="Courier" pitchFamily="2" charset="0"/>
              </a:rPr>
              <a:t>Hap3: 000000</a:t>
            </a:r>
          </a:p>
          <a:p>
            <a:r>
              <a:rPr lang="en-US" dirty="0">
                <a:latin typeface="Courier" pitchFamily="2" charset="0"/>
              </a:rPr>
              <a:t>Hap4: 010011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B4446D-33D0-4CBC-0D31-3CA045D5695E}"/>
              </a:ext>
            </a:extLst>
          </p:cNvPr>
          <p:cNvGrpSpPr/>
          <p:nvPr/>
        </p:nvGrpSpPr>
        <p:grpSpPr>
          <a:xfrm>
            <a:off x="1701733" y="1625583"/>
            <a:ext cx="4597750" cy="3220736"/>
            <a:chOff x="1689376" y="1625583"/>
            <a:chExt cx="4597750" cy="3220736"/>
          </a:xfrm>
        </p:grpSpPr>
        <p:sp>
          <p:nvSpPr>
            <p:cNvPr id="4" name="5-Point Star 3">
              <a:extLst>
                <a:ext uri="{FF2B5EF4-FFF2-40B4-BE49-F238E27FC236}">
                  <a16:creationId xmlns:a16="http://schemas.microsoft.com/office/drawing/2014/main" id="{8E96423C-E2F3-86B3-99D6-8EFB0325E1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89376" y="2970761"/>
              <a:ext cx="201168" cy="201168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5-Point Star 7">
              <a:extLst>
                <a:ext uri="{FF2B5EF4-FFF2-40B4-BE49-F238E27FC236}">
                  <a16:creationId xmlns:a16="http://schemas.microsoft.com/office/drawing/2014/main" id="{B4EF60E4-C89D-D66E-464F-FA71EEC6FA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9574" y="3443794"/>
              <a:ext cx="201168" cy="201168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5-Point Star 10">
              <a:extLst>
                <a:ext uri="{FF2B5EF4-FFF2-40B4-BE49-F238E27FC236}">
                  <a16:creationId xmlns:a16="http://schemas.microsoft.com/office/drawing/2014/main" id="{50E1B8E2-8E7E-82E4-9CF8-656F1DC727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1585" y="4538650"/>
              <a:ext cx="201168" cy="201168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5-Point Star 11">
              <a:extLst>
                <a:ext uri="{FF2B5EF4-FFF2-40B4-BE49-F238E27FC236}">
                  <a16:creationId xmlns:a16="http://schemas.microsoft.com/office/drawing/2014/main" id="{8B7AFD6E-53AD-D5BA-6E06-9FCA327B63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5958" y="4253400"/>
              <a:ext cx="201168" cy="201168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5-Point Star 12">
              <a:extLst>
                <a:ext uri="{FF2B5EF4-FFF2-40B4-BE49-F238E27FC236}">
                  <a16:creationId xmlns:a16="http://schemas.microsoft.com/office/drawing/2014/main" id="{280F89AB-2521-63E8-3C18-22A20E2361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4331" y="1686350"/>
              <a:ext cx="201168" cy="201168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5-Point Star 13">
              <a:extLst>
                <a:ext uri="{FF2B5EF4-FFF2-40B4-BE49-F238E27FC236}">
                  <a16:creationId xmlns:a16="http://schemas.microsoft.com/office/drawing/2014/main" id="{B4B74A5E-70ED-10C3-96B6-FE760E5C8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3243" y="3240039"/>
              <a:ext cx="201168" cy="201168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3B04E2-D06A-197E-B8F1-E2DEFD4A0732}"/>
                </a:ext>
              </a:extLst>
            </p:cNvPr>
            <p:cNvSpPr txBox="1"/>
            <p:nvPr/>
          </p:nvSpPr>
          <p:spPr>
            <a:xfrm>
              <a:off x="1955223" y="2931930"/>
              <a:ext cx="110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Position 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A99529-DB5A-AC17-5D59-AAABE1A5E93B}"/>
                </a:ext>
              </a:extLst>
            </p:cNvPr>
            <p:cNvSpPr txBox="1"/>
            <p:nvPr/>
          </p:nvSpPr>
          <p:spPr>
            <a:xfrm>
              <a:off x="1956416" y="3381726"/>
              <a:ext cx="110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Position 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694160-2289-51BB-4B8E-0902ABD9E9A2}"/>
                </a:ext>
              </a:extLst>
            </p:cNvPr>
            <p:cNvSpPr txBox="1"/>
            <p:nvPr/>
          </p:nvSpPr>
          <p:spPr>
            <a:xfrm>
              <a:off x="2846949" y="4476987"/>
              <a:ext cx="110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Position 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262EC4-A00B-3C76-8513-9F8907779ABB}"/>
                </a:ext>
              </a:extLst>
            </p:cNvPr>
            <p:cNvSpPr txBox="1"/>
            <p:nvPr/>
          </p:nvSpPr>
          <p:spPr>
            <a:xfrm>
              <a:off x="4988707" y="1625583"/>
              <a:ext cx="110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Position 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21196E-9EC1-DDEA-9A63-73BC2985441A}"/>
                </a:ext>
              </a:extLst>
            </p:cNvPr>
            <p:cNvSpPr txBox="1"/>
            <p:nvPr/>
          </p:nvSpPr>
          <p:spPr>
            <a:xfrm>
              <a:off x="4988707" y="3155957"/>
              <a:ext cx="110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Position 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60FBE8-D7F1-4689-CFA4-DB2AAD1AEE2D}"/>
                </a:ext>
              </a:extLst>
            </p:cNvPr>
            <p:cNvSpPr txBox="1"/>
            <p:nvPr/>
          </p:nvSpPr>
          <p:spPr>
            <a:xfrm>
              <a:off x="5042576" y="4170711"/>
              <a:ext cx="110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Position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972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1A10-22F5-B60D-881F-8CF6EC4F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67D37-1FDA-3955-A0FB-C287D4A86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885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err="1"/>
              <a:t>Unphased</a:t>
            </a:r>
            <a:r>
              <a:rPr lang="en-US" dirty="0"/>
              <a:t> diploid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976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Individual 1:   A/G A/A T/T A/C G/G T/A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Individual 2:   A/A A/A T/T C/C G/G A/A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Individual 3:   A/A A/A T/T C/C C/G A/A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Individual 4:   A/G A/A T/T C/C C/G T/T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141763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Example with a sample size of </a:t>
            </a:r>
            <a:r>
              <a:rPr lang="en-US" sz="2400" i="1" dirty="0"/>
              <a:t>n</a:t>
            </a:r>
            <a:r>
              <a:rPr lang="en-US" sz="2400" dirty="0"/>
              <a:t>=8 “chromosomes” (4 diploids)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82281" y="2072321"/>
            <a:ext cx="590673" cy="1769788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104527" y="2072321"/>
            <a:ext cx="590673" cy="1769788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463377" y="2072321"/>
            <a:ext cx="590673" cy="1769788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636933" y="2072321"/>
            <a:ext cx="590673" cy="1769788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559429" y="4542150"/>
            <a:ext cx="215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60066"/>
                </a:solidFill>
              </a:rPr>
              <a:t>Polymorphisms</a:t>
            </a:r>
            <a:r>
              <a:rPr lang="en-US" dirty="0">
                <a:solidFill>
                  <a:srgbClr val="660066"/>
                </a:solidFill>
              </a:rPr>
              <a:t> aka </a:t>
            </a:r>
            <a:r>
              <a:rPr lang="en-US" b="1" dirty="0">
                <a:solidFill>
                  <a:srgbClr val="660066"/>
                </a:solidFill>
              </a:rPr>
              <a:t>segregating sites</a:t>
            </a:r>
          </a:p>
        </p:txBody>
      </p:sp>
      <p:sp>
        <p:nvSpPr>
          <p:cNvPr id="25" name="Right Brace 24"/>
          <p:cNvSpPr/>
          <p:nvPr/>
        </p:nvSpPr>
        <p:spPr>
          <a:xfrm>
            <a:off x="5388163" y="2090943"/>
            <a:ext cx="386211" cy="4297949"/>
          </a:xfrm>
          <a:prstGeom prst="rightBrace">
            <a:avLst/>
          </a:prstGeom>
          <a:ln>
            <a:solidFill>
              <a:srgbClr val="660066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1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Phased haplotype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976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1: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2: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3: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4:  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5:  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6:  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7: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8: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16521" y="2072320"/>
            <a:ext cx="191359" cy="3479197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87708" y="2039760"/>
            <a:ext cx="191359" cy="3479197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97617" y="2072320"/>
            <a:ext cx="191359" cy="3479197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26994" y="2072320"/>
            <a:ext cx="191359" cy="3479197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29655" y="6007361"/>
            <a:ext cx="215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60066"/>
                </a:solidFill>
              </a:rPr>
              <a:t>Polymorphisms</a:t>
            </a:r>
            <a:r>
              <a:rPr lang="en-US" dirty="0">
                <a:solidFill>
                  <a:srgbClr val="660066"/>
                </a:solidFill>
              </a:rPr>
              <a:t> aka </a:t>
            </a:r>
            <a:r>
              <a:rPr lang="en-US" b="1" dirty="0">
                <a:solidFill>
                  <a:srgbClr val="660066"/>
                </a:solidFill>
              </a:rPr>
              <a:t>segregating sites</a:t>
            </a:r>
          </a:p>
        </p:txBody>
      </p:sp>
      <p:sp>
        <p:nvSpPr>
          <p:cNvPr id="9" name="Right Brace 8"/>
          <p:cNvSpPr/>
          <p:nvPr/>
        </p:nvSpPr>
        <p:spPr>
          <a:xfrm>
            <a:off x="5215509" y="3695583"/>
            <a:ext cx="386211" cy="4297949"/>
          </a:xfrm>
          <a:prstGeom prst="rightBrace">
            <a:avLst/>
          </a:prstGeom>
          <a:ln>
            <a:solidFill>
              <a:srgbClr val="660066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5846996"/>
            <a:ext cx="205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Chromosome</a:t>
            </a:r>
            <a:r>
              <a:rPr lang="en-US" dirty="0"/>
              <a:t> or </a:t>
            </a:r>
            <a:r>
              <a:rPr lang="en-US" b="1" dirty="0"/>
              <a:t>haplotype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141763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Example with a sample size of </a:t>
            </a:r>
            <a:r>
              <a:rPr lang="en-US" sz="2400" i="1" dirty="0"/>
              <a:t>n</a:t>
            </a:r>
            <a:r>
              <a:rPr lang="en-US" sz="2400" dirty="0"/>
              <a:t>=8 haploid chromosomes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112594" y="5388719"/>
            <a:ext cx="343283" cy="716325"/>
          </a:xfrm>
          <a:custGeom>
            <a:avLst/>
            <a:gdLst>
              <a:gd name="connsiteX0" fmla="*/ 310720 w 343283"/>
              <a:gd name="connsiteY0" fmla="*/ 993087 h 993087"/>
              <a:gd name="connsiteX1" fmla="*/ 17657 w 343283"/>
              <a:gd name="connsiteY1" fmla="*/ 667484 h 993087"/>
              <a:gd name="connsiteX2" fmla="*/ 66501 w 343283"/>
              <a:gd name="connsiteY2" fmla="*/ 309322 h 993087"/>
              <a:gd name="connsiteX3" fmla="*/ 343283 w 343283"/>
              <a:gd name="connsiteY3" fmla="*/ 0 h 993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283" h="993087">
                <a:moveTo>
                  <a:pt x="310720" y="993087"/>
                </a:moveTo>
                <a:cubicBezTo>
                  <a:pt x="184540" y="887266"/>
                  <a:pt x="58360" y="781445"/>
                  <a:pt x="17657" y="667484"/>
                </a:cubicBezTo>
                <a:cubicBezTo>
                  <a:pt x="-23046" y="553523"/>
                  <a:pt x="12230" y="420569"/>
                  <a:pt x="66501" y="309322"/>
                </a:cubicBezTo>
                <a:cubicBezTo>
                  <a:pt x="120772" y="198075"/>
                  <a:pt x="343283" y="0"/>
                  <a:pt x="343283" y="0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38387" y="5904098"/>
            <a:ext cx="1105806" cy="937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two </a:t>
            </a:r>
            <a:r>
              <a:rPr lang="en-US" b="1" dirty="0"/>
              <a:t>alleles</a:t>
            </a:r>
            <a:r>
              <a:rPr lang="en-US" dirty="0"/>
              <a:t>: </a:t>
            </a:r>
            <a:r>
              <a:rPr lang="en-US" dirty="0">
                <a:solidFill>
                  <a:srgbClr val="008000"/>
                </a:solidFill>
              </a:rPr>
              <a:t>A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158728" y="5581643"/>
            <a:ext cx="0" cy="474561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030859" y="2039760"/>
            <a:ext cx="191359" cy="3479197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253896" y="6050618"/>
            <a:ext cx="1784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mono-</a:t>
            </a:r>
          </a:p>
          <a:p>
            <a:pPr algn="ctr"/>
            <a:r>
              <a:rPr lang="en-US" dirty="0" err="1"/>
              <a:t>morphic</a:t>
            </a:r>
            <a:r>
              <a:rPr lang="en-US" dirty="0"/>
              <a:t> site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8121840" y="5589955"/>
            <a:ext cx="0" cy="474561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45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Ancestral/derived alleles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1229"/>
            <a:ext cx="626533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Ancestral </a:t>
            </a:r>
            <a:r>
              <a:rPr lang="en-US" sz="2400" dirty="0" err="1">
                <a:latin typeface="Courier"/>
                <a:cs typeface="Courier"/>
              </a:rPr>
              <a:t>seq</a:t>
            </a:r>
            <a:r>
              <a:rPr lang="en-US" sz="2400" dirty="0">
                <a:latin typeface="Courier"/>
                <a:cs typeface="Courier"/>
              </a:rPr>
              <a:t>: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2:  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 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3:  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4:    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5:    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6:    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7:  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8:  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41763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Example with </a:t>
            </a:r>
            <a:r>
              <a:rPr lang="en-US" sz="2400" i="1" dirty="0"/>
              <a:t>n</a:t>
            </a:r>
            <a:r>
              <a:rPr lang="en-US" sz="2400" dirty="0"/>
              <a:t>=7 haploid chromosomes and known ancestral state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" y="591133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Ancestral sequence can often be (imperfectly) inferred (aka </a:t>
            </a:r>
            <a:r>
              <a:rPr lang="en-US" sz="2400" b="1" dirty="0"/>
              <a:t>polarized</a:t>
            </a:r>
            <a:r>
              <a:rPr lang="en-US" sz="2400" dirty="0"/>
              <a:t>) by examining one or more outgroups (i.e. related species)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63377" y="1970722"/>
            <a:ext cx="191359" cy="3479197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77231" y="5358968"/>
            <a:ext cx="3840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660066"/>
                </a:solidFill>
              </a:rPr>
              <a:t>A is </a:t>
            </a:r>
            <a:r>
              <a:rPr lang="en-US" b="1" dirty="0" err="1">
                <a:solidFill>
                  <a:srgbClr val="660066"/>
                </a:solidFill>
              </a:rPr>
              <a:t>ancesetral</a:t>
            </a:r>
            <a:r>
              <a:rPr lang="en-US" b="1" dirty="0">
                <a:solidFill>
                  <a:srgbClr val="660066"/>
                </a:solidFill>
              </a:rPr>
              <a:t> allele</a:t>
            </a:r>
            <a:r>
              <a:rPr lang="en-US" dirty="0">
                <a:solidFill>
                  <a:srgbClr val="660066"/>
                </a:solidFill>
              </a:rPr>
              <a:t> and </a:t>
            </a:r>
            <a:r>
              <a:rPr lang="en-US" b="1" dirty="0">
                <a:solidFill>
                  <a:srgbClr val="660066"/>
                </a:solidFill>
              </a:rPr>
              <a:t>major allele </a:t>
            </a:r>
            <a:r>
              <a:rPr lang="en-US" dirty="0">
                <a:solidFill>
                  <a:srgbClr val="660066"/>
                </a:solidFill>
              </a:rPr>
              <a:t>(T is </a:t>
            </a:r>
            <a:r>
              <a:rPr lang="en-US" b="1" dirty="0">
                <a:solidFill>
                  <a:srgbClr val="660066"/>
                </a:solidFill>
              </a:rPr>
              <a:t>derived</a:t>
            </a:r>
            <a:r>
              <a:rPr lang="en-US" dirty="0">
                <a:solidFill>
                  <a:srgbClr val="660066"/>
                </a:solidFill>
              </a:rPr>
              <a:t> and</a:t>
            </a:r>
            <a:r>
              <a:rPr lang="en-US" b="1" dirty="0">
                <a:solidFill>
                  <a:srgbClr val="660066"/>
                </a:solidFill>
              </a:rPr>
              <a:t> minor allele</a:t>
            </a:r>
            <a:r>
              <a:rPr lang="en-US" dirty="0">
                <a:solidFill>
                  <a:srgbClr val="660066"/>
                </a:solidFill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297819" y="1970722"/>
            <a:ext cx="191359" cy="3479197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92965" y="2531101"/>
            <a:ext cx="2553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 is </a:t>
            </a:r>
            <a:r>
              <a:rPr lang="en-US" b="1" dirty="0" err="1"/>
              <a:t>ancesetral</a:t>
            </a:r>
            <a:r>
              <a:rPr lang="en-US" b="1" dirty="0"/>
              <a:t> allele</a:t>
            </a:r>
            <a:r>
              <a:rPr lang="en-US" dirty="0"/>
              <a:t> and </a:t>
            </a:r>
            <a:r>
              <a:rPr lang="en-US" b="1" dirty="0"/>
              <a:t>minor allele </a:t>
            </a:r>
            <a:r>
              <a:rPr lang="en-US" dirty="0"/>
              <a:t>(C is </a:t>
            </a:r>
            <a:r>
              <a:rPr lang="en-US" b="1" dirty="0"/>
              <a:t>derived</a:t>
            </a:r>
            <a:r>
              <a:rPr lang="en-US" dirty="0"/>
              <a:t> and</a:t>
            </a:r>
            <a:r>
              <a:rPr lang="en-US" b="1" dirty="0"/>
              <a:t> major allele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433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4"/>
            <a:ext cx="8229600" cy="3674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1: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2: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3: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4:  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5:  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6:  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7: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8: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157" y="5106083"/>
            <a:ext cx="8140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How do we glean anything about evolutionary history from this?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We need a way to quantify genetic diversity.</a:t>
            </a:r>
          </a:p>
        </p:txBody>
      </p:sp>
    </p:spTree>
    <p:extLst>
      <p:ext uri="{BB962C8B-B14F-4D97-AF65-F5344CB8AC3E}">
        <p14:creationId xmlns:p14="http://schemas.microsoft.com/office/powerpoint/2010/main" val="317995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3064" y="1615420"/>
                <a:ext cx="8580259" cy="526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Times New Roman"/>
                    <a:ea typeface="Lucida Grande"/>
                    <a:cs typeface="Times New Roman"/>
                  </a:rPr>
                  <a:t>π: </a:t>
                </a:r>
                <a:r>
                  <a:rPr lang="en-US" sz="2800" dirty="0"/>
                  <a:t>Average pairwise diversity</a:t>
                </a:r>
              </a:p>
              <a:p>
                <a:endParaRPr lang="en-US" sz="2800" dirty="0"/>
              </a:p>
              <a:p>
                <a:pPr marL="2290763" indent="-9144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l-G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If we pair two random chromosomes, how likely are they to be a heterozygote at a given site?</a:t>
                </a:r>
              </a:p>
              <a:p>
                <a:r>
                  <a:rPr lang="en-US" sz="2400" dirty="0"/>
                  <a:t>Can be measured at one site or averaged/summed across sites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Also referred to as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400" dirty="0"/>
                  <a:t>nucleotide diversity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400" dirty="0"/>
                  <a:t>Expected heterozygosity: </a:t>
                </a:r>
                <a:r>
                  <a:rPr lang="en-US" sz="2400" dirty="0" err="1"/>
                  <a:t>Prob</a:t>
                </a:r>
                <a:r>
                  <a:rPr lang="en-US" sz="2400" dirty="0"/>
                  <a:t>(heterozygote)</a:t>
                </a:r>
              </a:p>
              <a:p>
                <a:pPr marL="285750" indent="-285750">
                  <a:buFont typeface="Arial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64" y="1615420"/>
                <a:ext cx="8580259" cy="5266570"/>
              </a:xfrm>
              <a:prstGeom prst="rect">
                <a:avLst/>
              </a:prstGeom>
              <a:blipFill>
                <a:blip r:embed="rId3"/>
                <a:stretch>
                  <a:fillRect l="-1630" t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725792" y="1938652"/>
            <a:ext cx="25887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 </a:t>
            </a:r>
            <a:r>
              <a:rPr lang="en-US" sz="2000" i="1" dirty="0"/>
              <a:t>n</a:t>
            </a:r>
            <a:r>
              <a:rPr lang="en-US" sz="2000" dirty="0"/>
              <a:t>=sample size</a:t>
            </a:r>
          </a:p>
          <a:p>
            <a:r>
              <a:rPr lang="en-US" sz="2000" dirty="0">
                <a:latin typeface="Times New Roman"/>
                <a:ea typeface="Lucida Grande"/>
                <a:cs typeface="Times New Roman"/>
              </a:rPr>
              <a:t>π</a:t>
            </a:r>
            <a:r>
              <a:rPr lang="en-US" sz="2000" i="1" baseline="-25000" dirty="0" err="1">
                <a:latin typeface="Times New Roman"/>
                <a:cs typeface="Times New Roman"/>
              </a:rPr>
              <a:t>i</a:t>
            </a:r>
            <a:r>
              <a:rPr lang="en-US" sz="2000" baseline="-25000" dirty="0" err="1">
                <a:latin typeface="Times New Roman"/>
                <a:cs typeface="Times New Roman"/>
              </a:rPr>
              <a:t>,</a:t>
            </a:r>
            <a:r>
              <a:rPr lang="en-US" sz="2000" i="1" baseline="-25000" dirty="0" err="1">
                <a:latin typeface="Times New Roman"/>
                <a:cs typeface="Times New Roman"/>
              </a:rPr>
              <a:t>j</a:t>
            </a:r>
            <a:r>
              <a:rPr lang="en-US" sz="2000" dirty="0"/>
              <a:t>=the fraction of sites that differ between sequences </a:t>
            </a:r>
            <a:r>
              <a:rPr lang="en-US" sz="2000" i="1" dirty="0" err="1">
                <a:latin typeface="Times New Roman"/>
                <a:cs typeface="Times New Roman"/>
              </a:rPr>
              <a:t>i</a:t>
            </a:r>
            <a:r>
              <a:rPr lang="en-US" sz="2000" dirty="0"/>
              <a:t> and </a:t>
            </a:r>
            <a:r>
              <a:rPr lang="en-US" sz="2000" i="1" dirty="0">
                <a:latin typeface="Times New Roman"/>
                <a:cs typeface="Times New Roman"/>
              </a:rPr>
              <a:t>j</a:t>
            </a:r>
            <a:r>
              <a:rPr lang="en-US" sz="20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60866" y="6487067"/>
            <a:ext cx="268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Nei</a:t>
            </a:r>
            <a:r>
              <a:rPr lang="en-US" dirty="0"/>
              <a:t> and Li (1979)</a:t>
            </a:r>
          </a:p>
        </p:txBody>
      </p:sp>
    </p:spTree>
    <p:extLst>
      <p:ext uri="{BB962C8B-B14F-4D97-AF65-F5344CB8AC3E}">
        <p14:creationId xmlns:p14="http://schemas.microsoft.com/office/powerpoint/2010/main" val="371242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calculation of </a:t>
            </a:r>
            <a:r>
              <a:rPr lang="en-US" i="1" dirty="0">
                <a:latin typeface="Times New Roman"/>
                <a:ea typeface="Lucida Grande"/>
                <a:cs typeface="Times New Roman"/>
              </a:rPr>
              <a:t>π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3993E-6070-47FE-BD4E-4294A7C05EB2}"/>
              </a:ext>
            </a:extLst>
          </p:cNvPr>
          <p:cNvSpPr txBox="1"/>
          <p:nvPr/>
        </p:nvSpPr>
        <p:spPr>
          <a:xfrm>
            <a:off x="184734" y="3786910"/>
            <a:ext cx="1958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</a:p>
          <a:p>
            <a:endParaRPr lang="en-US" dirty="0"/>
          </a:p>
          <a:p>
            <a:r>
              <a:rPr lang="en-US" dirty="0"/>
              <a:t>Number of comparisons: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-1)/2 = 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/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l-GR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l-G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F3CF3CF-5B0D-495C-8CC8-A21665C8A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523382"/>
              </p:ext>
            </p:extLst>
          </p:nvPr>
        </p:nvGraphicFramePr>
        <p:xfrm>
          <a:off x="1958109" y="389081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195251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571086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786666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456891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783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4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48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94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88722"/>
                  </a:ext>
                </a:extLst>
              </a:tr>
            </a:tbl>
          </a:graphicData>
        </a:graphic>
      </p:graphicFrame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3027275-D069-4B8E-A90D-ABF5519D8E50}"/>
              </a:ext>
            </a:extLst>
          </p:cNvPr>
          <p:cNvSpPr txBox="1">
            <a:spLocks/>
          </p:cNvSpPr>
          <p:nvPr/>
        </p:nvSpPr>
        <p:spPr>
          <a:xfrm>
            <a:off x="457200" y="1447804"/>
            <a:ext cx="8229600" cy="1812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latin typeface="Courier"/>
                <a:cs typeface="Courier"/>
              </a:rPr>
              <a:t>Chromosome 1: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"/>
                <a:cs typeface="Courier"/>
              </a:rPr>
              <a:t>Chromosome 2: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"/>
                <a:cs typeface="Courier"/>
              </a:rPr>
              <a:t>Chromosome 3: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"/>
                <a:cs typeface="Courier"/>
              </a:rPr>
              <a:t>Chromosome 4: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DC27879-9190-50F9-AD7E-2ED1EB998406}"/>
              </a:ext>
            </a:extLst>
          </p:cNvPr>
          <p:cNvSpPr/>
          <p:nvPr/>
        </p:nvSpPr>
        <p:spPr>
          <a:xfrm rot="5400000">
            <a:off x="5695025" y="560070"/>
            <a:ext cx="337129" cy="5440680"/>
          </a:xfrm>
          <a:prstGeom prst="rightBrac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6C986E-F877-E505-3E3D-62132651E63E}"/>
              </a:ext>
            </a:extLst>
          </p:cNvPr>
          <p:cNvSpPr txBox="1"/>
          <p:nvPr/>
        </p:nvSpPr>
        <p:spPr>
          <a:xfrm>
            <a:off x="5416639" y="3448458"/>
            <a:ext cx="893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30 sites</a:t>
            </a:r>
          </a:p>
        </p:txBody>
      </p:sp>
    </p:spTree>
    <p:extLst>
      <p:ext uri="{BB962C8B-B14F-4D97-AF65-F5344CB8AC3E}">
        <p14:creationId xmlns:p14="http://schemas.microsoft.com/office/powerpoint/2010/main" val="123114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16393</TotalTime>
  <Words>2401</Words>
  <Application>Microsoft Macintosh PowerPoint</Application>
  <PresentationFormat>On-screen Show (4:3)</PresentationFormat>
  <Paragraphs>572</Paragraphs>
  <Slides>42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Cambria Math</vt:lpstr>
      <vt:lpstr>Courier</vt:lpstr>
      <vt:lpstr>Times New Roman</vt:lpstr>
      <vt:lpstr>Office Theme</vt:lpstr>
      <vt:lpstr>Equation</vt:lpstr>
      <vt:lpstr>Machine Learning in Evolutionary Genetics</vt:lpstr>
      <vt:lpstr>Outline:</vt:lpstr>
      <vt:lpstr>Part 1: The Coalescent</vt:lpstr>
      <vt:lpstr>What do population genetic data look like?</vt:lpstr>
      <vt:lpstr>Phased haplotype data</vt:lpstr>
      <vt:lpstr>Ancestral/derived alleles</vt:lpstr>
      <vt:lpstr>Now what?</vt:lpstr>
      <vt:lpstr>Summary statistics</vt:lpstr>
      <vt:lpstr>Example calculation of π</vt:lpstr>
      <vt:lpstr>Example calculation of π</vt:lpstr>
      <vt:lpstr>Example calculation of π</vt:lpstr>
      <vt:lpstr>Example calculation of π</vt:lpstr>
      <vt:lpstr>Example calculation of π</vt:lpstr>
      <vt:lpstr>Example calculation of π</vt:lpstr>
      <vt:lpstr>Example calculation of π</vt:lpstr>
      <vt:lpstr>Example calculation of π</vt:lpstr>
      <vt:lpstr>π in humans?</vt:lpstr>
      <vt:lpstr>More on π </vt:lpstr>
      <vt:lpstr>Alternative expression for π</vt:lpstr>
      <vt:lpstr>PowerPoint Presentation</vt:lpstr>
      <vt:lpstr>Typical site frequency spectra</vt:lpstr>
      <vt:lpstr>We can quantify diversity. So what?</vt:lpstr>
      <vt:lpstr>PowerPoint Presentation</vt:lpstr>
      <vt:lpstr>Problem:</vt:lpstr>
      <vt:lpstr>Our simple model of neutral evolution:</vt:lpstr>
      <vt:lpstr>Allele frequencies</vt:lpstr>
      <vt:lpstr>Genetic drift</vt:lpstr>
      <vt:lpstr>Genetic drift</vt:lpstr>
      <vt:lpstr>Genetic drift</vt:lpstr>
      <vt:lpstr>Genetic drift</vt:lpstr>
      <vt:lpstr>That doesn’t help us simulate a large population quickly</vt:lpstr>
      <vt:lpstr>PowerPoint Presentation</vt:lpstr>
      <vt:lpstr>PowerPoint Presentation</vt:lpstr>
      <vt:lpstr>PowerPoint Presentation</vt:lpstr>
      <vt:lpstr>Refresher on 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</vt:lpstr>
      <vt:lpstr>Unphased diploid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What is population genetics?</dc:title>
  <dc:creator>Dan Schrider</dc:creator>
  <cp:lastModifiedBy>Schrider, Dan</cp:lastModifiedBy>
  <cp:revision>166</cp:revision>
  <dcterms:created xsi:type="dcterms:W3CDTF">2018-08-19T16:56:20Z</dcterms:created>
  <dcterms:modified xsi:type="dcterms:W3CDTF">2024-05-14T21:40:14Z</dcterms:modified>
</cp:coreProperties>
</file>