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72" r:id="rId2"/>
    <p:sldId id="373" r:id="rId3"/>
    <p:sldId id="256" r:id="rId4"/>
    <p:sldId id="269" r:id="rId5"/>
    <p:sldId id="270" r:id="rId6"/>
    <p:sldId id="314" r:id="rId7"/>
    <p:sldId id="276" r:id="rId8"/>
    <p:sldId id="277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3" r:id="rId17"/>
    <p:sldId id="298" r:id="rId18"/>
    <p:sldId id="290" r:id="rId19"/>
    <p:sldId id="301" r:id="rId20"/>
    <p:sldId id="293" r:id="rId21"/>
    <p:sldId id="366" r:id="rId22"/>
    <p:sldId id="365" r:id="rId23"/>
    <p:sldId id="296" r:id="rId24"/>
    <p:sldId id="318" r:id="rId25"/>
    <p:sldId id="319" r:id="rId26"/>
    <p:sldId id="320" r:id="rId27"/>
    <p:sldId id="321" r:id="rId28"/>
    <p:sldId id="322" r:id="rId29"/>
    <p:sldId id="323" r:id="rId30"/>
    <p:sldId id="368" r:id="rId31"/>
    <p:sldId id="261" r:id="rId32"/>
    <p:sldId id="369" r:id="rId33"/>
    <p:sldId id="260" r:id="rId34"/>
    <p:sldId id="370" r:id="rId35"/>
    <p:sldId id="259" r:id="rId36"/>
    <p:sldId id="263" r:id="rId37"/>
    <p:sldId id="258" r:id="rId38"/>
    <p:sldId id="262" r:id="rId39"/>
    <p:sldId id="374" r:id="rId40"/>
    <p:sldId id="367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97899-560C-A741-A0A8-CCED53D0E09A}" v="1284" dt="2024-05-14T15:00:05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9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Talks:jobTalk:chartsForJob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courses:popGenModule_2018:slides:misc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858809315502"/>
          <c:y val="5.1400554097404502E-2"/>
          <c:w val="0.812916927050785"/>
          <c:h val="0.76780475357247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Positive selection</c:v>
                </c:pt>
              </c:strCache>
            </c:strRef>
          </c:tx>
          <c:spPr>
            <a:solidFill>
              <a:schemeClr val="tx1"/>
            </a:solidFill>
            <a:ln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783-994A-AB1D-B6508C89B8DF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783-994A-AB1D-B6508C89B8DF}"/>
              </c:ext>
            </c:extLst>
          </c:dPt>
          <c:dPt>
            <c:idx val="3"/>
            <c:invertIfNegative val="0"/>
            <c:bubble3D val="0"/>
            <c:spPr>
              <a:solidFill>
                <a:srgbClr val="660066"/>
              </a:solidFill>
              <a:ln>
                <a:solidFill>
                  <a:srgbClr val="6600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783-994A-AB1D-B6508C89B8DF}"/>
              </c:ext>
            </c:extLst>
          </c:dPt>
          <c:cat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83-994A-AB1D-B6508C89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4977624"/>
        <c:axId val="-2145140008"/>
      </c:barChart>
      <c:catAx>
        <c:axId val="-2144977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140008"/>
        <c:crosses val="autoZero"/>
        <c:auto val="1"/>
        <c:lblAlgn val="ctr"/>
        <c:lblOffset val="100"/>
        <c:noMultiLvlLbl val="0"/>
      </c:catAx>
      <c:valAx>
        <c:axId val="-21451400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Polymorphisms</a:t>
                </a:r>
              </a:p>
            </c:rich>
          </c:tx>
          <c:layout>
            <c:manualLayout>
              <c:xMode val="edge"/>
              <c:yMode val="edge"/>
              <c:x val="2.9388451443569601E-2"/>
              <c:y val="0.124974005653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4497762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 b="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13306130255999"/>
          <c:y val="6.0185185185185203E-2"/>
          <c:w val="0.80305747712709996"/>
          <c:h val="0.7217749343832019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Sheet1!$M$1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0.35348576237901502</c:v>
                </c:pt>
                <c:pt idx="1">
                  <c:v>0.17674288118950801</c:v>
                </c:pt>
                <c:pt idx="2">
                  <c:v>0.11782858745967199</c:v>
                </c:pt>
                <c:pt idx="3">
                  <c:v>8.8371440594753797E-2</c:v>
                </c:pt>
                <c:pt idx="4">
                  <c:v>7.0697152475803104E-2</c:v>
                </c:pt>
                <c:pt idx="5">
                  <c:v>5.89142937298359E-2</c:v>
                </c:pt>
                <c:pt idx="6">
                  <c:v>5.0497966054144999E-2</c:v>
                </c:pt>
                <c:pt idx="7">
                  <c:v>4.4185720297376899E-2</c:v>
                </c:pt>
                <c:pt idx="8">
                  <c:v>3.92761958198906E-2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3B46-B235-195F8C8922CF}"/>
            </c:ext>
          </c:extLst>
        </c:ser>
        <c:ser>
          <c:idx val="2"/>
          <c:order val="1"/>
          <c:tx>
            <c:strRef>
              <c:f>Sheet1!$N$1</c:f>
              <c:strCache>
                <c:ptCount val="1"/>
                <c:pt idx="0">
                  <c:v>Excess intermediate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0.283289303580462</c:v>
                </c:pt>
                <c:pt idx="1">
                  <c:v>0.141644651790231</c:v>
                </c:pt>
                <c:pt idx="2">
                  <c:v>0.12511944241470399</c:v>
                </c:pt>
                <c:pt idx="3">
                  <c:v>0.106233488842673</c:v>
                </c:pt>
                <c:pt idx="4">
                  <c:v>9.73806981057838E-2</c:v>
                </c:pt>
                <c:pt idx="5">
                  <c:v>7.6724186386375196E-2</c:v>
                </c:pt>
                <c:pt idx="6">
                  <c:v>7.71457478500365E-2</c:v>
                </c:pt>
                <c:pt idx="7">
                  <c:v>7.0822325895115501E-2</c:v>
                </c:pt>
                <c:pt idx="8">
                  <c:v>2.1640155134618599E-2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EC-3B46-B235-195F8C8922CF}"/>
            </c:ext>
          </c:extLst>
        </c:ser>
        <c:ser>
          <c:idx val="3"/>
          <c:order val="2"/>
          <c:tx>
            <c:strRef>
              <c:f>Sheet1!$O$1</c:f>
              <c:strCache>
                <c:ptCount val="1"/>
                <c:pt idx="0">
                  <c:v>Excess rare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Sheet1!$O$2:$O$10</c:f>
              <c:numCache>
                <c:formatCode>General</c:formatCode>
                <c:ptCount val="9"/>
                <c:pt idx="0">
                  <c:v>0.42418291485481802</c:v>
                </c:pt>
                <c:pt idx="1">
                  <c:v>0.15906859307055701</c:v>
                </c:pt>
                <c:pt idx="2">
                  <c:v>0.100154299340721</c:v>
                </c:pt>
                <c:pt idx="3">
                  <c:v>7.0697152475803104E-2</c:v>
                </c:pt>
                <c:pt idx="4">
                  <c:v>5.3022864356852301E-2</c:v>
                </c:pt>
                <c:pt idx="5">
                  <c:v>5.89142937298359E-2</c:v>
                </c:pt>
                <c:pt idx="6">
                  <c:v>3.2823677935194299E-2</c:v>
                </c:pt>
                <c:pt idx="7">
                  <c:v>2.6511432178426102E-2</c:v>
                </c:pt>
                <c:pt idx="8">
                  <c:v>7.4624772057792096E-2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EC-3B46-B235-195F8C892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373960"/>
        <c:axId val="-2145064648"/>
      </c:barChart>
      <c:catAx>
        <c:axId val="-2144373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5064648"/>
        <c:crosses val="autoZero"/>
        <c:auto val="1"/>
        <c:lblAlgn val="ctr"/>
        <c:lblOffset val="100"/>
        <c:noMultiLvlLbl val="0"/>
      </c:catAx>
      <c:valAx>
        <c:axId val="-2145064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Fraction of polymorphisms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4373960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50889935576234802"/>
          <c:y val="0.119800415573053"/>
          <c:w val="0.44251753758052997"/>
          <c:h val="0.326371391076115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Helvetica"/>
          <a:cs typeface="Helvetic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7771-63A8-8146-BCB1-F68516DFF33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BD30-B651-C344-89EF-E74C7DB7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 0.001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derived allele frequency—we are assuming that we can polarize mutations.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Versions</a:t>
            </a:r>
            <a:r>
              <a:rPr lang="en-US" baseline="0" dirty="0"/>
              <a:t> also exist for when we cannot do this (minor allele frequency).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B8D-02D1-6C43-AABF-3D9E809AC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riderLab/evoMLWorkshop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Machine Learning in Evolutionary Genetics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Schrider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4B33A-905E-679D-D0E3-3D4101A15788}"/>
              </a:ext>
            </a:extLst>
          </p:cNvPr>
          <p:cNvSpPr/>
          <p:nvPr/>
        </p:nvSpPr>
        <p:spPr>
          <a:xfrm>
            <a:off x="8295691" y="6027003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UFPR</a:t>
            </a:r>
          </a:p>
          <a:p>
            <a:pPr algn="r"/>
            <a:r>
              <a:rPr lang="en-US" sz="2400" dirty="0">
                <a:effectLst/>
              </a:rPr>
              <a:t>2024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F08B-383D-E488-4E62-871236BA3717}"/>
              </a:ext>
            </a:extLst>
          </p:cNvPr>
          <p:cNvSpPr txBox="1"/>
          <p:nvPr/>
        </p:nvSpPr>
        <p:spPr>
          <a:xfrm>
            <a:off x="0" y="50588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  <a:hlinkClick r:id="rId3"/>
              </a:rPr>
              <a:t>https://github.com/SchriderLab/evoMLWorkshop2024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4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4288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7850909" y="1447804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870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6400800" y="1520542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B21BF-C667-498E-91C1-6C95B27CE2EA}"/>
              </a:ext>
            </a:extLst>
          </p:cNvPr>
          <p:cNvSpPr/>
          <p:nvPr/>
        </p:nvSpPr>
        <p:spPr>
          <a:xfrm>
            <a:off x="6400800" y="244070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ADA16-8BE5-407E-B517-CE6BB414D5FD}"/>
              </a:ext>
            </a:extLst>
          </p:cNvPr>
          <p:cNvSpPr/>
          <p:nvPr/>
        </p:nvSpPr>
        <p:spPr>
          <a:xfrm>
            <a:off x="6400800" y="1526166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0007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8DA9B9-D4A8-4CEE-A14C-3D9F2160E579}"/>
              </a:ext>
            </a:extLst>
          </p:cNvPr>
          <p:cNvSpPr/>
          <p:nvPr/>
        </p:nvSpPr>
        <p:spPr>
          <a:xfrm>
            <a:off x="6382327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6810-E653-41EA-9DE1-D0434330E497}"/>
              </a:ext>
            </a:extLst>
          </p:cNvPr>
          <p:cNvSpPr/>
          <p:nvPr/>
        </p:nvSpPr>
        <p:spPr>
          <a:xfrm>
            <a:off x="7850909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3893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E872F1-A8FC-4313-AD07-A68EDFD14209}"/>
              </a:ext>
            </a:extLst>
          </p:cNvPr>
          <p:cNvSpPr/>
          <p:nvPr/>
        </p:nvSpPr>
        <p:spPr>
          <a:xfrm>
            <a:off x="3449789" y="1521546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2EF29-C9E9-40E4-9D28-300EC49DAA1C}"/>
              </a:ext>
            </a:extLst>
          </p:cNvPr>
          <p:cNvSpPr/>
          <p:nvPr/>
        </p:nvSpPr>
        <p:spPr>
          <a:xfrm>
            <a:off x="3449789" y="279400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313E4B-073D-4CB2-A6BB-5D7A966A756A}"/>
              </a:ext>
            </a:extLst>
          </p:cNvPr>
          <p:cNvSpPr/>
          <p:nvPr/>
        </p:nvSpPr>
        <p:spPr>
          <a:xfrm>
            <a:off x="3449789" y="152717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376B6-195D-4CF8-8B3A-0B36AC375615}"/>
              </a:ext>
            </a:extLst>
          </p:cNvPr>
          <p:cNvSpPr/>
          <p:nvPr/>
        </p:nvSpPr>
        <p:spPr>
          <a:xfrm>
            <a:off x="5287813" y="1527170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2C9C4-1DCE-4D61-82E7-A871E01DC709}"/>
              </a:ext>
            </a:extLst>
          </p:cNvPr>
          <p:cNvSpPr/>
          <p:nvPr/>
        </p:nvSpPr>
        <p:spPr>
          <a:xfrm>
            <a:off x="5287813" y="279962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5A343-7DA0-4A8F-BA68-048856B3428E}"/>
              </a:ext>
            </a:extLst>
          </p:cNvPr>
          <p:cNvSpPr/>
          <p:nvPr/>
        </p:nvSpPr>
        <p:spPr>
          <a:xfrm>
            <a:off x="5287813" y="153279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32825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1E580E-FF99-4F07-B7E9-AD3889E6196D}"/>
              </a:ext>
            </a:extLst>
          </p:cNvPr>
          <p:cNvSpPr/>
          <p:nvPr/>
        </p:nvSpPr>
        <p:spPr>
          <a:xfrm>
            <a:off x="3459025" y="1944843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F6494-2B99-439B-8D78-35D5BE743315}"/>
              </a:ext>
            </a:extLst>
          </p:cNvPr>
          <p:cNvSpPr/>
          <p:nvPr/>
        </p:nvSpPr>
        <p:spPr>
          <a:xfrm>
            <a:off x="3459025" y="286501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DF774-ADEF-48D0-880A-D81E02299CEE}"/>
              </a:ext>
            </a:extLst>
          </p:cNvPr>
          <p:cNvSpPr/>
          <p:nvPr/>
        </p:nvSpPr>
        <p:spPr>
          <a:xfrm>
            <a:off x="3459025" y="1950467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99DF4-799D-43D7-9F54-A702CBF18C7A}"/>
              </a:ext>
            </a:extLst>
          </p:cNvPr>
          <p:cNvSpPr/>
          <p:nvPr/>
        </p:nvSpPr>
        <p:spPr>
          <a:xfrm>
            <a:off x="5292424" y="1942534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72D10-1C27-4AE8-8D75-EFCE85C15F3B}"/>
              </a:ext>
            </a:extLst>
          </p:cNvPr>
          <p:cNvSpPr/>
          <p:nvPr/>
        </p:nvSpPr>
        <p:spPr>
          <a:xfrm>
            <a:off x="5292424" y="2862701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2324B-A448-4943-AE3B-BBC558F8F9C6}"/>
              </a:ext>
            </a:extLst>
          </p:cNvPr>
          <p:cNvSpPr/>
          <p:nvPr/>
        </p:nvSpPr>
        <p:spPr>
          <a:xfrm>
            <a:off x="5292424" y="1948158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C62C5-8B44-490E-8437-D8BBC72F3E28}"/>
              </a:ext>
            </a:extLst>
          </p:cNvPr>
          <p:cNvSpPr/>
          <p:nvPr/>
        </p:nvSpPr>
        <p:spPr>
          <a:xfrm>
            <a:off x="7841672" y="1940225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5F12CE-33DD-4A24-8324-9FD17127EBDE}"/>
              </a:ext>
            </a:extLst>
          </p:cNvPr>
          <p:cNvSpPr/>
          <p:nvPr/>
        </p:nvSpPr>
        <p:spPr>
          <a:xfrm>
            <a:off x="7841672" y="2860392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F776E-66F2-4855-A4FE-A16439734728}"/>
              </a:ext>
            </a:extLst>
          </p:cNvPr>
          <p:cNvSpPr/>
          <p:nvPr/>
        </p:nvSpPr>
        <p:spPr>
          <a:xfrm>
            <a:off x="7841672" y="194584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132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947D093-2525-4000-8DCE-16AB5208B071}"/>
              </a:ext>
            </a:extLst>
          </p:cNvPr>
          <p:cNvSpPr/>
          <p:nvPr/>
        </p:nvSpPr>
        <p:spPr>
          <a:xfrm>
            <a:off x="3449789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C5169-E0B6-4E93-995C-A998C12A9331}"/>
              </a:ext>
            </a:extLst>
          </p:cNvPr>
          <p:cNvSpPr/>
          <p:nvPr/>
        </p:nvSpPr>
        <p:spPr>
          <a:xfrm>
            <a:off x="5278576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CAFC9-DEC9-4046-9420-09EA6425D4BC}"/>
              </a:ext>
            </a:extLst>
          </p:cNvPr>
          <p:cNvSpPr/>
          <p:nvPr/>
        </p:nvSpPr>
        <p:spPr>
          <a:xfrm>
            <a:off x="6382327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7223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4EC6A8-DF39-445C-AB2D-AE8360F73F60}"/>
              </a:ext>
            </a:extLst>
          </p:cNvPr>
          <p:cNvSpPr txBox="1"/>
          <p:nvPr/>
        </p:nvSpPr>
        <p:spPr>
          <a:xfrm>
            <a:off x="2142844" y="5994951"/>
            <a:ext cx="59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(0.033 + 0.033 + 0.067 + 0.067 + 0.1 + 0.1) / 6 = 0.067</a:t>
            </a:r>
          </a:p>
        </p:txBody>
      </p:sp>
    </p:spTree>
    <p:extLst>
      <p:ext uri="{BB962C8B-B14F-4D97-AF65-F5344CB8AC3E}">
        <p14:creationId xmlns:p14="http://schemas.microsoft.com/office/powerpoint/2010/main" val="24312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>
                <a:latin typeface="Times New Roman"/>
                <a:ea typeface="Lucida Grande"/>
                <a:cs typeface="Times New Roman"/>
              </a:rPr>
              <a:t> </a:t>
            </a:r>
            <a:r>
              <a:rPr lang="en-US" dirty="0">
                <a:latin typeface="Calibri"/>
                <a:ea typeface="Lucida Grande"/>
                <a:cs typeface="Calibri"/>
              </a:rPr>
              <a:t>in humans?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Any guesses?</a:t>
            </a:r>
          </a:p>
        </p:txBody>
      </p:sp>
    </p:spTree>
    <p:extLst>
      <p:ext uri="{BB962C8B-B14F-4D97-AF65-F5344CB8AC3E}">
        <p14:creationId xmlns:p14="http://schemas.microsoft.com/office/powerpoint/2010/main" val="434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064" y="1395291"/>
            <a:ext cx="8580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r>
              <a:rPr lang="en-US" sz="2400" b="1" dirty="0">
                <a:latin typeface="Calibri"/>
                <a:ea typeface="Lucida Grande"/>
                <a:cs typeface="Calibri"/>
              </a:rPr>
              <a:t>Important factoid: </a:t>
            </a:r>
            <a:r>
              <a:rPr lang="en-US" sz="24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400" dirty="0"/>
              <a:t> is an estimator of </a:t>
            </a:r>
            <a:r>
              <a:rPr lang="en-US" sz="2400" i="1" dirty="0" err="1">
                <a:latin typeface="Times New Roman"/>
                <a:ea typeface="Lucida Grande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where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/>
              <a:t> = pop size and 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= mutation rate (per haploid genome per bp per generation).</a:t>
            </a:r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r>
              <a:rPr lang="en-US" sz="2400"/>
              <a:t>We will derive this soon…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07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/>
              <a:t>Site Frequency Spectrum (SFS)</a:t>
            </a: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260821"/>
              </p:ext>
            </p:extLst>
          </p:nvPr>
        </p:nvGraphicFramePr>
        <p:xfrm>
          <a:off x="4191000" y="1600200"/>
          <a:ext cx="4800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3400" y="26676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3400" y="29724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00" y="32772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3400" y="358801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85435" y="25974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42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23635" y="32070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2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35849" y="3896250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35284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32835" y="32004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2835" y="25908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875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485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66435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1644768"/>
            <a:ext cx="2895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1644768"/>
            <a:ext cx="1219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05400" y="1644768"/>
            <a:ext cx="4038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4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1: A biologically motivated python exercise (writing a simulator)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2: Performing simulations at scale and comparing them to data (detecting positive selection)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3: An introduction to machine learning and deep learning (machine learning exercise)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4: Applications of machine learning to evolutionary genetics (detecting positive selection via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74433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site frequency spectra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079500" y="1289050"/>
          <a:ext cx="6985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192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0814-36A5-89ED-AD64-49517CFD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quantify diversity.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102-9849-939C-7BDD-E78BB0B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Compare observed patterns of diversity to those expected under various evolutionary models/parameterizations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One way to do this: simulation!</a:t>
            </a:r>
          </a:p>
        </p:txBody>
      </p:sp>
    </p:spTree>
    <p:extLst>
      <p:ext uri="{BB962C8B-B14F-4D97-AF65-F5344CB8AC3E}">
        <p14:creationId xmlns:p14="http://schemas.microsoft.com/office/powerpoint/2010/main" val="40673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082" y="6172200"/>
            <a:ext cx="49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Sunnåker</a:t>
            </a:r>
            <a:r>
              <a:rPr lang="en-US" dirty="0"/>
              <a:t> et al. (2013)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45" y="900862"/>
            <a:ext cx="5808130" cy="59276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4000" dirty="0"/>
              <a:t>approximate Bayesian computation (ABC)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9396" y="2289077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1909" y="4966846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7958" y="3982092"/>
            <a:ext cx="1477279" cy="1378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4469" y="5404252"/>
            <a:ext cx="1772206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7958" y="2451527"/>
            <a:ext cx="222930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Summary statistic from real data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508" y="1414768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Simulate under a variety of parameter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513" y="3520427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Which simulations “look like” our real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0470" y="5506706"/>
            <a:ext cx="29333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Estimate posterior probability distribution of model </a:t>
            </a:r>
            <a:r>
              <a:rPr lang="en-US" dirty="0" err="1"/>
              <a:t>params</a:t>
            </a:r>
            <a:r>
              <a:rPr lang="en-US" dirty="0"/>
              <a:t> from these “accepted simulations”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F98C5-5731-8E0E-010C-00FF1798AFFF}"/>
              </a:ext>
            </a:extLst>
          </p:cNvPr>
          <p:cNvSpPr/>
          <p:nvPr/>
        </p:nvSpPr>
        <p:spPr>
          <a:xfrm>
            <a:off x="2068830" y="2214706"/>
            <a:ext cx="342900" cy="16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C3896-654C-6CBD-E48F-3E38B463ADBA}"/>
              </a:ext>
            </a:extLst>
          </p:cNvPr>
          <p:cNvSpPr txBox="1"/>
          <p:nvPr/>
        </p:nvSpPr>
        <p:spPr>
          <a:xfrm>
            <a:off x="2061429" y="2135188"/>
            <a:ext cx="97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0D68B-A704-59ED-E568-54181110A3AB}"/>
              </a:ext>
            </a:extLst>
          </p:cNvPr>
          <p:cNvSpPr/>
          <p:nvPr/>
        </p:nvSpPr>
        <p:spPr>
          <a:xfrm>
            <a:off x="3227070" y="4241207"/>
            <a:ext cx="3722370" cy="190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45BE7-2BB3-2146-2CAB-01861352E9DD}"/>
              </a:ext>
            </a:extLst>
          </p:cNvPr>
          <p:cNvSpPr txBox="1"/>
          <p:nvPr/>
        </p:nvSpPr>
        <p:spPr>
          <a:xfrm>
            <a:off x="305334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16318-AE76-011F-F3BC-DF041CC5231F}"/>
              </a:ext>
            </a:extLst>
          </p:cNvPr>
          <p:cNvSpPr txBox="1"/>
          <p:nvPr/>
        </p:nvSpPr>
        <p:spPr>
          <a:xfrm>
            <a:off x="395937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26325-4184-7039-E49F-5B73D4D1F2FB}"/>
              </a:ext>
            </a:extLst>
          </p:cNvPr>
          <p:cNvSpPr txBox="1"/>
          <p:nvPr/>
        </p:nvSpPr>
        <p:spPr>
          <a:xfrm>
            <a:off x="502311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2E254-B5BA-E425-07C5-C293A1A9DE78}"/>
              </a:ext>
            </a:extLst>
          </p:cNvPr>
          <p:cNvSpPr txBox="1"/>
          <p:nvPr/>
        </p:nvSpPr>
        <p:spPr>
          <a:xfrm>
            <a:off x="620346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335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a population is computationally intensive. Simulating a </a:t>
            </a:r>
            <a:r>
              <a:rPr lang="en-US" i="1" dirty="0"/>
              <a:t>large</a:t>
            </a:r>
            <a:r>
              <a:rPr lang="en-US" dirty="0"/>
              <a:t> population (e.g. </a:t>
            </a:r>
            <a:r>
              <a:rPr lang="en-US" i="1" dirty="0"/>
              <a:t>N</a:t>
            </a:r>
            <a:r>
              <a:rPr lang="en-US" dirty="0"/>
              <a:t>&gt;1 million) is infeasible.</a:t>
            </a:r>
          </a:p>
          <a:p>
            <a:endParaRPr lang="en-US" dirty="0"/>
          </a:p>
          <a:p>
            <a:r>
              <a:rPr lang="en-US" dirty="0"/>
              <a:t>What we can do is simulate our sample’s (a set of </a:t>
            </a:r>
            <a:r>
              <a:rPr lang="en-US" i="1" dirty="0"/>
              <a:t>n </a:t>
            </a:r>
            <a:r>
              <a:rPr lang="en-US" dirty="0"/>
              <a:t>&lt;&lt; </a:t>
            </a:r>
            <a:r>
              <a:rPr lang="en-US" i="1" dirty="0"/>
              <a:t>N</a:t>
            </a:r>
            <a:r>
              <a:rPr lang="en-US" dirty="0"/>
              <a:t> genomes) evolutionary history using a trick called coalescent simulation.</a:t>
            </a:r>
          </a:p>
        </p:txBody>
      </p:sp>
    </p:spTree>
    <p:extLst>
      <p:ext uri="{BB962C8B-B14F-4D97-AF65-F5344CB8AC3E}">
        <p14:creationId xmlns:p14="http://schemas.microsoft.com/office/powerpoint/2010/main" val="3101977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Our simple model of neutral evolution: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Diploid population of </a:t>
            </a:r>
            <a:r>
              <a:rPr lang="en-US" sz="2800" i="1" dirty="0"/>
              <a:t>N</a:t>
            </a:r>
            <a:r>
              <a:rPr lang="en-US" sz="2800" dirty="0"/>
              <a:t> individuals (2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b="1" dirty="0"/>
              <a:t>chromosomes</a:t>
            </a:r>
            <a:r>
              <a:rPr lang="en-US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Infinite sites </a:t>
            </a:r>
            <a:r>
              <a:rPr lang="en-US" sz="2800" dirty="0"/>
              <a:t>assumption: most sites in the genome have no mutations, so we can assume that any new mutation results in a new </a:t>
            </a:r>
            <a:r>
              <a:rPr lang="en-US" sz="2800" b="1" dirty="0"/>
              <a:t>segregating site</a:t>
            </a:r>
            <a:r>
              <a:rPr lang="en-US" sz="2800" dirty="0"/>
              <a:t>/</a:t>
            </a:r>
            <a:r>
              <a:rPr lang="en-US" sz="2800" b="1" dirty="0"/>
              <a:t>polymorphism</a:t>
            </a:r>
            <a:r>
              <a:rPr lang="en-US" sz="2800" dirty="0"/>
              <a:t> (i.e. no recurrent mutation)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At a polymorphism, we will refer to the </a:t>
            </a:r>
            <a:r>
              <a:rPr lang="en-US" sz="2800" b="1" dirty="0"/>
              <a:t>ancestral</a:t>
            </a:r>
            <a:r>
              <a:rPr lang="en-US" sz="2800" dirty="0"/>
              <a:t> allele as A</a:t>
            </a:r>
            <a:r>
              <a:rPr lang="en-US" sz="2800" baseline="-25000" dirty="0"/>
              <a:t>1</a:t>
            </a:r>
            <a:r>
              <a:rPr lang="en-US" sz="2800" dirty="0"/>
              <a:t> and the </a:t>
            </a:r>
            <a:r>
              <a:rPr lang="en-US" sz="2800" b="1" dirty="0"/>
              <a:t>derived</a:t>
            </a:r>
            <a:r>
              <a:rPr lang="en-US" sz="2800" dirty="0"/>
              <a:t> (i.e. new) allele as A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Random mating.</a:t>
            </a:r>
          </a:p>
        </p:txBody>
      </p:sp>
    </p:spTree>
    <p:extLst>
      <p:ext uri="{BB962C8B-B14F-4D97-AF65-F5344CB8AC3E}">
        <p14:creationId xmlns:p14="http://schemas.microsoft.com/office/powerpoint/2010/main" val="201258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Allele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): the probability that a randomly selected allele among our 2</a:t>
            </a:r>
            <a:r>
              <a:rPr lang="en-US" sz="2800" i="1" dirty="0"/>
              <a:t>N</a:t>
            </a:r>
            <a:r>
              <a:rPr lang="en-US" sz="2800" dirty="0"/>
              <a:t> chromosomes is of type A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2</a:t>
            </a:r>
            <a:r>
              <a:rPr lang="en-US" sz="2800" dirty="0"/>
              <a:t>) = (1-</a:t>
            </a:r>
            <a:r>
              <a:rPr lang="en-US" sz="2800" i="1" dirty="0"/>
              <a:t>p</a:t>
            </a:r>
            <a:r>
              <a:rPr lang="en-US" sz="2800" dirty="0"/>
              <a:t>) = </a:t>
            </a:r>
            <a:r>
              <a:rPr lang="en-US" sz="2800" i="1" dirty="0"/>
              <a:t>q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Example with 8 chromosomes: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i="1" dirty="0"/>
              <a:t>p</a:t>
            </a:r>
            <a:r>
              <a:rPr lang="en-US" sz="2800" dirty="0"/>
              <a:t> = 6/8 = 0.75</a:t>
            </a:r>
          </a:p>
          <a:p>
            <a:pPr>
              <a:spcAft>
                <a:spcPts val="600"/>
              </a:spcAft>
            </a:pPr>
            <a:r>
              <a:rPr lang="en-US" sz="2800" i="1" dirty="0"/>
              <a:t>q</a:t>
            </a:r>
            <a:r>
              <a:rPr lang="en-US" sz="2800" dirty="0"/>
              <a:t> = 2/8 = 0.25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3673" y="3051552"/>
            <a:ext cx="3655706" cy="3503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5: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6: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948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389628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167833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28604"/>
            <a:ext cx="4589137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Let’s create our next generation!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each chromosome: Number of offspring driven by chance</a:t>
            </a:r>
          </a:p>
          <a:p>
            <a:pPr>
              <a:spcAft>
                <a:spcPts val="1500"/>
              </a:spcAft>
            </a:pPr>
            <a:r>
              <a:rPr lang="en-US" sz="2000" b="1" dirty="0"/>
              <a:t>For each offspring chromosome, the probability that any particular chromosome in the previous generation will be the ancestor is 1/2</a:t>
            </a:r>
            <a:r>
              <a:rPr lang="en-US" sz="2000" b="1" i="1" dirty="0"/>
              <a:t>N</a:t>
            </a:r>
            <a:r>
              <a:rPr lang="en-US" sz="2000" b="1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The probability that any chromosome will inherit the A</a:t>
            </a:r>
            <a:r>
              <a:rPr lang="en-US" sz="2000" baseline="-25000" dirty="0"/>
              <a:t>1</a:t>
            </a:r>
            <a:r>
              <a:rPr lang="en-US" sz="2000" dirty="0"/>
              <a:t> allele (let’s say red, here) is simply </a:t>
            </a:r>
            <a:r>
              <a:rPr lang="en-US" sz="2000" i="1" dirty="0"/>
              <a:t>p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A</a:t>
            </a:r>
            <a:r>
              <a:rPr lang="en-US" sz="2000" baseline="-25000" dirty="0"/>
              <a:t>2</a:t>
            </a:r>
            <a:r>
              <a:rPr lang="en-US" sz="2000" dirty="0"/>
              <a:t> (blue), the probability is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So, on average, the allele frequencies are unchanged.</a:t>
            </a:r>
          </a:p>
        </p:txBody>
      </p:sp>
      <p:cxnSp>
        <p:nvCxnSpPr>
          <p:cNvPr id="5" name="Straight Connector 4"/>
          <p:cNvCxnSpPr>
            <a:stCxn id="33" idx="6"/>
            <a:endCxn id="60" idx="2"/>
          </p:cNvCxnSpPr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56" idx="2"/>
          </p:cNvCxnSpPr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59" idx="2"/>
          </p:cNvCxnSpPr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6"/>
            <a:endCxn id="58" idx="2"/>
          </p:cNvCxnSpPr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6"/>
            <a:endCxn id="55" idx="2"/>
          </p:cNvCxnSpPr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6"/>
            <a:endCxn id="57" idx="2"/>
          </p:cNvCxnSpPr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6"/>
            <a:endCxn id="61" idx="2"/>
          </p:cNvCxnSpPr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6"/>
            <a:endCxn id="62" idx="2"/>
          </p:cNvCxnSpPr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6"/>
            <a:endCxn id="63" idx="2"/>
          </p:cNvCxnSpPr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342024"/>
            <a:ext cx="4589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allele frequencies changed!</a:t>
            </a:r>
          </a:p>
          <a:p>
            <a:endParaRPr lang="en-US" sz="2400" dirty="0"/>
          </a:p>
          <a:p>
            <a:r>
              <a:rPr lang="en-US" sz="2400" dirty="0"/>
              <a:t>The red allele has slightly increased in frequency at the expense of the blue allele.</a:t>
            </a:r>
          </a:p>
          <a:p>
            <a:endParaRPr lang="en-US" sz="2400" dirty="0"/>
          </a:p>
          <a:p>
            <a:r>
              <a:rPr lang="en-US" sz="2400" dirty="0"/>
              <a:t>Huh?</a:t>
            </a:r>
          </a:p>
          <a:p>
            <a:endParaRPr lang="en-US" sz="2400" dirty="0"/>
          </a:p>
          <a:p>
            <a:r>
              <a:rPr lang="en-US" sz="2400" dirty="0"/>
              <a:t>Flip a coin 10 times, the probability of NOT seeing “heads” a total of 5 times is 75.39%</a:t>
            </a:r>
          </a:p>
          <a:p>
            <a:endParaRPr lang="en-US" sz="2400" dirty="0"/>
          </a:p>
          <a:p>
            <a:r>
              <a:rPr lang="en-US" sz="2400" dirty="0"/>
              <a:t>This is just binomial sampling!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1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The Coalescent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Schrider</a:t>
            </a:r>
          </a:p>
        </p:txBody>
      </p:sp>
    </p:spTree>
    <p:extLst>
      <p:ext uri="{BB962C8B-B14F-4D97-AF65-F5344CB8AC3E}">
        <p14:creationId xmlns:p14="http://schemas.microsoft.com/office/powerpoint/2010/main" val="400988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D71-BFCD-3305-11AA-E9A3C7BE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 doesn’t help us simulate a large population quickly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C04656-6903-D5F9-F32E-B4E7E8CE52C2}"/>
              </a:ext>
            </a:extLst>
          </p:cNvPr>
          <p:cNvSpPr txBox="1">
            <a:spLocks/>
          </p:cNvSpPr>
          <p:nvPr/>
        </p:nvSpPr>
        <p:spPr>
          <a:xfrm>
            <a:off x="457200" y="2595087"/>
            <a:ext cx="8229600" cy="2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what if we take this model and think of everything backwards?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trick is called </a:t>
            </a:r>
            <a:r>
              <a:rPr lang="en-US" i="1" dirty="0"/>
              <a:t>the coalescent</a:t>
            </a:r>
          </a:p>
        </p:txBody>
      </p:sp>
    </p:spTree>
    <p:extLst>
      <p:ext uri="{BB962C8B-B14F-4D97-AF65-F5344CB8AC3E}">
        <p14:creationId xmlns:p14="http://schemas.microsoft.com/office/powerpoint/2010/main" val="17083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319E87C-4399-064F-ABCF-12672D1B0C20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1AFC8-66DD-334D-96D2-BD7ED145DDAB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2DCB3-53AF-6C4E-AC1F-F96E3057A31C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6E1FC8-6362-6347-9FB6-13CB1CC02B7B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D833C-C80A-FC4A-84B1-481D10191D66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653D64-85DD-A44E-856F-972452909915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59CE7-EB8E-D041-A299-2DA5971493D0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970281-5E76-BA4E-936D-84DC58EAB73D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989F74-EEC7-9F49-909B-18874F850A3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3A8777-3BB5-FB4E-AE3E-029F3F95ECFE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23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E105FB17-79E5-1143-884D-5D94808331C8}"/>
              </a:ext>
            </a:extLst>
          </p:cNvPr>
          <p:cNvSpPr/>
          <p:nvPr/>
        </p:nvSpPr>
        <p:spPr>
          <a:xfrm>
            <a:off x="6352564" y="5235804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D31737-4532-A94E-9F25-D5154A8848F4}"/>
              </a:ext>
            </a:extLst>
          </p:cNvPr>
          <p:cNvSpPr/>
          <p:nvPr/>
        </p:nvSpPr>
        <p:spPr>
          <a:xfrm>
            <a:off x="3482865" y="5799295"/>
            <a:ext cx="961814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17741B-47D1-104F-9EC8-BCEF5FA90D23}"/>
              </a:ext>
            </a:extLst>
          </p:cNvPr>
          <p:cNvSpPr/>
          <p:nvPr/>
        </p:nvSpPr>
        <p:spPr>
          <a:xfrm>
            <a:off x="4441260" y="5867061"/>
            <a:ext cx="191130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BB73EC-F4C1-A94A-AB3B-CF2B8A52EAD5}"/>
              </a:ext>
            </a:extLst>
          </p:cNvPr>
          <p:cNvSpPr/>
          <p:nvPr/>
        </p:nvSpPr>
        <p:spPr>
          <a:xfrm>
            <a:off x="1521243" y="5772750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B03F6F-6B0E-404D-AE9D-ACBBEE54735D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C54767-D0A6-E04B-99FB-0EAC10B7447D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08DF6-78D5-0392-91DC-7954E6878057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B2711-9C57-319C-345E-270CEF45B227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55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55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41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18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35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396047-8B17-7341-A478-CA7F89D776D6}"/>
              </a:ext>
            </a:extLst>
          </p:cNvPr>
          <p:cNvSpPr txBox="1"/>
          <p:nvPr/>
        </p:nvSpPr>
        <p:spPr>
          <a:xfrm>
            <a:off x="1" y="2071312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Question: what is the expected number of differences between these two lineages?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C6DBB1-300B-BC40-8BDF-478A2B08FA0F}"/>
              </a:ext>
            </a:extLst>
          </p:cNvPr>
          <p:cNvSpPr/>
          <p:nvPr/>
        </p:nvSpPr>
        <p:spPr>
          <a:xfrm>
            <a:off x="3533891" y="3896970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641F0-0DEA-4D4F-845A-EEC629FE3BF5}"/>
              </a:ext>
            </a:extLst>
          </p:cNvPr>
          <p:cNvSpPr/>
          <p:nvPr/>
        </p:nvSpPr>
        <p:spPr>
          <a:xfrm>
            <a:off x="5358513" y="3897013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E388F-E9AC-2C4B-9576-494284D6D862}"/>
              </a:ext>
            </a:extLst>
          </p:cNvPr>
          <p:cNvSpPr txBox="1"/>
          <p:nvPr/>
        </p:nvSpPr>
        <p:spPr>
          <a:xfrm>
            <a:off x="6886937" y="4155311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B55EF-51C7-814C-B6C7-6C806366D519}"/>
              </a:ext>
            </a:extLst>
          </p:cNvPr>
          <p:cNvSpPr txBox="1"/>
          <p:nvPr/>
        </p:nvSpPr>
        <p:spPr>
          <a:xfrm>
            <a:off x="6853981" y="3612277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just derived </a:t>
            </a:r>
            <a:r>
              <a:rPr lang="el-GR" i="1" dirty="0">
                <a:solidFill>
                  <a:srgbClr val="FF0000"/>
                </a:solidFill>
              </a:rPr>
              <a:t>π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D01C02-E175-5345-9A83-ABDD276B8FA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AF484D-BB60-3546-9F77-13577565CF13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Refresher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blipFill>
                <a:blip r:embed="rId3"/>
                <a:stretch>
                  <a:fillRect l="-1627" t="-10976" b="-20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151280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299811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 let’s try to figure out the expected time to the most recent common ancestor (E[TMRCA]) for a sample of arbitrary size </a:t>
            </a:r>
            <a:r>
              <a:rPr lang="en-US" sz="2200" i="1" dirty="0"/>
              <a:t>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593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AA5D49-7772-6449-897D-8BAAD5B9E9AD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ECD0A5-DE9A-2240-B5C2-3509D4E81C26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C9B82D-109A-2643-8ED3-7DBF4AD338F9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A97DDD-EDB9-AA47-930B-C2344DF7930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CD1473-0925-CA4A-9369-8EADB42FD99C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blipFill>
                <a:blip r:embed="rId2"/>
                <a:stretch>
                  <a:fillRect l="-820" t="-8696" r="-10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/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blipFill>
                <a:blip r:embed="rId3"/>
                <a:stretch>
                  <a:fillRect l="-686" t="-4651" r="-91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26A918-35EB-C94A-83C8-48AE1E1E014F}"/>
              </a:ext>
            </a:extLst>
          </p:cNvPr>
          <p:cNvSpPr/>
          <p:nvPr/>
        </p:nvSpPr>
        <p:spPr>
          <a:xfrm>
            <a:off x="1819015" y="6095951"/>
            <a:ext cx="1916793" cy="495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714CC-8565-0844-A142-AE23AF9E5304}"/>
              </a:ext>
            </a:extLst>
          </p:cNvPr>
          <p:cNvSpPr/>
          <p:nvPr/>
        </p:nvSpPr>
        <p:spPr>
          <a:xfrm>
            <a:off x="3747384" y="6139015"/>
            <a:ext cx="1240725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96227C-C96C-374C-8F2D-ABDC65322CE5}"/>
              </a:ext>
            </a:extLst>
          </p:cNvPr>
          <p:cNvSpPr/>
          <p:nvPr/>
        </p:nvSpPr>
        <p:spPr>
          <a:xfrm>
            <a:off x="4977116" y="6085676"/>
            <a:ext cx="1436282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26393D-83E1-404B-A9C7-28CDA2DC897E}"/>
              </a:ext>
            </a:extLst>
          </p:cNvPr>
          <p:cNvSpPr/>
          <p:nvPr/>
        </p:nvSpPr>
        <p:spPr>
          <a:xfrm>
            <a:off x="6464752" y="6112345"/>
            <a:ext cx="1240726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A457CD-7461-734A-8B55-DAD96570443C}"/>
              </a:ext>
            </a:extLst>
          </p:cNvPr>
          <p:cNvSpPr/>
          <p:nvPr/>
        </p:nvSpPr>
        <p:spPr>
          <a:xfrm>
            <a:off x="7979909" y="4097033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5DD7E4-8EDF-A247-8BEB-62AF6566A23D}"/>
              </a:ext>
            </a:extLst>
          </p:cNvPr>
          <p:cNvSpPr/>
          <p:nvPr/>
        </p:nvSpPr>
        <p:spPr>
          <a:xfrm>
            <a:off x="7160490" y="470340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1408C8-C7BE-7D4A-82E3-764601D03FEA}"/>
              </a:ext>
            </a:extLst>
          </p:cNvPr>
          <p:cNvSpPr/>
          <p:nvPr/>
        </p:nvSpPr>
        <p:spPr>
          <a:xfrm>
            <a:off x="7979911" y="2838515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B055C2-4F0B-FA43-8144-5EA5D4AE3DB3}"/>
              </a:ext>
            </a:extLst>
          </p:cNvPr>
          <p:cNvSpPr/>
          <p:nvPr/>
        </p:nvSpPr>
        <p:spPr>
          <a:xfrm>
            <a:off x="7160492" y="3352286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B34125-415D-0841-8188-25945A7EB82E}"/>
              </a:ext>
            </a:extLst>
          </p:cNvPr>
          <p:cNvSpPr/>
          <p:nvPr/>
        </p:nvSpPr>
        <p:spPr>
          <a:xfrm>
            <a:off x="7160492" y="1554655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EEB1BE-5BD1-3741-85A6-C006FE331C7A}"/>
              </a:ext>
            </a:extLst>
          </p:cNvPr>
          <p:cNvSpPr/>
          <p:nvPr/>
        </p:nvSpPr>
        <p:spPr>
          <a:xfrm>
            <a:off x="7979911" y="145014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4A13B3-26B0-8046-91A0-5B6437B54A52}"/>
              </a:ext>
            </a:extLst>
          </p:cNvPr>
          <p:cNvSpPr/>
          <p:nvPr/>
        </p:nvSpPr>
        <p:spPr>
          <a:xfrm>
            <a:off x="7160492" y="1963915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2A383-EDE8-8E4D-8D44-793613999516}"/>
              </a:ext>
            </a:extLst>
          </p:cNvPr>
          <p:cNvSpPr/>
          <p:nvPr/>
        </p:nvSpPr>
        <p:spPr>
          <a:xfrm>
            <a:off x="7160492" y="2943026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0D6937-B5F6-7741-A1AF-6C017DBF36AB}"/>
              </a:ext>
            </a:extLst>
          </p:cNvPr>
          <p:cNvSpPr/>
          <p:nvPr/>
        </p:nvSpPr>
        <p:spPr>
          <a:xfrm>
            <a:off x="7160490" y="4201544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5E83FC-3428-444E-BD08-36CCCE892499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06AE43-15FB-5E45-A294-0A6E931AE93F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791F07-0A28-7A42-922A-7F728E2F279A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AE001D-DB85-D346-B10E-336D0548128F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76C2A-5C1D-487A-C304-CD4C00B45A80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28455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/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blipFill>
                <a:blip r:embed="rId3"/>
                <a:stretch>
                  <a:fillRect t="-109524" r="-4632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D28F2D-B1AC-BC46-B449-2B942E76141C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CBD95-9D49-864C-A25F-4381A4635CED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91F6C-5304-3345-B54F-B4B4131BCCEF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𝑀𝑅𝐶𝐴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blipFill>
                <a:blip r:embed="rId4"/>
                <a:stretch>
                  <a:fillRect l="-1186" t="-120000" r="-197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0A781-905E-2940-AB5C-D5DCE8598B7A}"/>
              </a:ext>
            </a:extLst>
          </p:cNvPr>
          <p:cNvSpPr/>
          <p:nvPr/>
        </p:nvSpPr>
        <p:spPr>
          <a:xfrm>
            <a:off x="4601124" y="5234017"/>
            <a:ext cx="1916793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00A5D-4CC2-684B-AD40-395335E15366}"/>
              </a:ext>
            </a:extLst>
          </p:cNvPr>
          <p:cNvSpPr txBox="1"/>
          <p:nvPr/>
        </p:nvSpPr>
        <p:spPr>
          <a:xfrm>
            <a:off x="26356" y="5964034"/>
            <a:ext cx="224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: total number of polymorphisms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DC5DDA-DF0B-9744-A999-EF305F587872}"/>
              </a:ext>
            </a:extLst>
          </p:cNvPr>
          <p:cNvSpPr/>
          <p:nvPr/>
        </p:nvSpPr>
        <p:spPr>
          <a:xfrm>
            <a:off x="3613604" y="6026767"/>
            <a:ext cx="82392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28F193-0688-5048-9C90-5D894FA327DD}"/>
              </a:ext>
            </a:extLst>
          </p:cNvPr>
          <p:cNvSpPr/>
          <p:nvPr/>
        </p:nvSpPr>
        <p:spPr>
          <a:xfrm>
            <a:off x="4437528" y="6017127"/>
            <a:ext cx="1601336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35151D-44F7-3447-AADF-7ADC41D39219}"/>
              </a:ext>
            </a:extLst>
          </p:cNvPr>
          <p:cNvSpPr/>
          <p:nvPr/>
        </p:nvSpPr>
        <p:spPr>
          <a:xfrm>
            <a:off x="6078228" y="6001536"/>
            <a:ext cx="1746257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F6BC12-D1B2-354E-B372-A2E81BD4F9E2}"/>
              </a:ext>
            </a:extLst>
          </p:cNvPr>
          <p:cNvSpPr/>
          <p:nvPr/>
        </p:nvSpPr>
        <p:spPr>
          <a:xfrm>
            <a:off x="7824485" y="6009937"/>
            <a:ext cx="116147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01805-5AD4-8D4E-8B64-48C04234FAD9}"/>
              </a:ext>
            </a:extLst>
          </p:cNvPr>
          <p:cNvGrpSpPr/>
          <p:nvPr/>
        </p:nvGrpSpPr>
        <p:grpSpPr>
          <a:xfrm>
            <a:off x="814608" y="4080068"/>
            <a:ext cx="5457924" cy="1243570"/>
            <a:chOff x="814608" y="4080068"/>
            <a:chExt cx="5457924" cy="12435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BC431D-BD31-F94B-832F-AF85297CFC1F}"/>
                </a:ext>
              </a:extLst>
            </p:cNvPr>
            <p:cNvSpPr/>
            <p:nvPr/>
          </p:nvSpPr>
          <p:spPr>
            <a:xfrm>
              <a:off x="814608" y="4118852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122B68B-3535-464F-A6EF-A124100644BF}"/>
                </a:ext>
              </a:extLst>
            </p:cNvPr>
            <p:cNvSpPr/>
            <p:nvPr/>
          </p:nvSpPr>
          <p:spPr>
            <a:xfrm>
              <a:off x="2635466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6FFE7D-A50B-BB4D-AA9C-B059B66F7428}"/>
                </a:ext>
              </a:extLst>
            </p:cNvPr>
            <p:cNvSpPr/>
            <p:nvPr/>
          </p:nvSpPr>
          <p:spPr>
            <a:xfrm>
              <a:off x="4337165" y="4109401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9270F9E-B204-7C48-BA43-BFE9033A9C03}"/>
                </a:ext>
              </a:extLst>
            </p:cNvPr>
            <p:cNvSpPr/>
            <p:nvPr/>
          </p:nvSpPr>
          <p:spPr>
            <a:xfrm>
              <a:off x="6052613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2FD6CE56-A425-824B-B67D-19341749D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1244" y="1376639"/>
          <a:ext cx="817814" cy="90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600" imgH="673100" progId="Equation.3">
                  <p:embed/>
                </p:oleObj>
              </mc:Choice>
              <mc:Fallback>
                <p:oleObj name="Equation" r:id="rId11" imgW="609600" imgH="67310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2FD6CE56-A425-824B-B67D-19341749D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1244" y="1376639"/>
                        <a:ext cx="817814" cy="903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33513BB-CEEA-E643-92D1-5EA9CBE79F3B}"/>
              </a:ext>
            </a:extLst>
          </p:cNvPr>
          <p:cNvSpPr txBox="1"/>
          <p:nvPr/>
        </p:nvSpPr>
        <p:spPr>
          <a:xfrm>
            <a:off x="3208964" y="2500818"/>
            <a:ext cx="2608278" cy="461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just derived </a:t>
            </a:r>
            <a:r>
              <a:rPr lang="el-G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62882A-2C61-8F4E-ABF5-417DC352876B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95D8E6-56CB-DD49-9EA5-F58DD12FAEFD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25DABB7-6E78-1D43-9FF3-3D68852BB69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BE3E85-60CD-354F-A664-1E1683B9EC74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16E2D-4BB5-54F9-09CD-AA6B1EBB12F9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38901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7" grpId="0" animBg="1"/>
      <p:bldP spid="2" grpId="0"/>
      <p:bldP spid="59" grpId="0" animBg="1"/>
      <p:bldP spid="61" grpId="0" animBg="1"/>
      <p:bldP spid="62" grpId="0" animBg="1"/>
      <p:bldP spid="66" grpId="0" animBg="1"/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ECD0A5-DE9A-2240-B5C2-3509D4E81C26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C9B82D-109A-2643-8ED3-7DBF4AD338F9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A97DDD-EDB9-AA47-930B-C2344DF7930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CD1473-0925-CA4A-9369-8EADB42FD99C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E5119-FBCB-03A4-2831-336596CCCBE8}"/>
              </a:ext>
            </a:extLst>
          </p:cNvPr>
          <p:cNvSpPr txBox="1"/>
          <p:nvPr/>
        </p:nvSpPr>
        <p:spPr>
          <a:xfrm>
            <a:off x="617858" y="5567987"/>
            <a:ext cx="806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simulate a sample by randomly drawing </a:t>
            </a:r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(geometrically distributed)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D147-3380-86F7-6504-0B6412332EAE}"/>
              </a:ext>
            </a:extLst>
          </p:cNvPr>
          <p:cNvSpPr txBox="1"/>
          <p:nvPr/>
        </p:nvSpPr>
        <p:spPr>
          <a:xfrm>
            <a:off x="617857" y="6064520"/>
            <a:ext cx="79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Then we just drop mutations down on the resulting branches!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76ABE-ACEF-26BE-E870-EDFF0B7C0328}"/>
              </a:ext>
            </a:extLst>
          </p:cNvPr>
          <p:cNvSpPr txBox="1"/>
          <p:nvPr/>
        </p:nvSpPr>
        <p:spPr>
          <a:xfrm>
            <a:off x="615316" y="542393"/>
            <a:ext cx="20972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Hap1: 100100</a:t>
            </a:r>
          </a:p>
          <a:p>
            <a:r>
              <a:rPr lang="en-US" dirty="0">
                <a:latin typeface="Courier" pitchFamily="2" charset="0"/>
              </a:rPr>
              <a:t>Hap2: 101100</a:t>
            </a:r>
          </a:p>
          <a:p>
            <a:r>
              <a:rPr lang="en-US" dirty="0">
                <a:latin typeface="Courier" pitchFamily="2" charset="0"/>
              </a:rPr>
              <a:t>Hap3: 000000</a:t>
            </a:r>
          </a:p>
          <a:p>
            <a:r>
              <a:rPr lang="en-US" dirty="0">
                <a:latin typeface="Courier" pitchFamily="2" charset="0"/>
              </a:rPr>
              <a:t>Hap4: 010011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4446D-33D0-4CBC-0D31-3CA045D5695E}"/>
              </a:ext>
            </a:extLst>
          </p:cNvPr>
          <p:cNvGrpSpPr/>
          <p:nvPr/>
        </p:nvGrpSpPr>
        <p:grpSpPr>
          <a:xfrm>
            <a:off x="1701733" y="1625583"/>
            <a:ext cx="4597750" cy="3220736"/>
            <a:chOff x="1689376" y="1625583"/>
            <a:chExt cx="4597750" cy="3220736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8E96423C-E2F3-86B3-99D6-8EFB0325E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9376" y="2970761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B4EF60E4-C89D-D66E-464F-FA71EEC6F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9574" y="3443794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0E1B8E2-8E7E-82E4-9CF8-656F1DC727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585" y="453865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8B7AFD6E-53AD-D5BA-6E06-9FCA327B6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5958" y="425340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80F89AB-2521-63E8-3C18-22A20E236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4331" y="168635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B4B74A5E-70ED-10C3-96B6-FE760E5C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243" y="3240039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B04E2-D06A-197E-B8F1-E2DEFD4A0732}"/>
                </a:ext>
              </a:extLst>
            </p:cNvPr>
            <p:cNvSpPr txBox="1"/>
            <p:nvPr/>
          </p:nvSpPr>
          <p:spPr>
            <a:xfrm>
              <a:off x="1955223" y="2931930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A99529-DB5A-AC17-5D59-AAABE1A5E93B}"/>
                </a:ext>
              </a:extLst>
            </p:cNvPr>
            <p:cNvSpPr txBox="1"/>
            <p:nvPr/>
          </p:nvSpPr>
          <p:spPr>
            <a:xfrm>
              <a:off x="1956416" y="3381726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94160-2289-51BB-4B8E-0902ABD9E9A2}"/>
                </a:ext>
              </a:extLst>
            </p:cNvPr>
            <p:cNvSpPr txBox="1"/>
            <p:nvPr/>
          </p:nvSpPr>
          <p:spPr>
            <a:xfrm>
              <a:off x="2846949" y="4476987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262EC4-A00B-3C76-8513-9F8907779ABB}"/>
                </a:ext>
              </a:extLst>
            </p:cNvPr>
            <p:cNvSpPr txBox="1"/>
            <p:nvPr/>
          </p:nvSpPr>
          <p:spPr>
            <a:xfrm>
              <a:off x="4988707" y="162558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21196E-9EC1-DDEA-9A63-73BC2985441A}"/>
                </a:ext>
              </a:extLst>
            </p:cNvPr>
            <p:cNvSpPr txBox="1"/>
            <p:nvPr/>
          </p:nvSpPr>
          <p:spPr>
            <a:xfrm>
              <a:off x="4988707" y="3155957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60FBE8-D7F1-4689-CFA4-DB2AAD1AEE2D}"/>
                </a:ext>
              </a:extLst>
            </p:cNvPr>
            <p:cNvSpPr txBox="1"/>
            <p:nvPr/>
          </p:nvSpPr>
          <p:spPr>
            <a:xfrm>
              <a:off x="5042576" y="4170711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7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population genetic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678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1A10-22F5-B60D-881F-8CF6EC4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7D37-1FDA-3955-A0FB-C287D4A8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/>
              <a:t>Unphased</a:t>
            </a:r>
            <a:r>
              <a:rPr lang="en-US" dirty="0"/>
              <a:t> diploid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1:   A/G A/A T/T A/C G/G T/A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2:   A/A A/A T/T C/C G/G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3:   A/A A/A T/T C/C C/G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4:   A/G A/A T/T C/C C/G T/T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“chromosomes” (4 diploids)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2281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452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6337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6933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9429" y="4542150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5388163" y="209094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Phased haplotype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6521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87708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7617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994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9655" y="6007361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15509" y="369558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846996"/>
            <a:ext cx="205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Chromosome</a:t>
            </a:r>
            <a:r>
              <a:rPr lang="en-US" dirty="0"/>
              <a:t> or </a:t>
            </a:r>
            <a:r>
              <a:rPr lang="en-US" b="1" dirty="0"/>
              <a:t>haplotype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haploid chromosomes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112594" y="5388719"/>
            <a:ext cx="343283" cy="716325"/>
          </a:xfrm>
          <a:custGeom>
            <a:avLst/>
            <a:gdLst>
              <a:gd name="connsiteX0" fmla="*/ 310720 w 343283"/>
              <a:gd name="connsiteY0" fmla="*/ 993087 h 993087"/>
              <a:gd name="connsiteX1" fmla="*/ 17657 w 343283"/>
              <a:gd name="connsiteY1" fmla="*/ 667484 h 993087"/>
              <a:gd name="connsiteX2" fmla="*/ 66501 w 343283"/>
              <a:gd name="connsiteY2" fmla="*/ 309322 h 993087"/>
              <a:gd name="connsiteX3" fmla="*/ 343283 w 343283"/>
              <a:gd name="connsiteY3" fmla="*/ 0 h 99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83" h="993087">
                <a:moveTo>
                  <a:pt x="310720" y="993087"/>
                </a:moveTo>
                <a:cubicBezTo>
                  <a:pt x="184540" y="887266"/>
                  <a:pt x="58360" y="781445"/>
                  <a:pt x="17657" y="667484"/>
                </a:cubicBezTo>
                <a:cubicBezTo>
                  <a:pt x="-23046" y="553523"/>
                  <a:pt x="12230" y="420569"/>
                  <a:pt x="66501" y="309322"/>
                </a:cubicBezTo>
                <a:cubicBezTo>
                  <a:pt x="120772" y="198075"/>
                  <a:pt x="343283" y="0"/>
                  <a:pt x="343283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8387" y="5904098"/>
            <a:ext cx="1105806" cy="93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two </a:t>
            </a:r>
            <a:r>
              <a:rPr lang="en-US" b="1" dirty="0"/>
              <a:t>alleles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58728" y="5581643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30859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896" y="6050618"/>
            <a:ext cx="1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mono-</a:t>
            </a:r>
          </a:p>
          <a:p>
            <a:pPr algn="ctr"/>
            <a:r>
              <a:rPr lang="en-US" dirty="0" err="1"/>
              <a:t>morphic</a:t>
            </a:r>
            <a:r>
              <a:rPr lang="en-US" dirty="0"/>
              <a:t> site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21840" y="5589955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Ancestral/derived alleles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229"/>
            <a:ext cx="62653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</a:t>
            </a:r>
            <a:r>
              <a:rPr lang="en-US" sz="2400" i="1" dirty="0"/>
              <a:t>n</a:t>
            </a:r>
            <a:r>
              <a:rPr lang="en-US" sz="2400" dirty="0"/>
              <a:t>=7 haploid chromosomes and known ancestral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59113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Ancestral sequence can often be (imperfectly) inferred (aka </a:t>
            </a:r>
            <a:r>
              <a:rPr lang="en-US" sz="2400" b="1" dirty="0"/>
              <a:t>polarized</a:t>
            </a:r>
            <a:r>
              <a:rPr lang="en-US" sz="2400" dirty="0"/>
              <a:t>) by examining one or more outgroups (i.e. related species)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3377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7231" y="5358968"/>
            <a:ext cx="384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A is </a:t>
            </a:r>
            <a:r>
              <a:rPr lang="en-US" b="1" dirty="0" err="1">
                <a:solidFill>
                  <a:srgbClr val="660066"/>
                </a:solidFill>
              </a:rPr>
              <a:t>ancesetral</a:t>
            </a:r>
            <a:r>
              <a:rPr lang="en-US" b="1" dirty="0">
                <a:solidFill>
                  <a:srgbClr val="660066"/>
                </a:solidFill>
              </a:rPr>
              <a:t> allele</a:t>
            </a:r>
            <a:r>
              <a:rPr lang="en-US" dirty="0">
                <a:solidFill>
                  <a:srgbClr val="660066"/>
                </a:solidFill>
              </a:rPr>
              <a:t> and </a:t>
            </a:r>
            <a:r>
              <a:rPr lang="en-US" b="1" dirty="0">
                <a:solidFill>
                  <a:srgbClr val="660066"/>
                </a:solidFill>
              </a:rPr>
              <a:t>major allele </a:t>
            </a:r>
            <a:r>
              <a:rPr lang="en-US" dirty="0">
                <a:solidFill>
                  <a:srgbClr val="660066"/>
                </a:solidFill>
              </a:rPr>
              <a:t>(T is </a:t>
            </a:r>
            <a:r>
              <a:rPr lang="en-US" b="1" dirty="0">
                <a:solidFill>
                  <a:srgbClr val="660066"/>
                </a:solidFill>
              </a:rPr>
              <a:t>derived</a:t>
            </a:r>
            <a:r>
              <a:rPr lang="en-US" dirty="0">
                <a:solidFill>
                  <a:srgbClr val="660066"/>
                </a:solidFill>
              </a:rPr>
              <a:t> and</a:t>
            </a:r>
            <a:r>
              <a:rPr lang="en-US" b="1" dirty="0">
                <a:solidFill>
                  <a:srgbClr val="660066"/>
                </a:solidFill>
              </a:rPr>
              <a:t> minor allele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7819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92965" y="2531101"/>
            <a:ext cx="25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is </a:t>
            </a:r>
            <a:r>
              <a:rPr lang="en-US" b="1" dirty="0" err="1"/>
              <a:t>ancesetral</a:t>
            </a:r>
            <a:r>
              <a:rPr lang="en-US" b="1" dirty="0"/>
              <a:t> allele</a:t>
            </a:r>
            <a:r>
              <a:rPr lang="en-US" dirty="0"/>
              <a:t> and </a:t>
            </a:r>
            <a:r>
              <a:rPr lang="en-US" b="1" dirty="0"/>
              <a:t>minor allele </a:t>
            </a:r>
            <a:r>
              <a:rPr lang="en-US" dirty="0"/>
              <a:t>(C is </a:t>
            </a:r>
            <a:r>
              <a:rPr lang="en-US" b="1" dirty="0"/>
              <a:t>derived</a:t>
            </a:r>
            <a:r>
              <a:rPr lang="en-US" dirty="0"/>
              <a:t> and</a:t>
            </a:r>
            <a:r>
              <a:rPr lang="en-US" b="1" dirty="0"/>
              <a:t> major allele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3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367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157" y="5106083"/>
            <a:ext cx="8140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How do we glean anything about evolutionary history from this?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need a way to quantify genetic diversity.</a:t>
            </a:r>
          </a:p>
        </p:txBody>
      </p:sp>
    </p:spTree>
    <p:extLst>
      <p:ext uri="{BB962C8B-B14F-4D97-AF65-F5344CB8AC3E}">
        <p14:creationId xmlns:p14="http://schemas.microsoft.com/office/powerpoint/2010/main" val="31799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  <a:p>
                <a:r>
                  <a:rPr lang="en-US" sz="2400" dirty="0"/>
                  <a:t>Can be measured at one site or averaged/summed across sites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Also referred to 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nucleotide diversity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Expected heterozygosity: </a:t>
                </a:r>
                <a:r>
                  <a:rPr lang="en-US" sz="2400" dirty="0" err="1"/>
                  <a:t>Prob</a:t>
                </a:r>
                <a:r>
                  <a:rPr lang="en-US" sz="2400" dirty="0"/>
                  <a:t>(heterozygote)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blipFill>
                <a:blip r:embed="rId3"/>
                <a:stretch>
                  <a:fillRect l="-1630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37124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3382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3027275-D069-4B8E-A90D-ABF5519D8E50}"/>
              </a:ext>
            </a:extLst>
          </p:cNvPr>
          <p:cNvSpPr txBox="1">
            <a:spLocks/>
          </p:cNvSpPr>
          <p:nvPr/>
        </p:nvSpPr>
        <p:spPr>
          <a:xfrm>
            <a:off x="457200" y="1447804"/>
            <a:ext cx="8229600" cy="18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DC27879-9190-50F9-AD7E-2ED1EB998406}"/>
              </a:ext>
            </a:extLst>
          </p:cNvPr>
          <p:cNvSpPr/>
          <p:nvPr/>
        </p:nvSpPr>
        <p:spPr>
          <a:xfrm rot="5400000">
            <a:off x="5695025" y="560070"/>
            <a:ext cx="337129" cy="544068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C986E-F877-E505-3E3D-62132651E63E}"/>
              </a:ext>
            </a:extLst>
          </p:cNvPr>
          <p:cNvSpPr txBox="1"/>
          <p:nvPr/>
        </p:nvSpPr>
        <p:spPr>
          <a:xfrm>
            <a:off x="5416639" y="3448458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sites</a:t>
            </a:r>
          </a:p>
        </p:txBody>
      </p:sp>
    </p:spTree>
    <p:extLst>
      <p:ext uri="{BB962C8B-B14F-4D97-AF65-F5344CB8AC3E}">
        <p14:creationId xmlns:p14="http://schemas.microsoft.com/office/powerpoint/2010/main" val="12311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16079</TotalTime>
  <Words>2366</Words>
  <Application>Microsoft Macintosh PowerPoint</Application>
  <PresentationFormat>On-screen Show (4:3)</PresentationFormat>
  <Paragraphs>566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Courier</vt:lpstr>
      <vt:lpstr>Times New Roman</vt:lpstr>
      <vt:lpstr>Office Theme</vt:lpstr>
      <vt:lpstr>Equation</vt:lpstr>
      <vt:lpstr>Machine Learning in Evolutionary Genetics</vt:lpstr>
      <vt:lpstr>Outline:</vt:lpstr>
      <vt:lpstr>Part 1: The Coalescent</vt:lpstr>
      <vt:lpstr>What do population genetic data look like?</vt:lpstr>
      <vt:lpstr>Phased haplotype data</vt:lpstr>
      <vt:lpstr>Ancestral/derived alleles</vt:lpstr>
      <vt:lpstr>Now what?</vt:lpstr>
      <vt:lpstr>Summary statistics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π in humans?</vt:lpstr>
      <vt:lpstr>More on π </vt:lpstr>
      <vt:lpstr>PowerPoint Presentation</vt:lpstr>
      <vt:lpstr>Typical site frequency spectra</vt:lpstr>
      <vt:lpstr>We can quantify diversity. So what?</vt:lpstr>
      <vt:lpstr>PowerPoint Presentation</vt:lpstr>
      <vt:lpstr>Problem:</vt:lpstr>
      <vt:lpstr>Our simple model of neutral evolution:</vt:lpstr>
      <vt:lpstr>Allele frequencies</vt:lpstr>
      <vt:lpstr>Genetic drift</vt:lpstr>
      <vt:lpstr>Genetic drift</vt:lpstr>
      <vt:lpstr>Genetic drift</vt:lpstr>
      <vt:lpstr>Genetic drift</vt:lpstr>
      <vt:lpstr>That doesn’t help us simulate a large population quickly</vt:lpstr>
      <vt:lpstr>PowerPoint Presentation</vt:lpstr>
      <vt:lpstr>PowerPoint Presentation</vt:lpstr>
      <vt:lpstr>PowerPoint Presentation</vt:lpstr>
      <vt:lpstr>Refresher on 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  <vt:lpstr>Unphased diploid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population genetics?</dc:title>
  <dc:creator>Dan Schrider</dc:creator>
  <cp:lastModifiedBy>Schrider, Dan</cp:lastModifiedBy>
  <cp:revision>163</cp:revision>
  <dcterms:created xsi:type="dcterms:W3CDTF">2018-08-19T16:56:20Z</dcterms:created>
  <dcterms:modified xsi:type="dcterms:W3CDTF">2024-05-14T15:00:23Z</dcterms:modified>
</cp:coreProperties>
</file>