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1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0" name="图片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单击鼠标编辑大纲文字格式</a:t>
            </a: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第二个大纲级</a:t>
            </a: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第三大纲级别</a:t>
            </a: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第四大纲级别</a:t>
            </a: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第五大纲级别</a:t>
            </a: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第六大纲级别</a:t>
            </a: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单击鼠标编辑大纲文字格式</a:t>
            </a: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第二个大纲级</a:t>
            </a: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第三大纲级别</a:t>
            </a: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第四大纲级别</a:t>
            </a: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第五大纲级别</a:t>
            </a: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第六大纲级别</a:t>
            </a: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76000" y="1231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实验三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C/汇编混合编写操作系统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825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zh-CN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实验环境</a:t>
            </a:r>
          </a:p>
        </p:txBody>
      </p:sp>
      <p:sp>
        <p:nvSpPr>
          <p:cNvPr id="78" name="CustomShape 2"/>
          <p:cNvSpPr/>
          <p:nvPr/>
        </p:nvSpPr>
        <p:spPr>
          <a:xfrm>
            <a:off x="1517015" y="2087245"/>
            <a:ext cx="7705090" cy="36607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r>
              <a:rPr lang="zh-CN" alt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必备：</a:t>
            </a:r>
          </a:p>
          <a:p>
            <a:pPr lvl="1"/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Ubuntu		</a:t>
            </a:r>
            <a:r>
              <a:rPr lang="zh-CN" alt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系统</a:t>
            </a:r>
          </a:p>
          <a:p>
            <a:pPr lvl="1"/>
            <a:r>
              <a:rPr lang="en-US" altLang="zh-C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Vmware/Virtualbox	</a:t>
            </a:r>
            <a:r>
              <a:rPr lang="zh-CN" alt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虚拟机，执行系统镜像</a:t>
            </a:r>
          </a:p>
          <a:p>
            <a:pPr lvl="1"/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gcc 			</a:t>
            </a:r>
            <a:r>
              <a:rPr lang="zh-CN" alt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编译器，完成</a:t>
            </a:r>
            <a:r>
              <a:rPr lang="en-US" altLang="zh-C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</a:t>
            </a:r>
            <a:r>
              <a:rPr lang="zh-CN" alt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代码编译</a:t>
            </a:r>
            <a:r>
              <a:rPr lang="en-US" altLang="zh-C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/</a:t>
            </a:r>
            <a:r>
              <a:rPr lang="zh-CN" alt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链接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lvl="1"/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nasm		</a:t>
            </a:r>
            <a:r>
              <a:rPr lang="zh-CN" alt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汇编编译器，完成汇编代码编译</a:t>
            </a:r>
          </a:p>
          <a:p>
            <a:pPr lvl="1"/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dd			</a:t>
            </a:r>
            <a:r>
              <a:rPr lang="zh-CN" alt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镜像生成工具</a:t>
            </a:r>
          </a:p>
          <a:p>
            <a:endParaRPr lang="zh-CN" altLang="en-US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zh-CN" alt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可选：</a:t>
            </a:r>
          </a:p>
          <a:p>
            <a:r>
              <a:rPr lang="en-US" altLang="zh-C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       hexdump		16</a:t>
            </a:r>
            <a:r>
              <a:rPr lang="zh-CN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进制查看工具</a:t>
            </a:r>
            <a:r>
              <a:rPr lang="en-US" altLang="zh-C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(hexdump -C xxx.bin)</a:t>
            </a:r>
          </a:p>
          <a:p>
            <a:r>
              <a:rPr lang="en-US" altLang="zh-C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      objdump		</a:t>
            </a:r>
            <a:r>
              <a:rPr lang="zh-CN" alt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反汇编工具</a:t>
            </a:r>
            <a:r>
              <a:rPr lang="en-US" altLang="zh-C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(objdump -M'i8086','intel' -d xxx.o)</a:t>
            </a:r>
          </a:p>
          <a:p>
            <a:r>
              <a:rPr lang="en-US" altLang="zh-C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      bochs		</a:t>
            </a:r>
            <a:r>
              <a:rPr lang="zh-CN" alt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虚拟机，汇编代码调试</a:t>
            </a:r>
          </a:p>
          <a:p>
            <a:endParaRPr lang="en-US" alt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altLang="zh-CN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825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C代码生成汇编代码样例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511935" y="3168015"/>
            <a:ext cx="3876040" cy="25660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int callee(int, int, int);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int caller(void)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{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int ret;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ret = callee(1, 2, 3);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ret += 5;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return ret;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}</a:t>
            </a:r>
          </a:p>
        </p:txBody>
      </p:sp>
      <p:sp>
        <p:nvSpPr>
          <p:cNvPr id="75" name="CustomShape 3"/>
          <p:cNvSpPr/>
          <p:nvPr/>
        </p:nvSpPr>
        <p:spPr>
          <a:xfrm>
            <a:off x="4726645" y="4006355"/>
            <a:ext cx="1223640" cy="359640"/>
          </a:xfrm>
          <a:custGeom>
            <a:avLst/>
            <a:gdLst/>
            <a:ahLst/>
            <a:cxnLst/>
            <a:rect l="l" t="t" r="r" b="b"/>
            <a:pathLst>
              <a:path w="3402" h="1002">
                <a:moveTo>
                  <a:pt x="0" y="250"/>
                </a:moveTo>
                <a:lnTo>
                  <a:pt x="2550" y="250"/>
                </a:lnTo>
                <a:lnTo>
                  <a:pt x="2550" y="0"/>
                </a:lnTo>
                <a:lnTo>
                  <a:pt x="3401" y="500"/>
                </a:lnTo>
                <a:lnTo>
                  <a:pt x="2550" y="1001"/>
                </a:lnTo>
                <a:lnTo>
                  <a:pt x="25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6" name="CustomShape 4"/>
          <p:cNvSpPr/>
          <p:nvPr/>
        </p:nvSpPr>
        <p:spPr>
          <a:xfrm>
            <a:off x="5883910" y="2352675"/>
            <a:ext cx="3843655" cy="47440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caller: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;</a:t>
            </a:r>
            <a:r>
              <a:rPr lang="zh-CN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保存现场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push ebp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mov ebp, esp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;</a:t>
            </a:r>
            <a:r>
              <a:rPr lang="zh-CN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参数压栈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push 3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push 2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push 1</a:t>
            </a:r>
          </a:p>
          <a:p>
            <a:r>
              <a:rPr lang="en-US" alt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;</a:t>
            </a:r>
            <a:r>
              <a:rPr lang="zh-CN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调用函数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call callee</a:t>
            </a:r>
          </a:p>
          <a:p>
            <a:r>
              <a:rPr lang="en-US" alt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;</a:t>
            </a:r>
            <a:r>
              <a:rPr lang="zh-CN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清除栈上参数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add esp, 12</a:t>
            </a:r>
          </a:p>
          <a:p>
            <a:r>
              <a:rPr lang="en-US" alt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;</a:t>
            </a:r>
            <a:r>
              <a:rPr lang="zh-CN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处理返回值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add eax, 5</a:t>
            </a:r>
          </a:p>
          <a:p>
            <a:r>
              <a:rPr lang="en-US" alt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;	</a:t>
            </a:r>
            <a:r>
              <a:rPr lang="zh-CN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恢复现场并返回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pop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825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zh-CN" alt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实验课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练习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008000" y="2592000"/>
            <a:ext cx="813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任务1：汇编中实现简单的按键检测函数key_detect_simple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其中c中调用代码在main.c中给出，utils.asm文件中实现key_detect_simple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9" name="图片 78"/>
          <p:cNvPicPr/>
          <p:nvPr/>
        </p:nvPicPr>
        <p:blipFill>
          <a:blip r:embed="rId2"/>
          <a:stretch>
            <a:fillRect/>
          </a:stretch>
        </p:blipFill>
        <p:spPr>
          <a:xfrm>
            <a:off x="3114000" y="4032000"/>
            <a:ext cx="3438000" cy="1933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825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zh-CN" alt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实验课</a:t>
            </a:r>
            <a:r>
              <a:rPr lang="en-US" altLang="zh-CN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练习</a:t>
            </a:r>
            <a:r>
              <a:rPr lang="zh-CN" alt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（续）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008000" y="2592000"/>
            <a:ext cx="813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任务2：c中实现简单print_str，并在entry.asm调用print_str显示“Success.”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82" name="图片 8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000" y="3484800"/>
            <a:ext cx="2228400" cy="177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825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编译及镜像生成指令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08000" y="2592000"/>
            <a:ext cx="813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228200" y="3829690"/>
            <a:ext cx="6540480" cy="1196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镜像生成：</a:t>
            </a: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      dd if=/dev/zero of=os.img bs=512 count=2880</a:t>
            </a: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dd if=boot.bin of=os.img bs=512 conv=notrunc</a:t>
            </a: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dd if=kernel.bin of=os.img seek=1 bs=512 conv=notrunc</a:t>
            </a:r>
          </a:p>
        </p:txBody>
      </p:sp>
      <p:sp>
        <p:nvSpPr>
          <p:cNvPr id="86" name="CustomShape 4"/>
          <p:cNvSpPr/>
          <p:nvPr/>
        </p:nvSpPr>
        <p:spPr>
          <a:xfrm>
            <a:off x="1183005" y="2387600"/>
            <a:ext cx="7712710" cy="14420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</a:t>
            </a: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编译链接：</a:t>
            </a:r>
          </a:p>
          <a:p>
            <a:pPr lvl="1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nasm -f elf32 -o entry.o entry.asm</a:t>
            </a:r>
          </a:p>
          <a:p>
            <a:pPr lvl="1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nasm -f elf32 -o utils.o utils.asm</a:t>
            </a:r>
          </a:p>
          <a:p>
            <a:pPr lvl="1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gcc -c -m16 -o main.o main.c</a:t>
            </a:r>
          </a:p>
          <a:p>
            <a:pPr lvl="1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ld -static -nostdlib -m elf_i386 -T kernel.lds -o kernel.bin entry.o utils.o main.o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07745" y="1942465"/>
            <a:ext cx="21647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方式一：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83005" y="4948555"/>
            <a:ext cx="14408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方式二：</a:t>
            </a:r>
          </a:p>
        </p:txBody>
      </p:sp>
      <p:sp>
        <p:nvSpPr>
          <p:cNvPr id="4" name="CustomShape 4"/>
          <p:cNvSpPr/>
          <p:nvPr/>
        </p:nvSpPr>
        <p:spPr>
          <a:xfrm>
            <a:off x="1300480" y="5466715"/>
            <a:ext cx="7198995" cy="7175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	</a:t>
            </a:r>
          </a:p>
          <a:p>
            <a:r>
              <a:rPr lang="zh-CN" alt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代码包里面已经写好了</a:t>
            </a:r>
            <a:r>
              <a:rPr lang="en-US" altLang="zh-C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makefle</a:t>
            </a:r>
            <a:r>
              <a:rPr lang="zh-CN" alt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文件，从终端进入代码目录，输入命令</a:t>
            </a:r>
            <a:r>
              <a:rPr lang="en-US" altLang="zh-C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“make”</a:t>
            </a:r>
            <a:r>
              <a:rPr lang="zh-CN" alt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，即可完成编译和镜像生成工作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825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作业</a:t>
            </a:r>
            <a:r>
              <a:rPr lang="zh-CN" alt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：实现</a:t>
            </a:r>
            <a:r>
              <a:rPr lang="en-US" altLang="zh-CN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utils.asm</a:t>
            </a:r>
            <a:r>
              <a:rPr lang="zh-CN" alt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文件中以下函数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440180" y="2163445"/>
            <a:ext cx="7631430" cy="51650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clr_screen清除屏幕功能</a:t>
            </a:r>
            <a:endParaRPr lang="zh-CN" alt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key_detect按键检测功能</a:t>
            </a: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：</a:t>
            </a:r>
          </a:p>
          <a:p>
            <a:pPr marL="673100" lvl="1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通过参数指定</a:t>
            </a: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所按按键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是否回显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73100" lvl="1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通过参数指定调用该函数时是否阻塞，即指定函数是等待任意按键按下才返回，还是立即返回</a:t>
            </a:r>
          </a:p>
          <a:p>
            <a:pPr marL="673100" lvl="1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有按键按下返回该按键</a:t>
            </a:r>
            <a:r>
              <a:rPr lang="en-US" altLang="zh-C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ascii</a:t>
            </a: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码，无按键按下返回</a:t>
            </a:r>
            <a:r>
              <a:rPr lang="en-US" altLang="zh-C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0</a:t>
            </a:r>
          </a:p>
          <a:p>
            <a:pPr lvl="1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（提示：可以通过</a:t>
            </a:r>
            <a:r>
              <a:rPr lang="en-US" altLang="zh-C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0x16</a:t>
            </a: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中断不同功能号实现是否阻塞的功能）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read_floppy读软盘功能</a:t>
            </a: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：</a:t>
            </a:r>
          </a:p>
          <a:p>
            <a:pPr marL="673100" lvl="1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通过参数指定起始扇区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扇区</a:t>
            </a: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数目</a:t>
            </a:r>
          </a:p>
          <a:p>
            <a:pPr marL="673100" lvl="1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其他参数及返回值可以自定义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c中实现</a:t>
            </a: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函数 </a:t>
            </a:r>
            <a:r>
              <a:rPr lang="en-US" altLang="zh-C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void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print_str_uppercase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(char *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str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)</a:t>
            </a: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：</a:t>
            </a:r>
          </a:p>
          <a:p>
            <a:pPr marL="673100" lvl="1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如果</a:t>
            </a:r>
            <a:r>
              <a:rPr lang="en-US" altLang="zh-C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str</a:t>
            </a:r>
            <a:r>
              <a:rPr lang="en-US" altLang="zh-C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= NULL</a:t>
            </a: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，将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entry.asm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文件中的预定义字符串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“success”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转换为大写并输出；</a:t>
            </a:r>
          </a:p>
          <a:p>
            <a:pPr marL="673100" lvl="1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如果</a:t>
            </a:r>
            <a:r>
              <a:rPr lang="en-US" altLang="zh-C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str</a:t>
            </a:r>
            <a:r>
              <a:rPr lang="en-US" altLang="zh-C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!= NULL</a:t>
            </a: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，将</a:t>
            </a:r>
            <a:r>
              <a:rPr lang="en-US" altLang="zh-C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str</a:t>
            </a: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指向的字符串转大写输出；</a:t>
            </a:r>
          </a:p>
          <a:p>
            <a:pPr marL="673100" lvl="1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在</a:t>
            </a:r>
            <a:r>
              <a:rPr lang="en-US" altLang="zh-C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entry.asm</a:t>
            </a: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中调用一次该函数显示</a:t>
            </a:r>
            <a:r>
              <a:rPr lang="en-US" altLang="zh-C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“SUCCESS</a:t>
            </a:r>
            <a:r>
              <a:rPr lang="en-US" altLang="zh-C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”</a:t>
            </a: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c中实现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函数 </a:t>
            </a: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choose(</a:t>
            </a: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a, </a:t>
            </a: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b, </a:t>
            </a: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c, </a:t>
            </a: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d)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：</a:t>
            </a:r>
            <a:endParaRPr lang="zh-CN" alt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73100" lvl="1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在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entry.asm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中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调用该函数，输出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a, b, c, d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中的最大值和最小值。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73100" lvl="1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825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zh-CN" alt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附加题（选做）：结合前面的内容</a:t>
            </a:r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完成下面任务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440000" y="2163240"/>
            <a:ext cx="7631640" cy="381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在软盘上建立一个表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，记录用户程序的名称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软盘中的位置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字节数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内存中的加载地址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；</a:t>
            </a: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设计一组控制台命令，来控制程序的执行和查询程序信息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；</a:t>
            </a: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显示用户程序在软盘中位置、大小以及在内存中的加载地址等相关信息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292</Words>
  <Application>Microsoft Office PowerPoint</Application>
  <PresentationFormat>自定义</PresentationFormat>
  <Paragraphs>92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DejaVu Sans</vt:lpstr>
      <vt:lpstr>Symbol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Peijia</dc:creator>
  <cp:lastModifiedBy>Pepper</cp:lastModifiedBy>
  <cp:revision>7</cp:revision>
  <dcterms:created xsi:type="dcterms:W3CDTF">2017-04-19T13:57:00Z</dcterms:created>
  <dcterms:modified xsi:type="dcterms:W3CDTF">2017-04-21T10:03:42Z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