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4" r:id="rId18"/>
    <p:sldId id="273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C16A6F-E067-4F14-9ADC-9B4BF955A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4A0D341-5F43-4FD5-A0B1-086958912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EBE2B7-E6D4-42CF-B902-5F89DAFF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B792-3BC8-47B4-9C39-D3547EE9F6F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C3AA00-C027-475A-93E0-D4045534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E9FE09-7D92-440C-A65C-A9DC6B0C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70A7-3204-43AD-9A1D-6BE02EFA8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14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C20B9-0C7E-4B15-BC2C-C3487976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7940DB-02E4-402C-AEAE-C2C192EF3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BC83A3-1721-4170-BEEC-B177E0FF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B792-3BC8-47B4-9C39-D3547EE9F6F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0D00BA-C545-458E-A697-1BB97998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2572F3-D9FC-40B6-8F33-DAC899BF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70A7-3204-43AD-9A1D-6BE02EFA8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66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5B0026A-84DE-4182-82DD-AEB296E2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48E7ACC-EE0C-49FC-8D62-91BA1FE55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C46938-72C2-4018-BD01-4D12CDE38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B792-3BC8-47B4-9C39-D3547EE9F6F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BB311A-6AF7-4DF9-BB7F-1C7792BC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6513E5-9168-40BA-AF5E-A379AF42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70A7-3204-43AD-9A1D-6BE02EFA8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042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0B1C1-320F-46EF-B0A9-E015C90B0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6A8AC8-2178-4CEE-9D3C-B352919CD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A81AF4-1DA5-4A99-8EBF-3111FF1A7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B792-3BC8-47B4-9C39-D3547EE9F6F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F498BE-E1C2-4938-87FC-C87C46E9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B54352-8283-4E4E-9065-D1F05D878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70A7-3204-43AD-9A1D-6BE02EFA8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644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80DCF8-31AC-45D1-937D-D269DBD6E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9B8C46-9DA2-48F4-9EA7-9B0E83093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FA797F-F11C-4A8E-A9BF-05635B05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B792-3BC8-47B4-9C39-D3547EE9F6F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565A82-774A-4854-B275-D8CA76A6D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46664F-9993-480C-AECB-BA59F8DA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70A7-3204-43AD-9A1D-6BE02EFA8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84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F5E0F6-23EE-4D09-8C56-E3EBC3DFE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F51351-7F13-4008-A990-9F952C9CE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C5002E-5FBC-496B-9DB7-A4EDDD87E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325381-93B8-44DC-8264-63552700C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B792-3BC8-47B4-9C39-D3547EE9F6F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F04EC7-F4D4-4C75-B81D-A89CE08E2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57A0B3-C5A4-4BE3-B4E6-CB1B80EC7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70A7-3204-43AD-9A1D-6BE02EFA8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45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36F930-CA70-4BE7-802C-FF1465F7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FECFA3-5B91-40BA-AA10-C6CD433B2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23BD52-69D2-4F62-BA47-16196B123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072A8A3-EDF6-4E55-B0E6-C1D343EC6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0062F39-8118-42E1-B75E-B8AA80F5AB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966AA4B-8E48-4CFC-BD46-BDD25B21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B792-3BC8-47B4-9C39-D3547EE9F6F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9091BFD-C378-4C4B-B2A0-DB30D6ED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FB1874B-3E75-492F-BD26-D15DA248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70A7-3204-43AD-9A1D-6BE02EFA8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9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CE4BF-F0A6-4DFA-9E88-5E92DFB2A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B7AD932-47FD-426A-8D1C-DC5F4193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B792-3BC8-47B4-9C39-D3547EE9F6F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005AB2D-0529-43ED-A6BF-44D3F0648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47A737-819C-47CB-97F0-B93AAE661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70A7-3204-43AD-9A1D-6BE02EFA8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75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1342942-87E9-4681-B008-E6C87CF6E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B792-3BC8-47B4-9C39-D3547EE9F6F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1B6FDB2-673A-4DD2-B4F7-78EC1044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AEA4F3-C3D3-4CCB-976C-26531331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70A7-3204-43AD-9A1D-6BE02EFA8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88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37236B-FC85-4B89-BE38-27802291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495D9D-81E5-44D7-89EA-8866CBF8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0A8467-E6C7-4A2B-B0E0-BF35888BF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B49108-D85C-46DA-B35C-BE078129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B792-3BC8-47B4-9C39-D3547EE9F6F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633EA7-FB2B-4AAC-9AA0-6398E0B8D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82C7CB-8A2F-4FF0-A8AA-B5A228EFC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70A7-3204-43AD-9A1D-6BE02EFA8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24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F310FA-2B99-4347-AE09-CFD2164F2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52C3CB3-D681-4331-ACF2-418AA56B16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F24DA8-9C5C-4617-AD41-12E9E92C5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DC6ECF-3334-4C5C-BA50-06DC4155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1B792-3BC8-47B4-9C39-D3547EE9F6F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2EAD93-5219-4A2F-B42D-645E27A8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91F2E40-ABE3-4D12-8F1F-8172F172D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A70A7-3204-43AD-9A1D-6BE02EFA8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08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8F46B-E81B-43E5-9B8D-45F76FB8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1FE9D4-3545-42CF-B693-845A576C7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69CA96-640C-4CEE-BE05-D021FFB46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1B792-3BC8-47B4-9C39-D3547EE9F6F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BDC5DF-1F88-411A-A47B-9C09C8AE2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941C89-EC5A-47B4-A26C-1D965B9AB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A70A7-3204-43AD-9A1D-6BE02EFA8C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37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wallpiss/practice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ADE80-7109-4B49-A05B-D9D632851D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BDE2F7-C78A-48B7-872D-8CCB52EFBD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538320B-D59B-4475-BFFC-768D9671ED8F}"/>
              </a:ext>
            </a:extLst>
          </p:cNvPr>
          <p:cNvSpPr txBox="1">
            <a:spLocks/>
          </p:cNvSpPr>
          <p:nvPr/>
        </p:nvSpPr>
        <p:spPr>
          <a:xfrm>
            <a:off x="1524000" y="284542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b="1">
                <a:latin typeface="Times New Roman" panose="02020603050405020304" pitchFamily="18" charset="0"/>
                <a:ea typeface="Times New Roman" panose="02020603050405020304" pitchFamily="18" charset="0"/>
              </a:rPr>
              <a:t>ИТОГОВАЯ РАБОТА</a:t>
            </a:r>
            <a:endParaRPr lang="ru-RU" sz="180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1D062F-98F5-4A19-8161-11607CD3420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764" y="153304"/>
            <a:ext cx="2854917" cy="2571790"/>
          </a:xfrm>
          <a:prstGeom prst="rect">
            <a:avLst/>
          </a:prstGeo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6A5D6D8-FDAB-4738-8B6A-ABE4ADA52D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51576"/>
              </p:ext>
            </p:extLst>
          </p:nvPr>
        </p:nvGraphicFramePr>
        <p:xfrm>
          <a:off x="2547666" y="3694153"/>
          <a:ext cx="6843112" cy="1347801"/>
        </p:xfrm>
        <a:graphic>
          <a:graphicData uri="http://schemas.openxmlformats.org/drawingml/2006/table">
            <a:tbl>
              <a:tblPr firstRow="1" firstCol="1" bandRow="1"/>
              <a:tblGrid>
                <a:gridCol w="2198840">
                  <a:extLst>
                    <a:ext uri="{9D8B030D-6E8A-4147-A177-3AD203B41FA5}">
                      <a16:colId xmlns:a16="http://schemas.microsoft.com/office/drawing/2014/main" val="2654043313"/>
                    </a:ext>
                  </a:extLst>
                </a:gridCol>
                <a:gridCol w="4644272">
                  <a:extLst>
                    <a:ext uri="{9D8B030D-6E8A-4147-A177-3AD203B41FA5}">
                      <a16:colId xmlns:a16="http://schemas.microsoft.com/office/drawing/2014/main" val="1703776285"/>
                    </a:ext>
                  </a:extLst>
                </a:gridCol>
              </a:tblGrid>
              <a:tr h="27689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Название программы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«Практика по кейсу «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DevOps</a:t>
                      </a: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»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491780"/>
                  </a:ext>
                </a:extLst>
              </a:tr>
              <a:tr h="27689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Срок проведения практики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«с 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06</a:t>
                      </a: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.0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6</a:t>
                      </a: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.2025 по 18.06.2025 г.»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2106632"/>
                  </a:ext>
                </a:extLst>
              </a:tr>
              <a:tr h="357581">
                <a:tc gridSpan="2"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indent="450215" algn="ctr">
                        <a:lnSpc>
                          <a:spcPct val="150000"/>
                        </a:lnSpc>
                      </a:pP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349485"/>
                  </a:ext>
                </a:extLst>
              </a:tr>
              <a:tr h="276892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Номер кейса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Кейс 7: «Автоматизация сборки и запуска проекта на </a:t>
                      </a:r>
                      <a:r>
                        <a:rPr lang="ru-RU" sz="14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ru-RU" sz="1400" b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Docker</a:t>
                      </a:r>
                      <a:r>
                        <a:rPr lang="ru-RU" sz="1400" b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080806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375BEE-2D31-40F0-9CD9-A97AB7233B1A}"/>
              </a:ext>
            </a:extLst>
          </p:cNvPr>
          <p:cNvSpPr txBox="1"/>
          <p:nvPr/>
        </p:nvSpPr>
        <p:spPr>
          <a:xfrm>
            <a:off x="3048000" y="6122526"/>
            <a:ext cx="6096000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Москва 2025 г.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805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4566A-924E-4AB5-B349-38CD23C5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5.1 Генерация SSH-ключей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4C69461-29AC-4B91-A31A-873BE52C9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8172" y="1731146"/>
            <a:ext cx="4203854" cy="4137842"/>
          </a:xfrm>
        </p:spPr>
        <p:txBody>
          <a:bodyPr>
            <a:normAutofit/>
          </a:bodyPr>
          <a:lstStyle/>
          <a:p>
            <a:pPr indent="450215" algn="just">
              <a:lnSpc>
                <a:spcPct val="10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локальной машине был сгенерирован SSH-ключ: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0000"/>
              </a:lnSpc>
              <a:spcAft>
                <a:spcPts val="800"/>
              </a:spcAft>
            </a:pP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ssh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-keygen -t ed25519 -C "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-ci"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процессе генерации был задан путь по умолчанию `~/.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/id_ed25519`. Публичный ключ (`id_ed25519.pub`) был скопирован в файл `~/.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authorized_keys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` на сервере</a:t>
            </a:r>
            <a:endParaRPr lang="ru-RU" sz="18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Это обеспечило возможность подключения без пароля из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Actions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к серверу по SSH.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0000"/>
              </a:lnSpc>
              <a:spcAft>
                <a:spcPts val="800"/>
              </a:spcAft>
            </a:pP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EA08DC6-ABC0-4ACC-AB86-90DD90D2DA2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4862" y="1269506"/>
            <a:ext cx="6410526" cy="394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2299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C1C965-9C4D-4E72-8FE9-1D807DC5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5.2 Подготовка сервера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C3E088-9CC0-4BD8-80FC-533E9EBAB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847" y="1253331"/>
            <a:ext cx="10616953" cy="5325022"/>
          </a:xfrm>
        </p:spPr>
        <p:txBody>
          <a:bodyPr numCol="2">
            <a:normAutofit fontScale="25000" lnSpcReduction="20000"/>
          </a:bodyPr>
          <a:lstStyle/>
          <a:p>
            <a:pPr marL="0"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ru-RU" sz="5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сервере был предварительно установлен </a:t>
            </a:r>
            <a:r>
              <a:rPr lang="ru-RU" sz="5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5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5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ru-RU" sz="5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Обновление списка пакетов</a:t>
            </a:r>
            <a:r>
              <a:rPr lang="ru-RU" sz="5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« </a:t>
            </a:r>
            <a:r>
              <a:rPr lang="en-US" sz="5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sudo</a:t>
            </a:r>
            <a:r>
              <a:rPr lang="en-US" sz="5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apt update</a:t>
            </a:r>
            <a:r>
              <a:rPr lang="ru-RU" sz="5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ru-RU" sz="5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lang="ru-RU" sz="5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ru-RU" sz="5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Разрешаем входящие подключения на порт 5000 для </a:t>
            </a:r>
            <a:r>
              <a:rPr lang="en-US" sz="5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Flask</a:t>
            </a:r>
            <a:r>
              <a:rPr lang="ru-RU" sz="5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приложения</a:t>
            </a:r>
            <a:r>
              <a:rPr lang="ru-RU" sz="5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« </a:t>
            </a:r>
            <a:r>
              <a:rPr lang="en-US" sz="5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sudo</a:t>
            </a:r>
            <a:r>
              <a:rPr lang="en-US" sz="5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5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ufw</a:t>
            </a:r>
            <a:r>
              <a:rPr lang="en-US" sz="5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allow 5000</a:t>
            </a:r>
            <a:r>
              <a:rPr lang="ru-RU" sz="5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ru-RU" sz="5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»</a:t>
            </a:r>
            <a:endParaRPr lang="ru-RU" sz="5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ru-RU" sz="5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Удаляем старые версии </a:t>
            </a:r>
            <a:r>
              <a:rPr lang="en-US" sz="5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5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(если были установлены)</a:t>
            </a:r>
            <a:endParaRPr lang="ru-RU" sz="5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ru-RU" sz="5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« </a:t>
            </a:r>
            <a:r>
              <a:rPr lang="en-US" sz="5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sudo</a:t>
            </a:r>
            <a:r>
              <a:rPr lang="en-US" sz="5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apt remove docker docker-engine docker.io </a:t>
            </a:r>
            <a:r>
              <a:rPr lang="en-US" sz="5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containerd</a:t>
            </a:r>
            <a:r>
              <a:rPr lang="en-US" sz="5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5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runc</a:t>
            </a:r>
            <a:r>
              <a:rPr lang="en-US" sz="5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–y</a:t>
            </a:r>
            <a:r>
              <a:rPr lang="ru-RU" sz="5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ru-RU" sz="5600" dirty="0">
                <a:solidFill>
                  <a:srgbClr val="00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»</a:t>
            </a:r>
            <a:endParaRPr lang="ru-RU" sz="5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ru-RU" sz="5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Устанавливаем необходимые зависимости для добавления репозитория </a:t>
            </a:r>
            <a:r>
              <a:rPr lang="en-US" sz="5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endParaRPr lang="ru-RU" sz="5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ru-RU" sz="4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« </a:t>
            </a:r>
            <a:r>
              <a:rPr lang="en-US" sz="4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sudo</a:t>
            </a:r>
            <a:r>
              <a:rPr lang="en-US" sz="4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apt install -y ca-certificates curl </a:t>
            </a:r>
            <a:r>
              <a:rPr lang="en-US" sz="4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gnupg</a:t>
            </a:r>
            <a:r>
              <a:rPr lang="en-US" sz="4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lsb</a:t>
            </a:r>
            <a:r>
              <a:rPr lang="en-US" sz="4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-release</a:t>
            </a:r>
            <a:r>
              <a:rPr lang="ru-RU" sz="4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»</a:t>
            </a:r>
            <a:endParaRPr lang="ru-RU" sz="4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5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Добавляем</a:t>
            </a:r>
            <a:r>
              <a:rPr lang="en-US" sz="5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5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официальный</a:t>
            </a:r>
            <a:r>
              <a:rPr lang="en-US" sz="5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GPG-</a:t>
            </a:r>
            <a:r>
              <a:rPr lang="en-US" sz="5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ключ</a:t>
            </a:r>
            <a:r>
              <a:rPr lang="en-US" sz="5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Docker</a:t>
            </a:r>
            <a:endParaRPr lang="ru-RU" sz="5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4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sudo</a:t>
            </a:r>
            <a:r>
              <a:rPr lang="en-US" sz="4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mkdir</a:t>
            </a:r>
            <a:r>
              <a:rPr lang="en-US" sz="4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-p /</a:t>
            </a:r>
            <a:r>
              <a:rPr lang="en-US" sz="4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etc</a:t>
            </a:r>
            <a:r>
              <a:rPr lang="en-US" sz="4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/apt/keyrings</a:t>
            </a:r>
            <a:endParaRPr lang="ru-RU" sz="4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4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curl -</a:t>
            </a:r>
            <a:r>
              <a:rPr lang="en-US" sz="4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fsSL</a:t>
            </a:r>
            <a:r>
              <a:rPr lang="en-US" sz="4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https://download.docker.com/linux/ubuntu/gpg | </a:t>
            </a:r>
            <a:r>
              <a:rPr lang="en-US" sz="4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sudo</a:t>
            </a:r>
            <a:r>
              <a:rPr lang="en-US" sz="4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gpg</a:t>
            </a:r>
            <a:r>
              <a:rPr lang="en-US" sz="4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--</a:t>
            </a:r>
            <a:r>
              <a:rPr lang="en-US" sz="4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dearmor</a:t>
            </a:r>
            <a:r>
              <a:rPr lang="en-US" sz="4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-o /</a:t>
            </a:r>
            <a:r>
              <a:rPr lang="en-US" sz="4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etc</a:t>
            </a:r>
            <a:r>
              <a:rPr lang="en-US" sz="4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/apt/keyrings/</a:t>
            </a:r>
            <a:r>
              <a:rPr lang="en-US" sz="4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docker.gpg</a:t>
            </a:r>
            <a:endParaRPr lang="ru-RU" sz="5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ru-RU" sz="5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Добавляем </a:t>
            </a:r>
            <a:r>
              <a:rPr lang="en-US" sz="5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5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репозиторий в систему</a:t>
            </a:r>
            <a:endParaRPr lang="ru-RU" sz="5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4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echo "deb [arch=$(</a:t>
            </a:r>
            <a:r>
              <a:rPr lang="en-US" sz="4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dpkg</a:t>
            </a:r>
            <a:r>
              <a:rPr lang="en-US" sz="4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--print-architecture) signed-by=/</a:t>
            </a:r>
            <a:r>
              <a:rPr lang="en-US" sz="4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etc</a:t>
            </a:r>
            <a:r>
              <a:rPr lang="en-US" sz="4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/apt/keyrings/</a:t>
            </a:r>
            <a:r>
              <a:rPr lang="en-US" sz="4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docker.gpg</a:t>
            </a:r>
            <a:r>
              <a:rPr lang="en-US" sz="4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] https://download.docker.com/linux/ubuntu $(</a:t>
            </a:r>
            <a:r>
              <a:rPr lang="en-US" sz="4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lsb_release</a:t>
            </a:r>
            <a:r>
              <a:rPr lang="en-US" sz="4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-cs) stable" | </a:t>
            </a:r>
            <a:r>
              <a:rPr lang="en-US" sz="4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sudo</a:t>
            </a:r>
            <a:r>
              <a:rPr lang="en-US" sz="4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tee /</a:t>
            </a:r>
            <a:r>
              <a:rPr lang="en-US" sz="4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etc</a:t>
            </a:r>
            <a:r>
              <a:rPr lang="en-US" sz="4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/apt/</a:t>
            </a:r>
            <a:r>
              <a:rPr lang="en-US" sz="4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sources.list.d</a:t>
            </a:r>
            <a:r>
              <a:rPr lang="en-US" sz="4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44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docker.list</a:t>
            </a:r>
            <a:r>
              <a:rPr lang="en-US" sz="44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&gt; /dev/null</a:t>
            </a:r>
            <a:endParaRPr lang="ru-RU" sz="44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ru-RU" sz="5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Обновляем индексы пакетов с новым репозиторием</a:t>
            </a:r>
            <a:endParaRPr lang="ru-RU" sz="5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56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sudo</a:t>
            </a:r>
            <a:r>
              <a:rPr lang="en-US" sz="56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apt update</a:t>
            </a:r>
            <a:endParaRPr lang="ru-RU" sz="5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ru-RU" sz="5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Устанавливаем </a:t>
            </a:r>
            <a:r>
              <a:rPr lang="en-US" sz="5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 Engine</a:t>
            </a:r>
            <a:r>
              <a:rPr lang="ru-RU" sz="5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 сопутствующие компоненты</a:t>
            </a:r>
            <a:endParaRPr lang="ru-RU" sz="5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4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sudo</a:t>
            </a:r>
            <a:r>
              <a:rPr lang="en-US" sz="4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apt install -y docker-</a:t>
            </a:r>
            <a:r>
              <a:rPr lang="en-US" sz="4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ce</a:t>
            </a:r>
            <a:r>
              <a:rPr lang="en-US" sz="4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docker-</a:t>
            </a:r>
            <a:r>
              <a:rPr lang="en-US" sz="4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ce</a:t>
            </a:r>
            <a:r>
              <a:rPr lang="en-US" sz="4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-cli containerd.io docker-compose-plugin</a:t>
            </a:r>
            <a:endParaRPr lang="ru-RU" sz="4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ru-RU" sz="5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Проверяем успешность установки </a:t>
            </a:r>
            <a:r>
              <a:rPr lang="en-US" sz="5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5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запуском тестового контейнера</a:t>
            </a:r>
            <a:endParaRPr lang="ru-RU" sz="5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20000"/>
              </a:lnSpc>
              <a:spcAft>
                <a:spcPts val="800"/>
              </a:spcAft>
              <a:buNone/>
            </a:pPr>
            <a:r>
              <a:rPr lang="en-US" sz="4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sudo</a:t>
            </a:r>
            <a:r>
              <a:rPr lang="en-US" sz="48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docker run hello-world</a:t>
            </a:r>
            <a:endParaRPr lang="ru-RU" sz="48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1414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27235C-E50F-4DC2-A15F-9D89D092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5.2 Подготовка сервера</a:t>
            </a:r>
            <a:endParaRPr lang="ru-RU" sz="2800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1EA3D1-FAEE-43E3-934B-2BBBB21FD7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Версия установленного Докера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5BEFE603-6761-45C7-B678-E39BA844C2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 :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78DD53-13BA-4840-901B-9DC7C89B75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1928" y="2496118"/>
            <a:ext cx="4980305" cy="28778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3B680E2-D9AB-4544-85E5-9C390461322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251892" y="2496118"/>
            <a:ext cx="5022215" cy="169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02881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9EE6C6-D5EA-4185-B8F3-7765DF05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5.3 Настройка секретов </a:t>
            </a:r>
            <a:r>
              <a:rPr lang="ru-RU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EBB1EA-E64C-4D13-9FD6-A6692634F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безопасной работы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workflow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ключ и IP-адрес сервера были добавлены в секреты репозитория: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SSH_PRIVATE_KEY — приватный ключ id_ed25519 (вставлен целиком, включая начальные и конечные строки -----BEGIN ...)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SERVER_IP — внешний IP-адрес сервера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Actions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использует эти значения для подключения и деплоя.</a:t>
            </a:r>
            <a:endParaRPr lang="ru-RU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299502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193240-24C0-4EF6-BD08-94F7C0BC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Результат работы </a:t>
            </a:r>
            <a:r>
              <a:rPr lang="ru-RU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Actions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6F4DD3-F5C0-43B4-80CD-117B092F4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После каждого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push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ветку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автоматически запускается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workflow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который: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Подключается к удалённому серверу по SSH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Копирует файлы проекта с помощью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rsync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Пересобирает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-образ и перезапускает контейнер </a:t>
            </a: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flask-container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Приложение становится доступным по IP сервера и порту 5000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48973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7B401C-1ACD-498B-AF41-E40BF306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Демонстрация работы сайта на удалённой машине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2B2F7C-8324-4DB4-801C-256E5926B2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DB4DB05-CDCB-47FA-B73A-408791BF4A89}"/>
              </a:ext>
            </a:extLst>
          </p:cNvPr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3923" y="1600585"/>
            <a:ext cx="9575307" cy="480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48402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6B8EA-203C-4B1B-B351-534C7C5B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Заключение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B8E655-0658-423A-AAB5-957E3FD2D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Были реализованы все пункты задачи: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Развёрнут проект на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Написан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Dockerfile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контейнеризации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Настроен CI/CD через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Actions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Настроен и использован удалённый сервер на Ubuntu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Проверена работа контейнера как локально, так и удалённо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Оформлена документация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373956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2E992E-0681-4C89-825E-6C513FF0F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Чек-лист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F743C7-EB0D-490B-BD6F-FEA8FB89C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работает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Actions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запускается при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 собирается и запускается в контейнере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README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инструкции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11820645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0ABFF-5F27-4FF1-A444-3F332AE3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на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GitHub-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D3BADB-426F-478C-B361-0ACD4D945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https://github.com/wallpiss/practice1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945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2E738A-6E7B-4263-AA12-A3EC4BBD8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69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 работы</a:t>
            </a:r>
            <a:endParaRPr lang="ru-RU" sz="6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C55F37-2223-44F7-99AF-6B7482CDF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Научиться настраивать </a:t>
            </a:r>
            <a:r>
              <a:rPr lang="ru-RU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DevOps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-процессы на минимальном проекте: подключить сборку проекта через </a:t>
            </a:r>
            <a:r>
              <a:rPr lang="ru-RU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Actions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собрать </a:t>
            </a:r>
            <a:r>
              <a:rPr lang="ru-RU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-образ и запустить контейнер с веб-приложением.</a:t>
            </a:r>
          </a:p>
          <a:p>
            <a:endParaRPr lang="ru-RU" dirty="0"/>
          </a:p>
        </p:txBody>
      </p:sp>
      <p:pic>
        <p:nvPicPr>
          <p:cNvPr id="5" name="Рисунок 4" descr="Компьютер со сплошной заливкой">
            <a:extLst>
              <a:ext uri="{FF2B5EF4-FFF2-40B4-BE49-F238E27FC236}">
                <a16:creationId xmlns:a16="http://schemas.microsoft.com/office/drawing/2014/main" id="{58B7AEF4-620E-4942-86CC-331615C141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4268" y="54327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76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458EDE-AEC7-4F24-8FD8-785182026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Задача на работу</a:t>
            </a:r>
            <a:endParaRPr lang="ru-RU" sz="7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4BAEDA-79EA-4B60-BB09-203B76ACA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основе готового шаблона (или простого приложения на Python/Node.js/Java):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Развернуть проект из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-репозитория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Написать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Dockerfile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который:</a:t>
            </a:r>
          </a:p>
          <a:p>
            <a:pPr algn="ctr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собирает проект</a:t>
            </a: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запускает его в контейнере</a:t>
            </a: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Настроить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который будет запускать проверку и сборку проекта при каждом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push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Проверить, что приложение запускается локально из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-контейнера</a:t>
            </a:r>
          </a:p>
          <a:p>
            <a:pPr marL="0" indent="0" algn="ctr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5. Задокументировать процесс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331719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9BADA-7E39-44EE-BD9E-88D86ADB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Создание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Flask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-приложения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AD5B83-7973-424E-A3A0-9A8D426FE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006" y="2057400"/>
            <a:ext cx="4337019" cy="38115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Сначала было разработано минимальное веб-приложение на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Flask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(app.py), которое возвращает строку "Привет! Это мой первый сайт!" при обращении к корневому URL.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1FCA544-BAE6-4A7D-9125-AC41DE99778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1569" y="920886"/>
            <a:ext cx="5545417" cy="3606726"/>
          </a:xfrm>
          <a:prstGeom prst="rect">
            <a:avLst/>
          </a:prstGeom>
        </p:spPr>
      </p:pic>
      <p:pic>
        <p:nvPicPr>
          <p:cNvPr id="7" name="Рисунок 6" descr="Ноутбук с телефоном и калькулятором">
            <a:extLst>
              <a:ext uri="{FF2B5EF4-FFF2-40B4-BE49-F238E27FC236}">
                <a16:creationId xmlns:a16="http://schemas.microsoft.com/office/drawing/2014/main" id="{6C0BADC1-35E3-4ACA-BAD7-C62AE81CE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47909" y="3329126"/>
            <a:ext cx="3396449" cy="339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90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B3951-8231-4E38-B49D-7BEA6D93D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Настройка </a:t>
            </a:r>
            <a:r>
              <a:rPr lang="ru-RU" sz="24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7A2DB14-7D0B-48D9-9DC9-80FEB1D30C2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42043" y="2034045"/>
            <a:ext cx="504114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контейнеризации приложения был создан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Dockerfile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который: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Использует образ Python 3.9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Копирует зависимости и устанавливает их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Запускает приложение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46EADFE8-9A77-46D0-89B5-173EB4BA131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1237679"/>
            <a:ext cx="5041145" cy="32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3449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9296A4C-42BE-497F-BD2D-9B8C7DA64C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62307" y="766297"/>
            <a:ext cx="96673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Файл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requirements.txt 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содержал необходимые зависимости:</a:t>
            </a: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E612CCB-F61C-4EF2-B66F-103F62B890B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9121" y="1932649"/>
            <a:ext cx="5593757" cy="282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1637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8546-F97E-42D1-80F4-3CA08533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Локальная проверка работы контейнера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57D3A3-E58F-4DEB-9B35-7BD55E233F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Перед настройкой CI/CD было проверено, что приложение корректно запускается в </a:t>
            </a:r>
            <a:r>
              <a:rPr lang="ru-RU" sz="1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ru-RU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Сборка образа:</a:t>
            </a:r>
            <a:endParaRPr lang="ru-RU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$ docker build -t my-app .</a:t>
            </a:r>
            <a:endParaRPr lang="ru-RU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Запуск контейнера</a:t>
            </a:r>
            <a:r>
              <a:rPr lang="en-US" sz="19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 run -d -p 5000:5000 --name flask-container my-app</a:t>
            </a:r>
            <a:endParaRPr lang="ru-RU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427E05-EA16-42A4-8F31-2675CBBEE9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Подтверждение работы:</a:t>
            </a:r>
            <a:endParaRPr lang="ru-RU" sz="2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E36886-7317-4198-95D6-148B443538C8}"/>
              </a:ext>
            </a:extLst>
          </p:cNvPr>
          <p:cNvPicPr/>
          <p:nvPr/>
        </p:nvPicPr>
        <p:blipFill rotWithShape="1">
          <a:blip r:embed="rId2"/>
          <a:srcRect t="8907"/>
          <a:stretch/>
        </p:blipFill>
        <p:spPr bwMode="auto">
          <a:xfrm>
            <a:off x="6953474" y="2897640"/>
            <a:ext cx="3495543" cy="108843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0582021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1DB154D-D683-40B3-89ED-BE1CFBD4F5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21529" y="612408"/>
            <a:ext cx="854894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08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492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Интеграция с 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 Actions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Настроен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workflow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-файл .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workflows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yml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2B5945D0-872E-4CBD-AC19-1C0EE2C67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104" y="1577050"/>
            <a:ext cx="5907544" cy="389159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98ECCF3-2342-4DA1-9860-71FF32865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7674" y="1577050"/>
            <a:ext cx="6069241" cy="389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6957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53F9B-D629-4055-9ED0-EA26BE198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indent="450215" algn="ctr">
              <a:lnSpc>
                <a:spcPct val="150000"/>
              </a:lnSpc>
              <a:spcAft>
                <a:spcPts val="800"/>
              </a:spcAft>
            </a:pPr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Настройка удалённого сервера</a:t>
            </a:r>
            <a:endParaRPr lang="ru-RU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1F53F8-5E29-4170-AABD-7744942A9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автоматического деплоя приложения через </a:t>
            </a:r>
            <a:r>
              <a:rPr lang="ru-RU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Actions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был использован удалённый сервер на Ubuntu. Настройка включала следующие этапы:</a:t>
            </a:r>
          </a:p>
          <a:p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  <a:r>
              <a:rPr lang="ru-RU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Генерация SSH-ключей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Подготовка сервера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Настройка секретов </a:t>
            </a:r>
            <a:r>
              <a:rPr lang="ru-RU" sz="2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Рисунок 4" descr="Контрольный список со сплошной заливкой">
            <a:extLst>
              <a:ext uri="{FF2B5EF4-FFF2-40B4-BE49-F238E27FC236}">
                <a16:creationId xmlns:a16="http://schemas.microsoft.com/office/drawing/2014/main" id="{D48C4B14-90C7-4D93-BAC1-3A0066C54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2407" y="3167108"/>
            <a:ext cx="1077157" cy="107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91550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798</Words>
  <Application>Microsoft Office PowerPoint</Application>
  <PresentationFormat>Широкоэкранный</PresentationFormat>
  <Paragraphs>96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Times New Roman</vt:lpstr>
      <vt:lpstr>Тема Office</vt:lpstr>
      <vt:lpstr> </vt:lpstr>
      <vt:lpstr>Цель работы</vt:lpstr>
      <vt:lpstr>Задача на работу</vt:lpstr>
      <vt:lpstr>1. Создание Flask-приложения </vt:lpstr>
      <vt:lpstr>2. Настройка Docker </vt:lpstr>
      <vt:lpstr>Файл requirements.txt содержал необходимые зависимости:</vt:lpstr>
      <vt:lpstr>3. Локальная проверка работы контейнера</vt:lpstr>
      <vt:lpstr>4. Интеграция с GitHub Actions Настроен workflow-файл .github/workflows/docker-build.yml:</vt:lpstr>
      <vt:lpstr>5. Настройка удалённого сервера</vt:lpstr>
      <vt:lpstr>5.1 Генерация SSH-ключей </vt:lpstr>
      <vt:lpstr>5.2 Подготовка сервера</vt:lpstr>
      <vt:lpstr>5.2 Подготовка сервера</vt:lpstr>
      <vt:lpstr>5.3 Настройка секретов GitHub</vt:lpstr>
      <vt:lpstr>6. Результат работы GitHub Actions</vt:lpstr>
      <vt:lpstr>Демонстрация работы сайта на удалённой машине</vt:lpstr>
      <vt:lpstr>Заключение</vt:lpstr>
      <vt:lpstr>Чек-лист</vt:lpstr>
      <vt:lpstr>Ссылка на GitHub-репозиторий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Пользователь</dc:creator>
  <cp:lastModifiedBy>Aleksander</cp:lastModifiedBy>
  <cp:revision>18</cp:revision>
  <dcterms:created xsi:type="dcterms:W3CDTF">2025-06-16T21:02:56Z</dcterms:created>
  <dcterms:modified xsi:type="dcterms:W3CDTF">2025-06-19T11:58:45Z</dcterms:modified>
</cp:coreProperties>
</file>