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606" r:id="rId3"/>
    <p:sldId id="602" r:id="rId4"/>
    <p:sldId id="603" r:id="rId5"/>
    <p:sldId id="596" r:id="rId6"/>
    <p:sldId id="613" r:id="rId7"/>
    <p:sldId id="607" r:id="rId8"/>
    <p:sldId id="609" r:id="rId9"/>
    <p:sldId id="610" r:id="rId10"/>
    <p:sldId id="611" r:id="rId11"/>
    <p:sldId id="612" r:id="rId12"/>
    <p:sldId id="608" r:id="rId13"/>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6122"/>
  </p:normalViewPr>
  <p:slideViewPr>
    <p:cSldViewPr snapToGrid="0" showGuides="1">
      <p:cViewPr varScale="1">
        <p:scale>
          <a:sx n="105" d="100"/>
          <a:sy n="105" d="100"/>
        </p:scale>
        <p:origin x="128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2C243-8D58-D943-A217-462757B401BD}" type="datetimeFigureOut">
              <a:rPr lang="en-GB" smtClean="0"/>
              <a:t>19/01/2024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E29EE-887B-9546-A987-DDF96B9F69DC}" type="slidenum">
              <a:rPr lang="en-GB" smtClean="0"/>
              <a:t>‹#›</a:t>
            </a:fld>
            <a:endParaRPr lang="en-GB"/>
          </a:p>
        </p:txBody>
      </p:sp>
    </p:spTree>
    <p:extLst>
      <p:ext uri="{BB962C8B-B14F-4D97-AF65-F5344CB8AC3E}">
        <p14:creationId xmlns:p14="http://schemas.microsoft.com/office/powerpoint/2010/main" val="154021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Regardless of the approach we use we would end up with aligned data. Let’s assumed that has been processed, we can then use the data to variant call polymorphic sites ( known as SNPS) or indels which is not always possible, for instance, when we work with low coverage data or bad quality, in that case one could compute genotype likelihoods</a:t>
            </a:r>
            <a:r>
              <a:rPr lang="en-US" sz="1200" dirty="0"/>
              <a:t>, which estimates the probability of observing the sequence data at each site given all possible genotypes. They still limit the questions we can ask and approaches we can apply. </a:t>
            </a:r>
            <a:r>
              <a:rPr lang="en-US" dirty="0"/>
              <a:t>A more recent approach is genotype imputation. </a:t>
            </a:r>
            <a:endParaRPr lang="en-US" sz="1200" dirty="0"/>
          </a:p>
          <a:p>
            <a:endParaRPr lang="en-GB" sz="1200" b="0" i="0"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6CD2ACF7-318B-6846-B737-B30F6199390E}" type="slidenum">
              <a:rPr lang="en-GB" smtClean="0"/>
              <a:t>2</a:t>
            </a:fld>
            <a:endParaRPr lang="en-GB"/>
          </a:p>
        </p:txBody>
      </p:sp>
    </p:spTree>
    <p:extLst>
      <p:ext uri="{BB962C8B-B14F-4D97-AF65-F5344CB8AC3E}">
        <p14:creationId xmlns:p14="http://schemas.microsoft.com/office/powerpoint/2010/main" val="320033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process of genotype imputation, missing sites are statistically inferred based on haplotype similarity with individuals present in large reference panels. This method has been applied mainly in </a:t>
            </a:r>
            <a:r>
              <a:rPr lang="en-US" dirty="0" err="1"/>
              <a:t>snp</a:t>
            </a:r>
            <a:r>
              <a:rPr lang="en-US" dirty="0"/>
              <a:t>-array data, where genomes are genotyped at a subset of variant sites and are used to increase sample size for GWAS studies. </a:t>
            </a:r>
          </a:p>
          <a:p>
            <a:endParaRPr lang="en-US" dirty="0"/>
          </a:p>
          <a:p>
            <a:endParaRPr lang="en-DK" dirty="0"/>
          </a:p>
        </p:txBody>
      </p:sp>
      <p:sp>
        <p:nvSpPr>
          <p:cNvPr id="4" name="Slide Number Placeholder 3"/>
          <p:cNvSpPr>
            <a:spLocks noGrp="1"/>
          </p:cNvSpPr>
          <p:nvPr>
            <p:ph type="sldNum" sz="quarter" idx="5"/>
          </p:nvPr>
        </p:nvSpPr>
        <p:spPr/>
        <p:txBody>
          <a:bodyPr/>
          <a:lstStyle/>
          <a:p>
            <a:fld id="{BEF611DF-A794-1946-ACAA-AA5600856672}" type="slidenum">
              <a:rPr lang="en-DK" smtClean="0"/>
              <a:t>3</a:t>
            </a:fld>
            <a:endParaRPr lang="en-DK"/>
          </a:p>
        </p:txBody>
      </p:sp>
    </p:spTree>
    <p:extLst>
      <p:ext uri="{BB962C8B-B14F-4D97-AF65-F5344CB8AC3E}">
        <p14:creationId xmlns:p14="http://schemas.microsoft.com/office/powerpoint/2010/main" val="397358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also been applied in low coverage shotgun data, which makes it suitable for imputing low-coverage ancient genomes. </a:t>
            </a:r>
          </a:p>
        </p:txBody>
      </p:sp>
      <p:sp>
        <p:nvSpPr>
          <p:cNvPr id="4" name="Slide Number Placeholder 3"/>
          <p:cNvSpPr>
            <a:spLocks noGrp="1"/>
          </p:cNvSpPr>
          <p:nvPr>
            <p:ph type="sldNum" sz="quarter" idx="5"/>
          </p:nvPr>
        </p:nvSpPr>
        <p:spPr/>
        <p:txBody>
          <a:bodyPr/>
          <a:lstStyle/>
          <a:p>
            <a:fld id="{BEF611DF-A794-1946-ACAA-AA5600856672}" type="slidenum">
              <a:rPr lang="en-DK" smtClean="0"/>
              <a:t>4</a:t>
            </a:fld>
            <a:endParaRPr lang="en-DK"/>
          </a:p>
        </p:txBody>
      </p:sp>
    </p:spTree>
    <p:extLst>
      <p:ext uri="{BB962C8B-B14F-4D97-AF65-F5344CB8AC3E}">
        <p14:creationId xmlns:p14="http://schemas.microsoft.com/office/powerpoint/2010/main" val="80910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Ones we have the genotypes of the individuals, we can do other downstream analyses like </a:t>
            </a:r>
            <a:r>
              <a:rPr lang="en-GB" b="0" i="0" dirty="0">
                <a:solidFill>
                  <a:srgbClr val="D1D5DB"/>
                </a:solidFill>
                <a:effectLst/>
                <a:latin typeface="Söhne"/>
              </a:rPr>
              <a:t>inferring population structure, estimating the ancestry proportions from different sources in admixed population (e.g.: Mexican) or looking for genes under adaptive evolution</a:t>
            </a:r>
            <a:endParaRPr lang="en-GB" dirty="0"/>
          </a:p>
        </p:txBody>
      </p:sp>
      <p:sp>
        <p:nvSpPr>
          <p:cNvPr id="4" name="Slide Number Placeholder 3"/>
          <p:cNvSpPr>
            <a:spLocks noGrp="1"/>
          </p:cNvSpPr>
          <p:nvPr>
            <p:ph type="sldNum" sz="quarter" idx="5"/>
          </p:nvPr>
        </p:nvSpPr>
        <p:spPr/>
        <p:txBody>
          <a:bodyPr/>
          <a:lstStyle/>
          <a:p>
            <a:fld id="{6CD2ACF7-318B-6846-B737-B30F6199390E}" type="slidenum">
              <a:rPr lang="en-GB" smtClean="0"/>
              <a:t>5</a:t>
            </a:fld>
            <a:endParaRPr lang="en-GB"/>
          </a:p>
        </p:txBody>
      </p:sp>
    </p:spTree>
    <p:extLst>
      <p:ext uri="{BB962C8B-B14F-4D97-AF65-F5344CB8AC3E}">
        <p14:creationId xmlns:p14="http://schemas.microsoft.com/office/powerpoint/2010/main" val="831915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African genetic diversity is not well represented in 1000GP panel. Even though the sample age is expected to affect imputation performance due to the large coalescent times between the reference populations and the ancient individuals. The accuracy is considerably low in very very old samples at rare variants (MAF &lt; 0.2%) . Accurately imputed heterozygous sites in very low coverage samples (0.1X) are removed when applying GP filtering even </a:t>
            </a:r>
            <a:r>
              <a:rPr lang="en-GB" dirty="0" err="1"/>
              <a:t>ig</a:t>
            </a:r>
            <a:r>
              <a:rPr lang="en-GB" dirty="0"/>
              <a:t> GP &gt; 0.7 and are much more affected than higher coverage samples, however, the GP filter in very low coverage samples still increases the accuracy of the imputation and is important to do. For 0.1X, GP &gt; 0.8 </a:t>
            </a:r>
          </a:p>
        </p:txBody>
      </p:sp>
      <p:sp>
        <p:nvSpPr>
          <p:cNvPr id="4" name="Slide Number Placeholder 3"/>
          <p:cNvSpPr>
            <a:spLocks noGrp="1"/>
          </p:cNvSpPr>
          <p:nvPr>
            <p:ph type="sldNum" sz="quarter" idx="5"/>
          </p:nvPr>
        </p:nvSpPr>
        <p:spPr/>
        <p:txBody>
          <a:bodyPr/>
          <a:lstStyle/>
          <a:p>
            <a:fld id="{297E29EE-887B-9546-A987-DDF96B9F69DC}" type="slidenum">
              <a:rPr lang="en-GB" smtClean="0"/>
              <a:t>6</a:t>
            </a:fld>
            <a:endParaRPr lang="en-GB"/>
          </a:p>
        </p:txBody>
      </p:sp>
    </p:spTree>
    <p:extLst>
      <p:ext uri="{BB962C8B-B14F-4D97-AF65-F5344CB8AC3E}">
        <p14:creationId xmlns:p14="http://schemas.microsoft.com/office/powerpoint/2010/main" val="154673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latin typeface="Open Sans" panose="020F0502020204030204" pitchFamily="34" charset="0"/>
              </a:rPr>
              <a:t>Reproductible and scalable pipelines </a:t>
            </a:r>
          </a:p>
          <a:p>
            <a:r>
              <a:rPr lang="en-GB" b="0" i="0" dirty="0">
                <a:solidFill>
                  <a:srgbClr val="000000"/>
                </a:solidFill>
                <a:effectLst/>
                <a:latin typeface="Open Sans" panose="020F0502020204030204" pitchFamily="34" charset="0"/>
              </a:rPr>
              <a:t>Analyses require the application of various tools, algorithms and scripts.</a:t>
            </a:r>
          </a:p>
          <a:p>
            <a:endParaRPr lang="en-GB" dirty="0"/>
          </a:p>
        </p:txBody>
      </p:sp>
      <p:sp>
        <p:nvSpPr>
          <p:cNvPr id="4" name="Slide Number Placeholder 3"/>
          <p:cNvSpPr>
            <a:spLocks noGrp="1"/>
          </p:cNvSpPr>
          <p:nvPr>
            <p:ph type="sldNum" sz="quarter" idx="5"/>
          </p:nvPr>
        </p:nvSpPr>
        <p:spPr/>
        <p:txBody>
          <a:bodyPr/>
          <a:lstStyle/>
          <a:p>
            <a:fld id="{297E29EE-887B-9546-A987-DDF96B9F69DC}" type="slidenum">
              <a:rPr lang="en-GB" smtClean="0"/>
              <a:t>7</a:t>
            </a:fld>
            <a:endParaRPr lang="en-GB"/>
          </a:p>
        </p:txBody>
      </p:sp>
    </p:spTree>
    <p:extLst>
      <p:ext uri="{BB962C8B-B14F-4D97-AF65-F5344CB8AC3E}">
        <p14:creationId xmlns:p14="http://schemas.microsoft.com/office/powerpoint/2010/main" val="734774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04040"/>
                </a:solidFill>
                <a:effectLst/>
                <a:latin typeface="Lato" panose="020F0502020204030203" pitchFamily="34" charset="0"/>
              </a:rPr>
              <a:t>One of the text-based workflow systems</a:t>
            </a:r>
            <a:endParaRPr lang="en-GB" dirty="0"/>
          </a:p>
        </p:txBody>
      </p:sp>
      <p:sp>
        <p:nvSpPr>
          <p:cNvPr id="4" name="Slide Number Placeholder 3"/>
          <p:cNvSpPr>
            <a:spLocks noGrp="1"/>
          </p:cNvSpPr>
          <p:nvPr>
            <p:ph type="sldNum" sz="quarter" idx="5"/>
          </p:nvPr>
        </p:nvSpPr>
        <p:spPr/>
        <p:txBody>
          <a:bodyPr/>
          <a:lstStyle/>
          <a:p>
            <a:fld id="{297E29EE-887B-9546-A987-DDF96B9F69DC}" type="slidenum">
              <a:rPr lang="en-GB" smtClean="0"/>
              <a:t>8</a:t>
            </a:fld>
            <a:endParaRPr lang="en-GB"/>
          </a:p>
        </p:txBody>
      </p:sp>
    </p:spTree>
    <p:extLst>
      <p:ext uri="{BB962C8B-B14F-4D97-AF65-F5344CB8AC3E}">
        <p14:creationId xmlns:p14="http://schemas.microsoft.com/office/powerpoint/2010/main" val="1342566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7E29EE-887B-9546-A987-DDF96B9F69DC}" type="slidenum">
              <a:rPr lang="en-GB" smtClean="0"/>
              <a:t>10</a:t>
            </a:fld>
            <a:endParaRPr lang="en-GB"/>
          </a:p>
        </p:txBody>
      </p:sp>
    </p:spTree>
    <p:extLst>
      <p:ext uri="{BB962C8B-B14F-4D97-AF65-F5344CB8AC3E}">
        <p14:creationId xmlns:p14="http://schemas.microsoft.com/office/powerpoint/2010/main" val="230485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478-0157-7B41-0113-B018C010751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77F52C7-26AC-BF8C-7FC3-915C97B72A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7315437-E9A2-3A4A-754B-39760883A6E2}"/>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5" name="Footer Placeholder 4">
            <a:extLst>
              <a:ext uri="{FF2B5EF4-FFF2-40B4-BE49-F238E27FC236}">
                <a16:creationId xmlns:a16="http://schemas.microsoft.com/office/drawing/2014/main" id="{5DA8DB52-9105-30B1-AB83-124BBC7776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961774-F327-3485-9AD8-CB167BF74169}"/>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11656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00F6-CDC9-E869-5D6B-861BC86B47C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31335B9-7630-8298-9C49-F5EC5F40764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0064DEE-AA3D-AD18-7D42-0142D1D18174}"/>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5" name="Footer Placeholder 4">
            <a:extLst>
              <a:ext uri="{FF2B5EF4-FFF2-40B4-BE49-F238E27FC236}">
                <a16:creationId xmlns:a16="http://schemas.microsoft.com/office/drawing/2014/main" id="{2C8A5E60-5E0F-7648-9C12-30F707ED9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EDC050-523F-AE3F-816E-8072D35A0FD1}"/>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350990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F1EA7-6DAE-8F04-3A0D-A1E25356B92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D7B5BF9-D445-ABCC-EAD7-13913BA087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B106D40-1C93-F5EB-7F1E-43125F6BE55E}"/>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5" name="Footer Placeholder 4">
            <a:extLst>
              <a:ext uri="{FF2B5EF4-FFF2-40B4-BE49-F238E27FC236}">
                <a16:creationId xmlns:a16="http://schemas.microsoft.com/office/drawing/2014/main" id="{6E76BF61-64AF-503F-618D-29D4CB4411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F363A3-3966-9E20-40B8-AB2FF140D904}"/>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363471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da" smtClean="0"/>
              <a:pPr/>
              <a:t>‹#›</a:t>
            </a:fld>
            <a:endParaRPr lang="da"/>
          </a:p>
        </p:txBody>
      </p:sp>
    </p:spTree>
    <p:extLst>
      <p:ext uri="{BB962C8B-B14F-4D97-AF65-F5344CB8AC3E}">
        <p14:creationId xmlns:p14="http://schemas.microsoft.com/office/powerpoint/2010/main" val="347327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1DB2-34E2-34A2-9894-3E6A124F01F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FF41240-2FC3-601A-2109-765BEFF8C91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307C44D-8238-A76B-7A74-0A8A4106AF60}"/>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5" name="Footer Placeholder 4">
            <a:extLst>
              <a:ext uri="{FF2B5EF4-FFF2-40B4-BE49-F238E27FC236}">
                <a16:creationId xmlns:a16="http://schemas.microsoft.com/office/drawing/2014/main" id="{99AA6C7B-10D1-02B1-4534-8349CEAFAC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AD0EB3-91CE-85C5-39DF-0A1B504F7E73}"/>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284810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0B32-2DD1-CB46-D10E-2837F3C1EDF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FB4DF2A-A36C-9215-3C7E-33F9301D3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78152E-6ABB-1EED-1AAE-A12F5BF8EFBE}"/>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5" name="Footer Placeholder 4">
            <a:extLst>
              <a:ext uri="{FF2B5EF4-FFF2-40B4-BE49-F238E27FC236}">
                <a16:creationId xmlns:a16="http://schemas.microsoft.com/office/drawing/2014/main" id="{C654B3D1-9D52-185C-9807-BCC385D012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3574C0-583D-3F8A-709E-90153801EBC2}"/>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32138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7A33-F48A-516C-11B7-6AFBD762714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908D409-E6EC-5B3E-DF15-AE53A9A7E95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CFDB3F7-7EF1-AFAC-5EFB-D7D9E74955B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629F3D2-BA22-5973-FE96-E8A371807E7C}"/>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6" name="Footer Placeholder 5">
            <a:extLst>
              <a:ext uri="{FF2B5EF4-FFF2-40B4-BE49-F238E27FC236}">
                <a16:creationId xmlns:a16="http://schemas.microsoft.com/office/drawing/2014/main" id="{64AC5FCD-10A4-DFF4-5E36-CE9AE4636E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FD0927-343F-A6C2-35C3-5310B13D28A6}"/>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403308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3C19-95D4-7A65-49DB-027FFFB3482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1016F1B2-0A4F-1ED4-B7EF-30C488E4A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7107633-DDDE-0C85-BF91-39037FBF05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BBBF01B-7405-7AEB-BD14-C23AEB2E1C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D38772-4A9D-320F-6A9F-6B677A5062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D6DCC70-0F77-71B9-FEE0-C59F73712F65}"/>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8" name="Footer Placeholder 7">
            <a:extLst>
              <a:ext uri="{FF2B5EF4-FFF2-40B4-BE49-F238E27FC236}">
                <a16:creationId xmlns:a16="http://schemas.microsoft.com/office/drawing/2014/main" id="{D9AA4AF3-1EB8-AB26-746C-AAFB8C28EF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3DD418-3F9D-07DE-54E5-D1FFA0D5A0E0}"/>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115629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F55B-455E-DF40-986B-CDFB8769505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2215694-43AB-A39F-D18C-987E68CECAE2}"/>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4" name="Footer Placeholder 3">
            <a:extLst>
              <a:ext uri="{FF2B5EF4-FFF2-40B4-BE49-F238E27FC236}">
                <a16:creationId xmlns:a16="http://schemas.microsoft.com/office/drawing/2014/main" id="{F0C411E9-8F81-5860-BE05-FE2DC26D48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03C7966-ED81-A1CF-4941-A8704F4F2478}"/>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804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AB146-61E6-535F-7496-A00338DD6C9D}"/>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3" name="Footer Placeholder 2">
            <a:extLst>
              <a:ext uri="{FF2B5EF4-FFF2-40B4-BE49-F238E27FC236}">
                <a16:creationId xmlns:a16="http://schemas.microsoft.com/office/drawing/2014/main" id="{8A48A971-709E-C09A-95AF-1FD68C4E48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D16AF01-94AB-F18B-0CDF-B2F1AC8063C1}"/>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226547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FD4E-C588-67F4-33FC-1AF907CA5B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36D3FD3-E41E-FC52-4BFE-06EFB69ED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E9ED3BE-C1B6-E65B-C570-7A12844A9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F2F36E-F9A7-08DC-D666-8E05DBF60CFD}"/>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6" name="Footer Placeholder 5">
            <a:extLst>
              <a:ext uri="{FF2B5EF4-FFF2-40B4-BE49-F238E27FC236}">
                <a16:creationId xmlns:a16="http://schemas.microsoft.com/office/drawing/2014/main" id="{C1424B16-18FD-D373-BFD6-95CC8A846C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52CB3B-3977-39A2-53F3-EF3D2EC5D05C}"/>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53482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E1C9-F0D2-4447-873E-FB196E830F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0F6B9449-CE6C-55E6-B650-9A6C532EA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055CAA0-FDB0-2AA4-355D-D121A4A95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4A3A5E-321C-5CA0-7A2F-E11807344E2B}"/>
              </a:ext>
            </a:extLst>
          </p:cNvPr>
          <p:cNvSpPr>
            <a:spLocks noGrp="1"/>
          </p:cNvSpPr>
          <p:nvPr>
            <p:ph type="dt" sz="half" idx="10"/>
          </p:nvPr>
        </p:nvSpPr>
        <p:spPr/>
        <p:txBody>
          <a:bodyPr/>
          <a:lstStyle/>
          <a:p>
            <a:fld id="{EEC24A53-6CEA-1048-AC21-54EDCF8210C1}" type="datetimeFigureOut">
              <a:rPr lang="en-GB" smtClean="0"/>
              <a:t>19/01/2024</a:t>
            </a:fld>
            <a:endParaRPr lang="en-GB"/>
          </a:p>
        </p:txBody>
      </p:sp>
      <p:sp>
        <p:nvSpPr>
          <p:cNvPr id="6" name="Footer Placeholder 5">
            <a:extLst>
              <a:ext uri="{FF2B5EF4-FFF2-40B4-BE49-F238E27FC236}">
                <a16:creationId xmlns:a16="http://schemas.microsoft.com/office/drawing/2014/main" id="{0FE7876A-CB5A-2AB9-ECBA-E003BCCEC4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672BBB-248A-2975-AAB0-EFAB6D5CF97D}"/>
              </a:ext>
            </a:extLst>
          </p:cNvPr>
          <p:cNvSpPr>
            <a:spLocks noGrp="1"/>
          </p:cNvSpPr>
          <p:nvPr>
            <p:ph type="sldNum" sz="quarter" idx="12"/>
          </p:nvPr>
        </p:nvSpPr>
        <p:spPr/>
        <p:txBody>
          <a:bodyPr/>
          <a:lstStyle/>
          <a:p>
            <a:fld id="{9DD51A9A-C6DB-4C46-B84C-EA924A5779B1}" type="slidenum">
              <a:rPr lang="en-GB" smtClean="0"/>
              <a:t>‹#›</a:t>
            </a:fld>
            <a:endParaRPr lang="en-GB"/>
          </a:p>
        </p:txBody>
      </p:sp>
    </p:spTree>
    <p:extLst>
      <p:ext uri="{BB962C8B-B14F-4D97-AF65-F5344CB8AC3E}">
        <p14:creationId xmlns:p14="http://schemas.microsoft.com/office/powerpoint/2010/main" val="322866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E4BEC-A19E-36BC-5435-948C2FB16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896567E-E06F-512D-EF22-628C9E44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C2C87D0-58B9-7FA5-8E7C-E0589FFBD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24A53-6CEA-1048-AC21-54EDCF8210C1}" type="datetimeFigureOut">
              <a:rPr lang="en-GB" smtClean="0"/>
              <a:t>19/01/2024</a:t>
            </a:fld>
            <a:endParaRPr lang="en-GB"/>
          </a:p>
        </p:txBody>
      </p:sp>
      <p:sp>
        <p:nvSpPr>
          <p:cNvPr id="5" name="Footer Placeholder 4">
            <a:extLst>
              <a:ext uri="{FF2B5EF4-FFF2-40B4-BE49-F238E27FC236}">
                <a16:creationId xmlns:a16="http://schemas.microsoft.com/office/drawing/2014/main" id="{D1DC051D-1E5F-FF1E-0E27-BE3540718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12A739-8DC6-623D-2E9A-70E581E7A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51A9A-C6DB-4C46-B84C-EA924A5779B1}" type="slidenum">
              <a:rPr lang="en-GB" smtClean="0"/>
              <a:t>‹#›</a:t>
            </a:fld>
            <a:endParaRPr lang="en-GB"/>
          </a:p>
        </p:txBody>
      </p:sp>
    </p:spTree>
    <p:extLst>
      <p:ext uri="{BB962C8B-B14F-4D97-AF65-F5344CB8AC3E}">
        <p14:creationId xmlns:p14="http://schemas.microsoft.com/office/powerpoint/2010/main" val="3210224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chroeder-Group/Inputation-Workshop/tree/ma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slides.com/johanneskoester/snakemake-tutori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4284-2499-2DB3-CAEF-8711AB51AB48}"/>
              </a:ext>
            </a:extLst>
          </p:cNvPr>
          <p:cNvSpPr>
            <a:spLocks noGrp="1"/>
          </p:cNvSpPr>
          <p:nvPr>
            <p:ph type="ctrTitle"/>
          </p:nvPr>
        </p:nvSpPr>
        <p:spPr/>
        <p:txBody>
          <a:bodyPr/>
          <a:lstStyle/>
          <a:p>
            <a:r>
              <a:rPr lang="en-GB" dirty="0"/>
              <a:t>Genotype imputation using GLIMPSE</a:t>
            </a:r>
          </a:p>
        </p:txBody>
      </p:sp>
      <p:sp>
        <p:nvSpPr>
          <p:cNvPr id="3" name="Subtitle 2">
            <a:extLst>
              <a:ext uri="{FF2B5EF4-FFF2-40B4-BE49-F238E27FC236}">
                <a16:creationId xmlns:a16="http://schemas.microsoft.com/office/drawing/2014/main" id="{1B6675E8-D8DC-961E-43F0-A2452C11990D}"/>
              </a:ext>
            </a:extLst>
          </p:cNvPr>
          <p:cNvSpPr>
            <a:spLocks noGrp="1"/>
          </p:cNvSpPr>
          <p:nvPr>
            <p:ph type="subTitle" idx="1"/>
          </p:nvPr>
        </p:nvSpPr>
        <p:spPr>
          <a:xfrm>
            <a:off x="691792" y="5983074"/>
            <a:ext cx="11195407" cy="533399"/>
          </a:xfrm>
        </p:spPr>
        <p:txBody>
          <a:bodyPr/>
          <a:lstStyle/>
          <a:p>
            <a:pPr algn="l"/>
            <a:r>
              <a:rPr lang="en-GB" dirty="0" err="1">
                <a:solidFill>
                  <a:srgbClr val="262626"/>
                </a:solidFill>
                <a:effectLst/>
                <a:latin typeface="Helvetica" pitchFamily="2" charset="0"/>
              </a:rPr>
              <a:t>Github</a:t>
            </a:r>
            <a:r>
              <a:rPr lang="en-GB" dirty="0">
                <a:solidFill>
                  <a:srgbClr val="262626"/>
                </a:solidFill>
                <a:effectLst/>
                <a:latin typeface="Helvetica" pitchFamily="2" charset="0"/>
              </a:rPr>
              <a:t>: </a:t>
            </a:r>
            <a:r>
              <a:rPr lang="en-GB" u="sng" dirty="0">
                <a:solidFill>
                  <a:schemeClr val="accent1"/>
                </a:solidFill>
                <a:hlinkClick r:id="rId2"/>
              </a:rPr>
              <a:t>https://github.com/Schroeder-Group/Inputation-Workshop/tree/main</a:t>
            </a:r>
            <a:r>
              <a:rPr lang="en-GB" u="sng" dirty="0">
                <a:solidFill>
                  <a:schemeClr val="accent1"/>
                </a:solidFill>
              </a:rPr>
              <a:t> </a:t>
            </a:r>
            <a:endParaRPr lang="en-GB" dirty="0"/>
          </a:p>
        </p:txBody>
      </p:sp>
    </p:spTree>
    <p:extLst>
      <p:ext uri="{BB962C8B-B14F-4D97-AF65-F5344CB8AC3E}">
        <p14:creationId xmlns:p14="http://schemas.microsoft.com/office/powerpoint/2010/main" val="983295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06B5A7-9827-29EA-90FF-AB0E7C4FD5B5}"/>
              </a:ext>
            </a:extLst>
          </p:cNvPr>
          <p:cNvSpPr txBox="1"/>
          <p:nvPr/>
        </p:nvSpPr>
        <p:spPr>
          <a:xfrm>
            <a:off x="1060132" y="604004"/>
            <a:ext cx="9364027" cy="4524315"/>
          </a:xfrm>
          <a:prstGeom prst="rect">
            <a:avLst/>
          </a:prstGeom>
          <a:noFill/>
        </p:spPr>
        <p:txBody>
          <a:bodyPr wrap="square">
            <a:spAutoFit/>
          </a:bodyPr>
          <a:lstStyle/>
          <a:p>
            <a:pPr defTabSz="518400"/>
            <a:endParaRPr lang="en-GB" dirty="0">
              <a:solidFill>
                <a:srgbClr val="404040"/>
              </a:solidFill>
              <a:latin typeface="Lato" panose="020F0502020204030203" pitchFamily="34" charset="0"/>
            </a:endParaRPr>
          </a:p>
          <a:p>
            <a:pPr defTabSz="518400"/>
            <a:r>
              <a:rPr lang="en-GB" dirty="0">
                <a:solidFill>
                  <a:srgbClr val="404040"/>
                </a:solidFill>
                <a:latin typeface="Lato" panose="020F0502020204030203" pitchFamily="34" charset="0"/>
              </a:rPr>
              <a:t>Target rule to collect results.</a:t>
            </a:r>
          </a:p>
          <a:p>
            <a:pPr defTabSz="518400"/>
            <a:endParaRPr lang="en-GB" dirty="0">
              <a:solidFill>
                <a:srgbClr val="404040"/>
              </a:solidFill>
              <a:latin typeface="Lato" panose="020F0502020204030203" pitchFamily="34" charset="0"/>
            </a:endParaRPr>
          </a:p>
          <a:p>
            <a:pPr defTabSz="518400"/>
            <a:r>
              <a:rPr lang="en-GB" dirty="0">
                <a:solidFill>
                  <a:srgbClr val="404040"/>
                </a:solidFill>
                <a:latin typeface="Lato" panose="020F0502020204030203" pitchFamily="34" charset="0"/>
              </a:rPr>
              <a:t>Set your target(s) to apply rules:</a:t>
            </a:r>
          </a:p>
          <a:p>
            <a:pPr defTabSz="518400"/>
            <a:endParaRPr lang="en-GB" dirty="0">
              <a:solidFill>
                <a:srgbClr val="404040"/>
              </a:solidFill>
              <a:latin typeface="Lato" panose="020F0502020204030203" pitchFamily="34" charset="0"/>
            </a:endParaRPr>
          </a:p>
          <a:p>
            <a:pPr defTabSz="518400"/>
            <a:r>
              <a:rPr lang="en-GB" b="1" dirty="0">
                <a:solidFill>
                  <a:srgbClr val="404040"/>
                </a:solidFill>
                <a:latin typeface="Consolas" panose="020B0609020204030204" pitchFamily="49" charset="0"/>
                <a:cs typeface="Consolas" panose="020B0609020204030204" pitchFamily="49" charset="0"/>
              </a:rPr>
              <a:t>r</a:t>
            </a:r>
            <a:r>
              <a:rPr lang="en-GB" b="1" i="0" dirty="0">
                <a:solidFill>
                  <a:srgbClr val="404040"/>
                </a:solidFill>
                <a:effectLst/>
                <a:latin typeface="Consolas" panose="020B0609020204030204" pitchFamily="49" charset="0"/>
                <a:cs typeface="Consolas" panose="020B0609020204030204" pitchFamily="49" charset="0"/>
              </a:rPr>
              <a:t>ule </a:t>
            </a:r>
            <a:r>
              <a:rPr lang="en-GB" b="1" dirty="0">
                <a:solidFill>
                  <a:srgbClr val="404040"/>
                </a:solidFill>
                <a:latin typeface="Consolas" panose="020B0609020204030204" pitchFamily="49" charset="0"/>
                <a:cs typeface="Consolas" panose="020B0609020204030204" pitchFamily="49" charset="0"/>
              </a:rPr>
              <a:t>all</a:t>
            </a:r>
            <a:r>
              <a:rPr lang="en-GB" b="1" i="0" dirty="0">
                <a:solidFill>
                  <a:srgbClr val="404040"/>
                </a:solidFill>
                <a:effectLst/>
                <a:latin typeface="Consolas" panose="020B0609020204030204" pitchFamily="49" charset="0"/>
                <a:cs typeface="Consolas" panose="020B0609020204030204" pitchFamily="49" charset="0"/>
              </a:rPr>
              <a:t>:</a:t>
            </a:r>
          </a:p>
          <a:p>
            <a:pPr defTabSz="518400"/>
            <a:r>
              <a:rPr lang="en-GB" b="1" i="0" dirty="0">
                <a:solidFill>
                  <a:srgbClr val="000000"/>
                </a:solidFill>
                <a:effectLst/>
                <a:latin typeface="Consolas" panose="020B0609020204030204" pitchFamily="49" charset="0"/>
                <a:cs typeface="Consolas" panose="020B0609020204030204" pitchFamily="49" charset="0"/>
              </a:rPr>
              <a:t>	input: </a:t>
            </a:r>
          </a:p>
          <a:p>
            <a:pPr defTabSz="518400"/>
            <a:r>
              <a:rPr lang="en-GB" b="1" dirty="0">
                <a:solidFill>
                  <a:srgbClr val="000000"/>
                </a:solidFill>
                <a:latin typeface="Consolas" panose="020B0609020204030204" pitchFamily="49" charset="0"/>
                <a:cs typeface="Consolas" panose="020B0609020204030204" pitchFamily="49" charset="0"/>
              </a:rPr>
              <a:t>		</a:t>
            </a:r>
            <a:r>
              <a:rPr lang="en-GB" b="1" i="0" dirty="0">
                <a:solidFill>
                  <a:srgbClr val="404040"/>
                </a:solidFill>
                <a:effectLst/>
                <a:latin typeface="Consolas" panose="020B0609020204030204" pitchFamily="49" charset="0"/>
                <a:cs typeface="Consolas" panose="020B0609020204030204" pitchFamily="49" charset="0"/>
              </a:rPr>
              <a:t>“</a:t>
            </a:r>
            <a:r>
              <a:rPr lang="en-GB" b="1" i="0" dirty="0" err="1">
                <a:solidFill>
                  <a:srgbClr val="404040"/>
                </a:solidFill>
                <a:effectLst/>
                <a:latin typeface="Consolas" panose="020B0609020204030204" pitchFamily="49" charset="0"/>
                <a:cs typeface="Consolas" panose="020B0609020204030204" pitchFamily="49" charset="0"/>
              </a:rPr>
              <a:t>output.png</a:t>
            </a:r>
            <a:r>
              <a:rPr lang="en-GB" b="1" i="0" dirty="0">
                <a:solidFill>
                  <a:srgbClr val="404040"/>
                </a:solidFill>
                <a:effectLst/>
                <a:latin typeface="Consolas" panose="020B0609020204030204" pitchFamily="49" charset="0"/>
                <a:cs typeface="Consolas" panose="020B0609020204030204" pitchFamily="49" charset="0"/>
              </a:rPr>
              <a:t>”</a:t>
            </a:r>
            <a:endParaRPr lang="en-GB" b="1" i="0" dirty="0">
              <a:solidFill>
                <a:srgbClr val="000000"/>
              </a:solidFill>
              <a:effectLst/>
              <a:latin typeface="Consolas" panose="020B0609020204030204" pitchFamily="49" charset="0"/>
              <a:cs typeface="Consolas" panose="020B0609020204030204" pitchFamily="49" charset="0"/>
            </a:endParaRPr>
          </a:p>
          <a:p>
            <a:pPr defTabSz="518400"/>
            <a:endParaRPr lang="en-GB" dirty="0">
              <a:solidFill>
                <a:srgbClr val="404040"/>
              </a:solidFill>
              <a:latin typeface="Lato" panose="020F0502020204030203" pitchFamily="34" charset="0"/>
            </a:endParaRPr>
          </a:p>
          <a:p>
            <a:pPr defTabSz="518400"/>
            <a:endParaRPr lang="en-GB" dirty="0">
              <a:solidFill>
                <a:srgbClr val="404040"/>
              </a:solidFill>
              <a:latin typeface="Lato" panose="020F0502020204030203" pitchFamily="34" charset="0"/>
            </a:endParaRPr>
          </a:p>
          <a:p>
            <a:pPr defTabSz="518400"/>
            <a:r>
              <a:rPr lang="en-GB" dirty="0">
                <a:solidFill>
                  <a:srgbClr val="404040"/>
                </a:solidFill>
                <a:latin typeface="Lato" panose="020F0502020204030203" pitchFamily="34" charset="0"/>
              </a:rPr>
              <a:t>DATASETS=[“D1”,”D2”, “D3”]</a:t>
            </a:r>
          </a:p>
          <a:p>
            <a:pPr defTabSz="518400"/>
            <a:endParaRPr lang="en-GB" dirty="0">
              <a:solidFill>
                <a:srgbClr val="404040"/>
              </a:solidFill>
              <a:latin typeface="Lato" panose="020F0502020204030203" pitchFamily="34" charset="0"/>
            </a:endParaRPr>
          </a:p>
          <a:p>
            <a:pPr defTabSz="518400"/>
            <a:r>
              <a:rPr lang="en-GB" b="1" dirty="0">
                <a:solidFill>
                  <a:srgbClr val="000000"/>
                </a:solidFill>
                <a:latin typeface="Consolas" panose="020B0609020204030204" pitchFamily="49" charset="0"/>
                <a:cs typeface="Consolas" panose="020B0609020204030204" pitchFamily="49" charset="0"/>
              </a:rPr>
              <a:t>rule all: </a:t>
            </a:r>
          </a:p>
          <a:p>
            <a:pPr defTabSz="518400"/>
            <a:r>
              <a:rPr lang="en-GB" b="1" dirty="0">
                <a:solidFill>
                  <a:srgbClr val="000000"/>
                </a:solidFill>
                <a:latin typeface="Consolas" panose="020B0609020204030204" pitchFamily="49" charset="0"/>
                <a:cs typeface="Consolas" panose="020B0609020204030204" pitchFamily="49" charset="0"/>
              </a:rPr>
              <a:t>	input:</a:t>
            </a:r>
          </a:p>
          <a:p>
            <a:pPr defTabSz="518400"/>
            <a:r>
              <a:rPr lang="en-GB" b="1" dirty="0">
                <a:solidFill>
                  <a:srgbClr val="000000"/>
                </a:solidFill>
                <a:latin typeface="Consolas" panose="020B0609020204030204" pitchFamily="49" charset="0"/>
                <a:cs typeface="Consolas" panose="020B0609020204030204" pitchFamily="49" charset="0"/>
              </a:rPr>
              <a:t>		["{dataset}.</a:t>
            </a:r>
            <a:r>
              <a:rPr lang="en-GB" b="1" dirty="0" err="1">
                <a:solidFill>
                  <a:srgbClr val="000000"/>
                </a:solidFill>
                <a:latin typeface="Consolas" panose="020B0609020204030204" pitchFamily="49" charset="0"/>
                <a:cs typeface="Consolas" panose="020B0609020204030204" pitchFamily="49" charset="0"/>
              </a:rPr>
              <a:t>sorted.txt".format</a:t>
            </a:r>
            <a:r>
              <a:rPr lang="en-GB" b="1" dirty="0">
                <a:solidFill>
                  <a:srgbClr val="000000"/>
                </a:solidFill>
                <a:latin typeface="Consolas" panose="020B0609020204030204" pitchFamily="49" charset="0"/>
                <a:cs typeface="Consolas" panose="020B0609020204030204" pitchFamily="49" charset="0"/>
              </a:rPr>
              <a:t>(dataset=ds) for ds in DATASETS],</a:t>
            </a:r>
          </a:p>
          <a:p>
            <a:pPr defTabSz="518400"/>
            <a:r>
              <a:rPr lang="en-GB" b="1" dirty="0">
                <a:solidFill>
                  <a:srgbClr val="000000"/>
                </a:solidFill>
                <a:latin typeface="Consolas" panose="020B0609020204030204" pitchFamily="49" charset="0"/>
                <a:cs typeface="Consolas" panose="020B0609020204030204" pitchFamily="49" charset="0"/>
              </a:rPr>
              <a:t>		expand(“{dataset}.</a:t>
            </a:r>
            <a:r>
              <a:rPr lang="en-GB" b="1" dirty="0" err="1">
                <a:solidFill>
                  <a:srgbClr val="000000"/>
                </a:solidFill>
                <a:latin typeface="Consolas" panose="020B0609020204030204" pitchFamily="49" charset="0"/>
                <a:cs typeface="Consolas" panose="020B0609020204030204" pitchFamily="49" charset="0"/>
              </a:rPr>
              <a:t>sorted.txt</a:t>
            </a:r>
            <a:r>
              <a:rPr lang="en-GB" b="1" dirty="0">
                <a:solidFill>
                  <a:srgbClr val="000000"/>
                </a:solidFill>
                <a:latin typeface="Consolas" panose="020B0609020204030204" pitchFamily="49" charset="0"/>
                <a:cs typeface="Consolas" panose="020B0609020204030204" pitchFamily="49" charset="0"/>
              </a:rPr>
              <a:t>”, dataset=DATASET)</a:t>
            </a:r>
          </a:p>
        </p:txBody>
      </p:sp>
    </p:spTree>
    <p:extLst>
      <p:ext uri="{BB962C8B-B14F-4D97-AF65-F5344CB8AC3E}">
        <p14:creationId xmlns:p14="http://schemas.microsoft.com/office/powerpoint/2010/main" val="312290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DAF05D-79B1-C361-F792-4286EC55CD42}"/>
              </a:ext>
            </a:extLst>
          </p:cNvPr>
          <p:cNvSpPr txBox="1"/>
          <p:nvPr/>
        </p:nvSpPr>
        <p:spPr>
          <a:xfrm>
            <a:off x="1414463" y="1004054"/>
            <a:ext cx="6097904" cy="2585323"/>
          </a:xfrm>
          <a:prstGeom prst="rect">
            <a:avLst/>
          </a:prstGeom>
          <a:noFill/>
        </p:spPr>
        <p:txBody>
          <a:bodyPr wrap="square">
            <a:spAutoFit/>
          </a:bodyPr>
          <a:lstStyle/>
          <a:p>
            <a:r>
              <a:rPr lang="en-GB" dirty="0">
                <a:solidFill>
                  <a:srgbClr val="404040"/>
                </a:solidFill>
                <a:latin typeface="Lato" panose="020F0502020204030203" pitchFamily="34" charset="0"/>
              </a:rPr>
              <a:t>When will </a:t>
            </a:r>
            <a:r>
              <a:rPr lang="en-GB" dirty="0" err="1">
                <a:solidFill>
                  <a:srgbClr val="404040"/>
                </a:solidFill>
                <a:latin typeface="Lato" panose="020F0502020204030203" pitchFamily="34" charset="0"/>
              </a:rPr>
              <a:t>snakemake</a:t>
            </a:r>
            <a:r>
              <a:rPr lang="en-GB" dirty="0">
                <a:solidFill>
                  <a:srgbClr val="404040"/>
                </a:solidFill>
                <a:latin typeface="Lato" panose="020F0502020204030203" pitchFamily="34" charset="0"/>
              </a:rPr>
              <a:t> execute a job?</a:t>
            </a:r>
          </a:p>
          <a:p>
            <a:pPr marL="285750" indent="-285750">
              <a:buFont typeface="Arial" panose="020B0604020202020204" pitchFamily="34" charset="0"/>
              <a:buChar char="•"/>
            </a:pPr>
            <a:r>
              <a:rPr lang="en-GB" dirty="0"/>
              <a:t>output file is target and does not exist</a:t>
            </a:r>
          </a:p>
          <a:p>
            <a:pPr marL="285750" indent="-285750">
              <a:buFont typeface="Arial" panose="020B0604020202020204" pitchFamily="34" charset="0"/>
              <a:buChar char="•"/>
            </a:pPr>
            <a:r>
              <a:rPr lang="en-GB" dirty="0">
                <a:effectLst/>
              </a:rPr>
              <a:t>output file</a:t>
            </a:r>
            <a:r>
              <a:rPr lang="en-GB" dirty="0"/>
              <a:t> needed by another executed job and does not exist</a:t>
            </a:r>
          </a:p>
          <a:p>
            <a:pPr marL="285750" indent="-285750">
              <a:buFont typeface="Arial" panose="020B0604020202020204" pitchFamily="34" charset="0"/>
              <a:buChar char="•"/>
            </a:pPr>
            <a:r>
              <a:rPr lang="en-GB" dirty="0"/>
              <a:t>input file newer than output file</a:t>
            </a:r>
          </a:p>
          <a:p>
            <a:pPr marL="285750" indent="-285750">
              <a:buFont typeface="Arial" panose="020B0604020202020204" pitchFamily="34" charset="0"/>
              <a:buChar char="•"/>
            </a:pPr>
            <a:r>
              <a:rPr lang="en-GB" dirty="0"/>
              <a:t>rule has been modified</a:t>
            </a:r>
          </a:p>
          <a:p>
            <a:pPr marL="285750" indent="-285750">
              <a:buFont typeface="Arial" panose="020B0604020202020204" pitchFamily="34" charset="0"/>
              <a:buChar char="•"/>
            </a:pPr>
            <a:r>
              <a:rPr lang="en-GB" dirty="0"/>
              <a:t>input file will be updated by other job</a:t>
            </a:r>
          </a:p>
          <a:p>
            <a:pPr marL="285750" indent="-285750">
              <a:buFont typeface="Arial" panose="020B0604020202020204" pitchFamily="34" charset="0"/>
              <a:buChar char="•"/>
            </a:pPr>
            <a:r>
              <a:rPr lang="en-GB" dirty="0"/>
              <a:t>execution is enforced (--rerun-)</a:t>
            </a:r>
          </a:p>
          <a:p>
            <a:endParaRPr lang="en-GB" dirty="0"/>
          </a:p>
        </p:txBody>
      </p:sp>
      <p:pic>
        <p:nvPicPr>
          <p:cNvPr id="7" name="Picture 6" descr="A white background with black text&#10;&#10;Description automatically generated">
            <a:extLst>
              <a:ext uri="{FF2B5EF4-FFF2-40B4-BE49-F238E27FC236}">
                <a16:creationId xmlns:a16="http://schemas.microsoft.com/office/drawing/2014/main" id="{7B4275BC-8AA2-AA57-FF4E-6411D2B370CD}"/>
              </a:ext>
            </a:extLst>
          </p:cNvPr>
          <p:cNvPicPr>
            <a:picLocks noChangeAspect="1"/>
          </p:cNvPicPr>
          <p:nvPr/>
        </p:nvPicPr>
        <p:blipFill>
          <a:blip r:embed="rId2"/>
          <a:stretch>
            <a:fillRect/>
          </a:stretch>
        </p:blipFill>
        <p:spPr>
          <a:xfrm>
            <a:off x="1316886" y="3876979"/>
            <a:ext cx="7378700" cy="2260600"/>
          </a:xfrm>
          <a:prstGeom prst="rect">
            <a:avLst/>
          </a:prstGeom>
        </p:spPr>
      </p:pic>
    </p:spTree>
    <p:extLst>
      <p:ext uri="{BB962C8B-B14F-4D97-AF65-F5344CB8AC3E}">
        <p14:creationId xmlns:p14="http://schemas.microsoft.com/office/powerpoint/2010/main" val="426000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3919-23A4-0978-8F90-7FA8E7EE6359}"/>
              </a:ext>
            </a:extLst>
          </p:cNvPr>
          <p:cNvSpPr>
            <a:spLocks noGrp="1"/>
          </p:cNvSpPr>
          <p:nvPr>
            <p:ph type="title"/>
          </p:nvPr>
        </p:nvSpPr>
        <p:spPr>
          <a:xfrm>
            <a:off x="4473250" y="2852890"/>
            <a:ext cx="11360800" cy="763600"/>
          </a:xfrm>
        </p:spPr>
        <p:txBody>
          <a:bodyPr/>
          <a:lstStyle/>
          <a:p>
            <a:r>
              <a:rPr lang="en-GB" sz="4400" b="1" dirty="0"/>
              <a:t>Thank you!</a:t>
            </a:r>
            <a:br>
              <a:rPr lang="en-GB" sz="4400" b="1" dirty="0"/>
            </a:br>
            <a:endParaRPr lang="en-GB" dirty="0"/>
          </a:p>
        </p:txBody>
      </p:sp>
      <p:sp>
        <p:nvSpPr>
          <p:cNvPr id="4" name="Slide Number Placeholder 3">
            <a:extLst>
              <a:ext uri="{FF2B5EF4-FFF2-40B4-BE49-F238E27FC236}">
                <a16:creationId xmlns:a16="http://schemas.microsoft.com/office/drawing/2014/main" id="{A2FA1E43-DBD1-AC10-2FF6-853060388FA0}"/>
              </a:ext>
            </a:extLst>
          </p:cNvPr>
          <p:cNvSpPr>
            <a:spLocks noGrp="1"/>
          </p:cNvSpPr>
          <p:nvPr>
            <p:ph type="sldNum" idx="12"/>
          </p:nvPr>
        </p:nvSpPr>
        <p:spPr/>
        <p:txBody>
          <a:bodyPr/>
          <a:lstStyle/>
          <a:p>
            <a:fld id="{00000000-1234-1234-1234-123412341234}" type="slidenum">
              <a:rPr lang="da" smtClean="0"/>
              <a:pPr/>
              <a:t>12</a:t>
            </a:fld>
            <a:endParaRPr lang="da"/>
          </a:p>
        </p:txBody>
      </p:sp>
    </p:spTree>
    <p:extLst>
      <p:ext uri="{BB962C8B-B14F-4D97-AF65-F5344CB8AC3E}">
        <p14:creationId xmlns:p14="http://schemas.microsoft.com/office/powerpoint/2010/main" val="211080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6DE627-DF16-83D3-56DE-18ECA81163C8}"/>
              </a:ext>
            </a:extLst>
          </p:cNvPr>
          <p:cNvSpPr>
            <a:spLocks noGrp="1"/>
          </p:cNvSpPr>
          <p:nvPr>
            <p:ph type="sldNum" sz="quarter" idx="12"/>
          </p:nvPr>
        </p:nvSpPr>
        <p:spPr>
          <a:xfrm>
            <a:off x="8607683" y="6377838"/>
            <a:ext cx="2743200" cy="365125"/>
          </a:xfrm>
        </p:spPr>
        <p:txBody>
          <a:bodyPr/>
          <a:lstStyle/>
          <a:p>
            <a:fld id="{E8A932B3-C9B9-FD49-BC3C-3CB8CCB8D24C}" type="slidenum">
              <a:rPr lang="en-GB" smtClean="0"/>
              <a:t>2</a:t>
            </a:fld>
            <a:endParaRPr lang="en-GB" dirty="0"/>
          </a:p>
        </p:txBody>
      </p:sp>
      <p:pic>
        <p:nvPicPr>
          <p:cNvPr id="48" name="Picture 47">
            <a:extLst>
              <a:ext uri="{FF2B5EF4-FFF2-40B4-BE49-F238E27FC236}">
                <a16:creationId xmlns:a16="http://schemas.microsoft.com/office/drawing/2014/main" id="{1B06F07A-DA66-4CD9-9BC5-BF420D8239C2}"/>
              </a:ext>
            </a:extLst>
          </p:cNvPr>
          <p:cNvPicPr>
            <a:picLocks noChangeAspect="1"/>
          </p:cNvPicPr>
          <p:nvPr/>
        </p:nvPicPr>
        <p:blipFill>
          <a:blip r:embed="rId3"/>
          <a:stretch>
            <a:fillRect/>
          </a:stretch>
        </p:blipFill>
        <p:spPr>
          <a:xfrm rot="10800000">
            <a:off x="1012338" y="2264732"/>
            <a:ext cx="1296000" cy="1587600"/>
          </a:xfrm>
          <a:prstGeom prst="rect">
            <a:avLst/>
          </a:prstGeom>
        </p:spPr>
      </p:pic>
      <p:sp>
        <p:nvSpPr>
          <p:cNvPr id="56" name="TextBox 55">
            <a:extLst>
              <a:ext uri="{FF2B5EF4-FFF2-40B4-BE49-F238E27FC236}">
                <a16:creationId xmlns:a16="http://schemas.microsoft.com/office/drawing/2014/main" id="{728EFC08-A7D6-D7DA-CF5A-3DAE7FC52F7B}"/>
              </a:ext>
            </a:extLst>
          </p:cNvPr>
          <p:cNvSpPr txBox="1"/>
          <p:nvPr/>
        </p:nvSpPr>
        <p:spPr>
          <a:xfrm>
            <a:off x="2127366" y="1709990"/>
            <a:ext cx="1755916" cy="646331"/>
          </a:xfrm>
          <a:prstGeom prst="rect">
            <a:avLst/>
          </a:prstGeom>
          <a:noFill/>
        </p:spPr>
        <p:txBody>
          <a:bodyPr wrap="square">
            <a:spAutoFit/>
          </a:bodyPr>
          <a:lstStyle/>
          <a:p>
            <a:r>
              <a:rPr lang="en-GB" dirty="0"/>
              <a:t>Aligned data (filtered)</a:t>
            </a:r>
          </a:p>
        </p:txBody>
      </p:sp>
      <p:pic>
        <p:nvPicPr>
          <p:cNvPr id="57" name="Picture 56">
            <a:extLst>
              <a:ext uri="{FF2B5EF4-FFF2-40B4-BE49-F238E27FC236}">
                <a16:creationId xmlns:a16="http://schemas.microsoft.com/office/drawing/2014/main" id="{E9E71667-7454-3416-AF6C-DD4DA5AA42C2}"/>
              </a:ext>
            </a:extLst>
          </p:cNvPr>
          <p:cNvPicPr>
            <a:picLocks noChangeAspect="1"/>
          </p:cNvPicPr>
          <p:nvPr/>
        </p:nvPicPr>
        <p:blipFill>
          <a:blip r:embed="rId4"/>
          <a:stretch>
            <a:fillRect/>
          </a:stretch>
        </p:blipFill>
        <p:spPr>
          <a:xfrm>
            <a:off x="2291724" y="2520669"/>
            <a:ext cx="1014895" cy="908331"/>
          </a:xfrm>
          <a:prstGeom prst="rect">
            <a:avLst/>
          </a:prstGeom>
        </p:spPr>
      </p:pic>
      <p:cxnSp>
        <p:nvCxnSpPr>
          <p:cNvPr id="59" name="Straight Connector 58">
            <a:extLst>
              <a:ext uri="{FF2B5EF4-FFF2-40B4-BE49-F238E27FC236}">
                <a16:creationId xmlns:a16="http://schemas.microsoft.com/office/drawing/2014/main" id="{F571FF00-E9A1-F805-1524-24E268EEAA47}"/>
              </a:ext>
            </a:extLst>
          </p:cNvPr>
          <p:cNvCxnSpPr>
            <a:cxnSpLocks/>
          </p:cNvCxnSpPr>
          <p:nvPr/>
        </p:nvCxnSpPr>
        <p:spPr>
          <a:xfrm>
            <a:off x="3282927" y="3043076"/>
            <a:ext cx="600355" cy="18337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DBADEA7-E859-0C66-1701-C0247DC83A31}"/>
              </a:ext>
            </a:extLst>
          </p:cNvPr>
          <p:cNvCxnSpPr>
            <a:cxnSpLocks/>
          </p:cNvCxnSpPr>
          <p:nvPr/>
        </p:nvCxnSpPr>
        <p:spPr>
          <a:xfrm flipV="1">
            <a:off x="3297921" y="1277257"/>
            <a:ext cx="585361" cy="176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E9BD897-66ED-CC4D-4D07-48F66B24D539}"/>
              </a:ext>
            </a:extLst>
          </p:cNvPr>
          <p:cNvSpPr txBox="1"/>
          <p:nvPr/>
        </p:nvSpPr>
        <p:spPr>
          <a:xfrm>
            <a:off x="3979068" y="918508"/>
            <a:ext cx="5304395" cy="523220"/>
          </a:xfrm>
          <a:prstGeom prst="rect">
            <a:avLst/>
          </a:prstGeom>
          <a:noFill/>
        </p:spPr>
        <p:txBody>
          <a:bodyPr wrap="square">
            <a:spAutoFit/>
          </a:bodyPr>
          <a:lstStyle/>
          <a:p>
            <a:r>
              <a:rPr lang="en-GB" sz="2800" dirty="0"/>
              <a:t>Variant calling (GATK, SAMTOOLS)</a:t>
            </a:r>
          </a:p>
        </p:txBody>
      </p:sp>
      <p:sp>
        <p:nvSpPr>
          <p:cNvPr id="67" name="TextBox 66">
            <a:extLst>
              <a:ext uri="{FF2B5EF4-FFF2-40B4-BE49-F238E27FC236}">
                <a16:creationId xmlns:a16="http://schemas.microsoft.com/office/drawing/2014/main" id="{C7580CD9-357D-6309-BF13-59D6D66E7877}"/>
              </a:ext>
            </a:extLst>
          </p:cNvPr>
          <p:cNvSpPr txBox="1"/>
          <p:nvPr/>
        </p:nvSpPr>
        <p:spPr>
          <a:xfrm>
            <a:off x="3979068" y="2422201"/>
            <a:ext cx="8183901" cy="523220"/>
          </a:xfrm>
          <a:prstGeom prst="rect">
            <a:avLst/>
          </a:prstGeom>
          <a:noFill/>
        </p:spPr>
        <p:txBody>
          <a:bodyPr wrap="square">
            <a:spAutoFit/>
          </a:bodyPr>
          <a:lstStyle/>
          <a:p>
            <a:r>
              <a:rPr lang="en-GB" sz="2800" dirty="0"/>
              <a:t>Genotype likelihoods (ANGSD)</a:t>
            </a:r>
          </a:p>
        </p:txBody>
      </p:sp>
      <p:cxnSp>
        <p:nvCxnSpPr>
          <p:cNvPr id="70" name="Straight Connector 69">
            <a:extLst>
              <a:ext uri="{FF2B5EF4-FFF2-40B4-BE49-F238E27FC236}">
                <a16:creationId xmlns:a16="http://schemas.microsoft.com/office/drawing/2014/main" id="{B3902AFB-EBF6-98AD-8C25-E9A6759142CA}"/>
              </a:ext>
            </a:extLst>
          </p:cNvPr>
          <p:cNvCxnSpPr>
            <a:cxnSpLocks/>
          </p:cNvCxnSpPr>
          <p:nvPr/>
        </p:nvCxnSpPr>
        <p:spPr>
          <a:xfrm>
            <a:off x="3282927" y="3040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0304A83-2D1D-24F5-287F-CB821341A7BC}"/>
              </a:ext>
            </a:extLst>
          </p:cNvPr>
          <p:cNvSpPr txBox="1"/>
          <p:nvPr/>
        </p:nvSpPr>
        <p:spPr>
          <a:xfrm>
            <a:off x="3979068" y="4886125"/>
            <a:ext cx="5427430" cy="523220"/>
          </a:xfrm>
          <a:prstGeom prst="rect">
            <a:avLst/>
          </a:prstGeom>
          <a:noFill/>
        </p:spPr>
        <p:txBody>
          <a:bodyPr wrap="square">
            <a:spAutoFit/>
          </a:bodyPr>
          <a:lstStyle/>
          <a:p>
            <a:r>
              <a:rPr lang="en-GB" sz="2800" b="1" dirty="0"/>
              <a:t>Imputation</a:t>
            </a:r>
            <a:r>
              <a:rPr lang="en-GB" sz="2800" dirty="0"/>
              <a:t> (GLIMPSE)</a:t>
            </a:r>
          </a:p>
        </p:txBody>
      </p:sp>
      <p:sp>
        <p:nvSpPr>
          <p:cNvPr id="8" name="TextBox 7">
            <a:extLst>
              <a:ext uri="{FF2B5EF4-FFF2-40B4-BE49-F238E27FC236}">
                <a16:creationId xmlns:a16="http://schemas.microsoft.com/office/drawing/2014/main" id="{5B9D0FFE-FF46-B570-2159-23D4EFDCCE14}"/>
              </a:ext>
            </a:extLst>
          </p:cNvPr>
          <p:cNvSpPr txBox="1"/>
          <p:nvPr/>
        </p:nvSpPr>
        <p:spPr>
          <a:xfrm>
            <a:off x="3931822" y="3065936"/>
            <a:ext cx="7247840" cy="646331"/>
          </a:xfrm>
          <a:prstGeom prst="rect">
            <a:avLst/>
          </a:prstGeom>
          <a:noFill/>
        </p:spPr>
        <p:txBody>
          <a:bodyPr wrap="square" rtlCol="0">
            <a:spAutoFit/>
          </a:bodyPr>
          <a:lstStyle/>
          <a:p>
            <a:r>
              <a:rPr lang="en-DK" dirty="0"/>
              <a:t>P(D|G): Probability of observing the sequence data at site D given all possible genotypes G</a:t>
            </a:r>
          </a:p>
        </p:txBody>
      </p:sp>
      <p:sp>
        <p:nvSpPr>
          <p:cNvPr id="9" name="TextBox 8">
            <a:extLst>
              <a:ext uri="{FF2B5EF4-FFF2-40B4-BE49-F238E27FC236}">
                <a16:creationId xmlns:a16="http://schemas.microsoft.com/office/drawing/2014/main" id="{2466E7DA-0DD4-2D2D-5430-E2D12714E5BE}"/>
              </a:ext>
            </a:extLst>
          </p:cNvPr>
          <p:cNvSpPr txBox="1"/>
          <p:nvPr/>
        </p:nvSpPr>
        <p:spPr>
          <a:xfrm>
            <a:off x="3972758" y="3607541"/>
            <a:ext cx="4874062" cy="784830"/>
          </a:xfrm>
          <a:prstGeom prst="rect">
            <a:avLst/>
          </a:prstGeom>
          <a:noFill/>
        </p:spPr>
        <p:txBody>
          <a:bodyPr wrap="square" rtlCol="0">
            <a:spAutoFit/>
          </a:bodyPr>
          <a:lstStyle/>
          <a:p>
            <a:pPr>
              <a:lnSpc>
                <a:spcPct val="150000"/>
              </a:lnSpc>
            </a:pPr>
            <a:r>
              <a:rPr lang="en-DK" dirty="0"/>
              <a:t>G={AA, AC, AG, AT, CC, CG, CT, GG, GT, TT}</a:t>
            </a:r>
          </a:p>
          <a:p>
            <a:r>
              <a:rPr lang="en-DK" dirty="0">
                <a:solidFill>
                  <a:srgbClr val="C00000"/>
                </a:solidFill>
              </a:rPr>
              <a:t>Limiting in what questions we can ask / methods</a:t>
            </a:r>
          </a:p>
        </p:txBody>
      </p:sp>
      <p:sp>
        <p:nvSpPr>
          <p:cNvPr id="11" name="TextBox 10">
            <a:extLst>
              <a:ext uri="{FF2B5EF4-FFF2-40B4-BE49-F238E27FC236}">
                <a16:creationId xmlns:a16="http://schemas.microsoft.com/office/drawing/2014/main" id="{5EAA5E95-3BAC-F1DD-DBCA-85BE40A3149D}"/>
              </a:ext>
            </a:extLst>
          </p:cNvPr>
          <p:cNvSpPr txBox="1"/>
          <p:nvPr/>
        </p:nvSpPr>
        <p:spPr>
          <a:xfrm>
            <a:off x="3972758" y="1463691"/>
            <a:ext cx="6096000" cy="646331"/>
          </a:xfrm>
          <a:prstGeom prst="rect">
            <a:avLst/>
          </a:prstGeom>
          <a:noFill/>
        </p:spPr>
        <p:txBody>
          <a:bodyPr wrap="square">
            <a:spAutoFit/>
          </a:bodyPr>
          <a:lstStyle/>
          <a:p>
            <a:r>
              <a:rPr lang="en-DK" dirty="0"/>
              <a:t>i.e.: SNPs, indels...</a:t>
            </a:r>
          </a:p>
          <a:p>
            <a:r>
              <a:rPr lang="en-DK" dirty="0">
                <a:solidFill>
                  <a:srgbClr val="C00000"/>
                </a:solidFill>
              </a:rPr>
              <a:t>Not always possible (i.e.: quality, coverage)</a:t>
            </a:r>
            <a:endParaRPr lang="en-GB" dirty="0">
              <a:solidFill>
                <a:srgbClr val="C00000"/>
              </a:solidFill>
            </a:endParaRPr>
          </a:p>
        </p:txBody>
      </p:sp>
    </p:spTree>
    <p:extLst>
      <p:ext uri="{BB962C8B-B14F-4D97-AF65-F5344CB8AC3E}">
        <p14:creationId xmlns:p14="http://schemas.microsoft.com/office/powerpoint/2010/main" val="290852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lide 5">
            <a:extLst>
              <a:ext uri="{FF2B5EF4-FFF2-40B4-BE49-F238E27FC236}">
                <a16:creationId xmlns:a16="http://schemas.microsoft.com/office/drawing/2014/main" id="{18316CBA-39AD-11F1-B6E1-54416820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32" y="350023"/>
            <a:ext cx="10675135" cy="600632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14F6C72-CC22-9AFA-9912-9DDCFAF18D54}"/>
              </a:ext>
            </a:extLst>
          </p:cNvPr>
          <p:cNvSpPr>
            <a:spLocks noGrp="1"/>
          </p:cNvSpPr>
          <p:nvPr>
            <p:ph type="sldNum" sz="quarter" idx="12"/>
          </p:nvPr>
        </p:nvSpPr>
        <p:spPr/>
        <p:txBody>
          <a:bodyPr/>
          <a:lstStyle/>
          <a:p>
            <a:fld id="{2C581DF4-D4BE-6147-A06E-35BEA1C76EB9}" type="slidenum">
              <a:rPr lang="en-DK" smtClean="0"/>
              <a:t>3</a:t>
            </a:fld>
            <a:endParaRPr lang="en-DK"/>
          </a:p>
        </p:txBody>
      </p:sp>
      <p:sp>
        <p:nvSpPr>
          <p:cNvPr id="14" name="TextBox 13">
            <a:extLst>
              <a:ext uri="{FF2B5EF4-FFF2-40B4-BE49-F238E27FC236}">
                <a16:creationId xmlns:a16="http://schemas.microsoft.com/office/drawing/2014/main" id="{C0F03B7C-8380-D1AA-6D90-27AECBC052F5}"/>
              </a:ext>
            </a:extLst>
          </p:cNvPr>
          <p:cNvSpPr txBox="1"/>
          <p:nvPr/>
        </p:nvSpPr>
        <p:spPr>
          <a:xfrm>
            <a:off x="0" y="6488668"/>
            <a:ext cx="7622380" cy="323165"/>
          </a:xfrm>
          <a:prstGeom prst="rect">
            <a:avLst/>
          </a:prstGeom>
          <a:noFill/>
        </p:spPr>
        <p:txBody>
          <a:bodyPr wrap="square">
            <a:spAutoFit/>
          </a:bodyPr>
          <a:lstStyle/>
          <a:p>
            <a:r>
              <a:rPr lang="en-DK" sz="1500" dirty="0"/>
              <a:t>https://odelaneau.github.io/GLIMPSE/glimpse1/overview.html</a:t>
            </a:r>
          </a:p>
        </p:txBody>
      </p:sp>
      <p:sp>
        <p:nvSpPr>
          <p:cNvPr id="15" name="Rectangle 14">
            <a:extLst>
              <a:ext uri="{FF2B5EF4-FFF2-40B4-BE49-F238E27FC236}">
                <a16:creationId xmlns:a16="http://schemas.microsoft.com/office/drawing/2014/main" id="{A8A42B1B-D6AD-CD50-6059-5A2968AF642D}"/>
              </a:ext>
            </a:extLst>
          </p:cNvPr>
          <p:cNvSpPr/>
          <p:nvPr/>
        </p:nvSpPr>
        <p:spPr>
          <a:xfrm>
            <a:off x="6575651" y="4131225"/>
            <a:ext cx="3858306" cy="1779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 name="Rectangle 15">
            <a:extLst>
              <a:ext uri="{FF2B5EF4-FFF2-40B4-BE49-F238E27FC236}">
                <a16:creationId xmlns:a16="http://schemas.microsoft.com/office/drawing/2014/main" id="{E56AE9AF-43EA-4BAA-C8E2-98EEC61A2891}"/>
              </a:ext>
            </a:extLst>
          </p:cNvPr>
          <p:cNvSpPr/>
          <p:nvPr/>
        </p:nvSpPr>
        <p:spPr>
          <a:xfrm>
            <a:off x="7746205" y="3136997"/>
            <a:ext cx="864395" cy="15430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8" name="Rectangle 17">
            <a:extLst>
              <a:ext uri="{FF2B5EF4-FFF2-40B4-BE49-F238E27FC236}">
                <a16:creationId xmlns:a16="http://schemas.microsoft.com/office/drawing/2014/main" id="{B7700DCB-97A5-15FA-9627-3E0E9087833C}"/>
              </a:ext>
            </a:extLst>
          </p:cNvPr>
          <p:cNvSpPr/>
          <p:nvPr/>
        </p:nvSpPr>
        <p:spPr>
          <a:xfrm>
            <a:off x="1094360" y="761959"/>
            <a:ext cx="2612228" cy="4463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1" name="Rectangle 20">
            <a:extLst>
              <a:ext uri="{FF2B5EF4-FFF2-40B4-BE49-F238E27FC236}">
                <a16:creationId xmlns:a16="http://schemas.microsoft.com/office/drawing/2014/main" id="{AD9273D2-34A4-F853-2F37-6A7CB2695B69}"/>
              </a:ext>
            </a:extLst>
          </p:cNvPr>
          <p:cNvSpPr/>
          <p:nvPr/>
        </p:nvSpPr>
        <p:spPr>
          <a:xfrm>
            <a:off x="1" y="0"/>
            <a:ext cx="12192000" cy="7033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2" name="Title 1">
            <a:extLst>
              <a:ext uri="{FF2B5EF4-FFF2-40B4-BE49-F238E27FC236}">
                <a16:creationId xmlns:a16="http://schemas.microsoft.com/office/drawing/2014/main" id="{3E2002B7-61B0-B07C-8BF3-3FDBDF0300DB}"/>
              </a:ext>
            </a:extLst>
          </p:cNvPr>
          <p:cNvSpPr txBox="1">
            <a:spLocks/>
          </p:cNvSpPr>
          <p:nvPr/>
        </p:nvSpPr>
        <p:spPr>
          <a:xfrm>
            <a:off x="-1" y="255892"/>
            <a:ext cx="12191999" cy="793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DK" sz="3000" dirty="0"/>
              <a:t>Filling the gaps with genotype imputation</a:t>
            </a:r>
          </a:p>
        </p:txBody>
      </p:sp>
      <p:pic>
        <p:nvPicPr>
          <p:cNvPr id="2" name="Picture 1">
            <a:extLst>
              <a:ext uri="{FF2B5EF4-FFF2-40B4-BE49-F238E27FC236}">
                <a16:creationId xmlns:a16="http://schemas.microsoft.com/office/drawing/2014/main" id="{5A5B3E2A-A4F1-F6B1-F20D-F0CE76778013}"/>
              </a:ext>
            </a:extLst>
          </p:cNvPr>
          <p:cNvPicPr>
            <a:picLocks noChangeAspect="1"/>
          </p:cNvPicPr>
          <p:nvPr/>
        </p:nvPicPr>
        <p:blipFill>
          <a:blip r:embed="rId4"/>
          <a:stretch>
            <a:fillRect/>
          </a:stretch>
        </p:blipFill>
        <p:spPr>
          <a:xfrm>
            <a:off x="9233513" y="920190"/>
            <a:ext cx="2936862" cy="1129244"/>
          </a:xfrm>
          <a:prstGeom prst="rect">
            <a:avLst/>
          </a:prstGeom>
        </p:spPr>
      </p:pic>
      <p:sp>
        <p:nvSpPr>
          <p:cNvPr id="3" name="TextBox 2">
            <a:extLst>
              <a:ext uri="{FF2B5EF4-FFF2-40B4-BE49-F238E27FC236}">
                <a16:creationId xmlns:a16="http://schemas.microsoft.com/office/drawing/2014/main" id="{885C6C73-A2BF-85D6-94D1-AEFF22B2BCF2}"/>
              </a:ext>
            </a:extLst>
          </p:cNvPr>
          <p:cNvSpPr txBox="1"/>
          <p:nvPr/>
        </p:nvSpPr>
        <p:spPr>
          <a:xfrm>
            <a:off x="10954499" y="5614644"/>
            <a:ext cx="1502179" cy="646331"/>
          </a:xfrm>
          <a:prstGeom prst="rect">
            <a:avLst/>
          </a:prstGeom>
          <a:noFill/>
        </p:spPr>
        <p:txBody>
          <a:bodyPr wrap="square" rtlCol="0">
            <a:spAutoFit/>
          </a:bodyPr>
          <a:lstStyle/>
          <a:p>
            <a:r>
              <a:rPr lang="en-DK" sz="1200" dirty="0"/>
              <a:t>Mota et al., 2023</a:t>
            </a:r>
          </a:p>
          <a:p>
            <a:r>
              <a:rPr lang="en-DK" sz="1200" dirty="0"/>
              <a:t>Erven et al., 2022</a:t>
            </a:r>
          </a:p>
          <a:p>
            <a:r>
              <a:rPr lang="en-DK" sz="1200" dirty="0"/>
              <a:t>Todd et al., 2023</a:t>
            </a:r>
          </a:p>
        </p:txBody>
      </p:sp>
      <p:sp>
        <p:nvSpPr>
          <p:cNvPr id="6" name="TextBox 5">
            <a:extLst>
              <a:ext uri="{FF2B5EF4-FFF2-40B4-BE49-F238E27FC236}">
                <a16:creationId xmlns:a16="http://schemas.microsoft.com/office/drawing/2014/main" id="{F69C51CC-3D37-D0BE-4F47-0E7CD7EC60C5}"/>
              </a:ext>
            </a:extLst>
          </p:cNvPr>
          <p:cNvSpPr txBox="1"/>
          <p:nvPr/>
        </p:nvSpPr>
        <p:spPr>
          <a:xfrm>
            <a:off x="1668780" y="3685818"/>
            <a:ext cx="6240780" cy="369332"/>
          </a:xfrm>
          <a:prstGeom prst="rect">
            <a:avLst/>
          </a:prstGeom>
          <a:noFill/>
        </p:spPr>
        <p:txBody>
          <a:bodyPr wrap="square">
            <a:spAutoFit/>
          </a:bodyPr>
          <a:lstStyle/>
          <a:p>
            <a:r>
              <a:rPr lang="en-DK" sz="1800" dirty="0"/>
              <a:t>?: missing sites</a:t>
            </a:r>
            <a:endParaRPr lang="en-GB" dirty="0"/>
          </a:p>
        </p:txBody>
      </p:sp>
      <p:sp>
        <p:nvSpPr>
          <p:cNvPr id="8" name="TextBox 7">
            <a:extLst>
              <a:ext uri="{FF2B5EF4-FFF2-40B4-BE49-F238E27FC236}">
                <a16:creationId xmlns:a16="http://schemas.microsoft.com/office/drawing/2014/main" id="{774E28AF-8279-5C40-5877-ACD2D217B7AA}"/>
              </a:ext>
            </a:extLst>
          </p:cNvPr>
          <p:cNvSpPr txBox="1"/>
          <p:nvPr/>
        </p:nvSpPr>
        <p:spPr>
          <a:xfrm>
            <a:off x="4994910" y="1332216"/>
            <a:ext cx="6240780" cy="276999"/>
          </a:xfrm>
          <a:prstGeom prst="rect">
            <a:avLst/>
          </a:prstGeom>
          <a:noFill/>
        </p:spPr>
        <p:txBody>
          <a:bodyPr wrap="square">
            <a:spAutoFit/>
          </a:bodyPr>
          <a:lstStyle/>
          <a:p>
            <a:r>
              <a:rPr lang="en-DK" sz="1200" dirty="0"/>
              <a:t>(large)</a:t>
            </a:r>
            <a:endParaRPr lang="en-GB" sz="1200" dirty="0"/>
          </a:p>
        </p:txBody>
      </p:sp>
      <p:sp>
        <p:nvSpPr>
          <p:cNvPr id="9" name="Left Brace 8">
            <a:extLst>
              <a:ext uri="{FF2B5EF4-FFF2-40B4-BE49-F238E27FC236}">
                <a16:creationId xmlns:a16="http://schemas.microsoft.com/office/drawing/2014/main" id="{B3C00B2B-20FB-7106-FCD5-9C0076210404}"/>
              </a:ext>
            </a:extLst>
          </p:cNvPr>
          <p:cNvSpPr/>
          <p:nvPr/>
        </p:nvSpPr>
        <p:spPr>
          <a:xfrm>
            <a:off x="4003179" y="1598533"/>
            <a:ext cx="166093" cy="22559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0288156A-0B14-0058-48B2-CDB998CC06A5}"/>
              </a:ext>
            </a:extLst>
          </p:cNvPr>
          <p:cNvSpPr txBox="1"/>
          <p:nvPr/>
        </p:nvSpPr>
        <p:spPr>
          <a:xfrm rot="16200000">
            <a:off x="3105501" y="2411920"/>
            <a:ext cx="1363265" cy="369332"/>
          </a:xfrm>
          <a:prstGeom prst="rect">
            <a:avLst/>
          </a:prstGeom>
          <a:noFill/>
        </p:spPr>
        <p:txBody>
          <a:bodyPr wrap="square">
            <a:spAutoFit/>
          </a:bodyPr>
          <a:lstStyle/>
          <a:p>
            <a:r>
              <a:rPr lang="da" dirty="0"/>
              <a:t>Haplotypes</a:t>
            </a:r>
            <a:endParaRPr lang="en-GB" dirty="0"/>
          </a:p>
        </p:txBody>
      </p:sp>
    </p:spTree>
    <p:extLst>
      <p:ext uri="{BB962C8B-B14F-4D97-AF65-F5344CB8AC3E}">
        <p14:creationId xmlns:p14="http://schemas.microsoft.com/office/powerpoint/2010/main" val="193761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Slide 5">
            <a:extLst>
              <a:ext uri="{FF2B5EF4-FFF2-40B4-BE49-F238E27FC236}">
                <a16:creationId xmlns:a16="http://schemas.microsoft.com/office/drawing/2014/main" id="{67ED6739-8F19-665F-C147-680620A1E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32" y="350023"/>
            <a:ext cx="10675135" cy="600632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F5050ED-9700-D385-A6F1-E4D6A120E53F}"/>
              </a:ext>
            </a:extLst>
          </p:cNvPr>
          <p:cNvSpPr/>
          <p:nvPr/>
        </p:nvSpPr>
        <p:spPr>
          <a:xfrm>
            <a:off x="1094360" y="761959"/>
            <a:ext cx="2612228" cy="4463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Slide Number Placeholder 3">
            <a:extLst>
              <a:ext uri="{FF2B5EF4-FFF2-40B4-BE49-F238E27FC236}">
                <a16:creationId xmlns:a16="http://schemas.microsoft.com/office/drawing/2014/main" id="{614F6C72-CC22-9AFA-9912-9DDCFAF18D54}"/>
              </a:ext>
            </a:extLst>
          </p:cNvPr>
          <p:cNvSpPr>
            <a:spLocks noGrp="1"/>
          </p:cNvSpPr>
          <p:nvPr>
            <p:ph type="sldNum" sz="quarter" idx="12"/>
          </p:nvPr>
        </p:nvSpPr>
        <p:spPr/>
        <p:txBody>
          <a:bodyPr/>
          <a:lstStyle/>
          <a:p>
            <a:fld id="{2C581DF4-D4BE-6147-A06E-35BEA1C76EB9}" type="slidenum">
              <a:rPr lang="en-DK" smtClean="0"/>
              <a:t>4</a:t>
            </a:fld>
            <a:endParaRPr lang="en-DK"/>
          </a:p>
        </p:txBody>
      </p:sp>
      <p:sp>
        <p:nvSpPr>
          <p:cNvPr id="14" name="TextBox 13">
            <a:extLst>
              <a:ext uri="{FF2B5EF4-FFF2-40B4-BE49-F238E27FC236}">
                <a16:creationId xmlns:a16="http://schemas.microsoft.com/office/drawing/2014/main" id="{C0F03B7C-8380-D1AA-6D90-27AECBC052F5}"/>
              </a:ext>
            </a:extLst>
          </p:cNvPr>
          <p:cNvSpPr txBox="1"/>
          <p:nvPr/>
        </p:nvSpPr>
        <p:spPr>
          <a:xfrm>
            <a:off x="0" y="6488668"/>
            <a:ext cx="7622380" cy="323165"/>
          </a:xfrm>
          <a:prstGeom prst="rect">
            <a:avLst/>
          </a:prstGeom>
          <a:noFill/>
        </p:spPr>
        <p:txBody>
          <a:bodyPr wrap="square">
            <a:spAutoFit/>
          </a:bodyPr>
          <a:lstStyle/>
          <a:p>
            <a:r>
              <a:rPr lang="en-DK" sz="1500" dirty="0"/>
              <a:t>https://odelaneau.github.io/GLIMPSE/glimpse1/overview.html</a:t>
            </a:r>
          </a:p>
        </p:txBody>
      </p:sp>
      <p:sp>
        <p:nvSpPr>
          <p:cNvPr id="22" name="Title 1">
            <a:extLst>
              <a:ext uri="{FF2B5EF4-FFF2-40B4-BE49-F238E27FC236}">
                <a16:creationId xmlns:a16="http://schemas.microsoft.com/office/drawing/2014/main" id="{3E2002B7-61B0-B07C-8BF3-3FDBDF0300DB}"/>
              </a:ext>
            </a:extLst>
          </p:cNvPr>
          <p:cNvSpPr txBox="1">
            <a:spLocks/>
          </p:cNvSpPr>
          <p:nvPr/>
        </p:nvSpPr>
        <p:spPr>
          <a:xfrm>
            <a:off x="-21624" y="17053"/>
            <a:ext cx="12191999" cy="793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DK" sz="3000" dirty="0">
                <a:solidFill>
                  <a:schemeClr val="bg1"/>
                </a:solidFill>
              </a:rPr>
              <a:t>Filling the gaps with genotype imputation</a:t>
            </a:r>
          </a:p>
        </p:txBody>
      </p:sp>
      <p:sp>
        <p:nvSpPr>
          <p:cNvPr id="10" name="TextBox 9">
            <a:extLst>
              <a:ext uri="{FF2B5EF4-FFF2-40B4-BE49-F238E27FC236}">
                <a16:creationId xmlns:a16="http://schemas.microsoft.com/office/drawing/2014/main" id="{6A707C50-3B9C-E7E3-7A85-AA97A7578ABC}"/>
              </a:ext>
            </a:extLst>
          </p:cNvPr>
          <p:cNvSpPr txBox="1"/>
          <p:nvPr/>
        </p:nvSpPr>
        <p:spPr>
          <a:xfrm>
            <a:off x="10954499" y="5614644"/>
            <a:ext cx="1502179" cy="646331"/>
          </a:xfrm>
          <a:prstGeom prst="rect">
            <a:avLst/>
          </a:prstGeom>
          <a:noFill/>
        </p:spPr>
        <p:txBody>
          <a:bodyPr wrap="square" rtlCol="0">
            <a:spAutoFit/>
          </a:bodyPr>
          <a:lstStyle/>
          <a:p>
            <a:r>
              <a:rPr lang="en-DK" sz="1200" dirty="0"/>
              <a:t>Mota et al., 2023</a:t>
            </a:r>
          </a:p>
          <a:p>
            <a:r>
              <a:rPr lang="en-DK" sz="1200" dirty="0"/>
              <a:t>Erven et al., 2022</a:t>
            </a:r>
          </a:p>
          <a:p>
            <a:r>
              <a:rPr lang="en-DK" sz="1200" dirty="0"/>
              <a:t>Todd et al., 2023</a:t>
            </a:r>
          </a:p>
        </p:txBody>
      </p:sp>
      <p:sp>
        <p:nvSpPr>
          <p:cNvPr id="11" name="Rectangle 10">
            <a:extLst>
              <a:ext uri="{FF2B5EF4-FFF2-40B4-BE49-F238E27FC236}">
                <a16:creationId xmlns:a16="http://schemas.microsoft.com/office/drawing/2014/main" id="{8892DDE2-A68B-570D-7B26-BACE0C0C5BD9}"/>
              </a:ext>
            </a:extLst>
          </p:cNvPr>
          <p:cNvSpPr/>
          <p:nvPr/>
        </p:nvSpPr>
        <p:spPr>
          <a:xfrm>
            <a:off x="1607405" y="3918177"/>
            <a:ext cx="3860888" cy="1963884"/>
          </a:xfrm>
          <a:prstGeom prst="rect">
            <a:avLst/>
          </a:prstGeom>
          <a:solidFill>
            <a:schemeClr val="bg1">
              <a:alpha val="8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3" name="Title 1">
            <a:extLst>
              <a:ext uri="{FF2B5EF4-FFF2-40B4-BE49-F238E27FC236}">
                <a16:creationId xmlns:a16="http://schemas.microsoft.com/office/drawing/2014/main" id="{141D0512-6933-2430-AF2D-E6AF4E3857E7}"/>
              </a:ext>
            </a:extLst>
          </p:cNvPr>
          <p:cNvSpPr txBox="1">
            <a:spLocks/>
          </p:cNvSpPr>
          <p:nvPr/>
        </p:nvSpPr>
        <p:spPr>
          <a:xfrm>
            <a:off x="-1" y="255892"/>
            <a:ext cx="12191999" cy="793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DK" sz="3000" dirty="0"/>
              <a:t>Filling the gaps with genotype imputation</a:t>
            </a:r>
          </a:p>
        </p:txBody>
      </p:sp>
      <p:pic>
        <p:nvPicPr>
          <p:cNvPr id="15" name="Picture 14">
            <a:extLst>
              <a:ext uri="{FF2B5EF4-FFF2-40B4-BE49-F238E27FC236}">
                <a16:creationId xmlns:a16="http://schemas.microsoft.com/office/drawing/2014/main" id="{04098E2A-B08C-655D-4025-203A09E03A0B}"/>
              </a:ext>
            </a:extLst>
          </p:cNvPr>
          <p:cNvPicPr>
            <a:picLocks noChangeAspect="1"/>
          </p:cNvPicPr>
          <p:nvPr/>
        </p:nvPicPr>
        <p:blipFill>
          <a:blip r:embed="rId4"/>
          <a:stretch>
            <a:fillRect/>
          </a:stretch>
        </p:blipFill>
        <p:spPr>
          <a:xfrm>
            <a:off x="9233513" y="920190"/>
            <a:ext cx="2936862" cy="1129244"/>
          </a:xfrm>
          <a:prstGeom prst="rect">
            <a:avLst/>
          </a:prstGeom>
        </p:spPr>
      </p:pic>
      <p:sp>
        <p:nvSpPr>
          <p:cNvPr id="3" name="TextBox 2">
            <a:extLst>
              <a:ext uri="{FF2B5EF4-FFF2-40B4-BE49-F238E27FC236}">
                <a16:creationId xmlns:a16="http://schemas.microsoft.com/office/drawing/2014/main" id="{9660DF37-D94F-89DC-4BB5-6E8BB9C1B0F9}"/>
              </a:ext>
            </a:extLst>
          </p:cNvPr>
          <p:cNvSpPr txBox="1"/>
          <p:nvPr/>
        </p:nvSpPr>
        <p:spPr>
          <a:xfrm>
            <a:off x="9238072" y="2159954"/>
            <a:ext cx="6240780" cy="369332"/>
          </a:xfrm>
          <a:prstGeom prst="rect">
            <a:avLst/>
          </a:prstGeom>
          <a:noFill/>
        </p:spPr>
        <p:txBody>
          <a:bodyPr wrap="square">
            <a:spAutoFit/>
          </a:bodyPr>
          <a:lstStyle/>
          <a:p>
            <a:r>
              <a:rPr lang="en-DK" sz="1800" dirty="0"/>
              <a:t>Suitable for ancient genomes</a:t>
            </a:r>
            <a:endParaRPr lang="en-GB" dirty="0"/>
          </a:p>
        </p:txBody>
      </p:sp>
    </p:spTree>
    <p:extLst>
      <p:ext uri="{BB962C8B-B14F-4D97-AF65-F5344CB8AC3E}">
        <p14:creationId xmlns:p14="http://schemas.microsoft.com/office/powerpoint/2010/main" val="239114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6DE627-DF16-83D3-56DE-18ECA81163C8}"/>
              </a:ext>
            </a:extLst>
          </p:cNvPr>
          <p:cNvSpPr>
            <a:spLocks noGrp="1"/>
          </p:cNvSpPr>
          <p:nvPr>
            <p:ph type="sldNum" sz="quarter" idx="12"/>
          </p:nvPr>
        </p:nvSpPr>
        <p:spPr>
          <a:xfrm>
            <a:off x="8607683" y="6377838"/>
            <a:ext cx="2743200" cy="365125"/>
          </a:xfrm>
        </p:spPr>
        <p:txBody>
          <a:bodyPr/>
          <a:lstStyle/>
          <a:p>
            <a:fld id="{E8A932B3-C9B9-FD49-BC3C-3CB8CCB8D24C}" type="slidenum">
              <a:rPr lang="en-GB" smtClean="0"/>
              <a:t>5</a:t>
            </a:fld>
            <a:endParaRPr lang="en-GB" dirty="0"/>
          </a:p>
        </p:txBody>
      </p:sp>
      <p:pic>
        <p:nvPicPr>
          <p:cNvPr id="48" name="Picture 47">
            <a:extLst>
              <a:ext uri="{FF2B5EF4-FFF2-40B4-BE49-F238E27FC236}">
                <a16:creationId xmlns:a16="http://schemas.microsoft.com/office/drawing/2014/main" id="{1B06F07A-DA66-4CD9-9BC5-BF420D8239C2}"/>
              </a:ext>
            </a:extLst>
          </p:cNvPr>
          <p:cNvPicPr>
            <a:picLocks noChangeAspect="1"/>
          </p:cNvPicPr>
          <p:nvPr/>
        </p:nvPicPr>
        <p:blipFill>
          <a:blip r:embed="rId3"/>
          <a:stretch>
            <a:fillRect/>
          </a:stretch>
        </p:blipFill>
        <p:spPr>
          <a:xfrm rot="10800000">
            <a:off x="1012338" y="1762704"/>
            <a:ext cx="1296000" cy="1587600"/>
          </a:xfrm>
          <a:prstGeom prst="rect">
            <a:avLst/>
          </a:prstGeom>
        </p:spPr>
      </p:pic>
      <p:sp>
        <p:nvSpPr>
          <p:cNvPr id="56" name="TextBox 55">
            <a:extLst>
              <a:ext uri="{FF2B5EF4-FFF2-40B4-BE49-F238E27FC236}">
                <a16:creationId xmlns:a16="http://schemas.microsoft.com/office/drawing/2014/main" id="{728EFC08-A7D6-D7DA-CF5A-3DAE7FC52F7B}"/>
              </a:ext>
            </a:extLst>
          </p:cNvPr>
          <p:cNvSpPr txBox="1"/>
          <p:nvPr/>
        </p:nvSpPr>
        <p:spPr>
          <a:xfrm>
            <a:off x="2132972" y="1110825"/>
            <a:ext cx="1561116" cy="584775"/>
          </a:xfrm>
          <a:prstGeom prst="rect">
            <a:avLst/>
          </a:prstGeom>
          <a:noFill/>
        </p:spPr>
        <p:txBody>
          <a:bodyPr wrap="square">
            <a:spAutoFit/>
          </a:bodyPr>
          <a:lstStyle/>
          <a:p>
            <a:r>
              <a:rPr lang="en-GB" sz="1600" dirty="0"/>
              <a:t>Aligned data (filtered)</a:t>
            </a:r>
          </a:p>
        </p:txBody>
      </p:sp>
      <p:pic>
        <p:nvPicPr>
          <p:cNvPr id="57" name="Picture 56">
            <a:extLst>
              <a:ext uri="{FF2B5EF4-FFF2-40B4-BE49-F238E27FC236}">
                <a16:creationId xmlns:a16="http://schemas.microsoft.com/office/drawing/2014/main" id="{E9E71667-7454-3416-AF6C-DD4DA5AA42C2}"/>
              </a:ext>
            </a:extLst>
          </p:cNvPr>
          <p:cNvPicPr>
            <a:picLocks noChangeAspect="1"/>
          </p:cNvPicPr>
          <p:nvPr/>
        </p:nvPicPr>
        <p:blipFill>
          <a:blip r:embed="rId4"/>
          <a:stretch>
            <a:fillRect/>
          </a:stretch>
        </p:blipFill>
        <p:spPr>
          <a:xfrm>
            <a:off x="2291724" y="2018641"/>
            <a:ext cx="1014895" cy="908331"/>
          </a:xfrm>
          <a:prstGeom prst="rect">
            <a:avLst/>
          </a:prstGeom>
        </p:spPr>
      </p:pic>
      <p:cxnSp>
        <p:nvCxnSpPr>
          <p:cNvPr id="59" name="Straight Connector 58">
            <a:extLst>
              <a:ext uri="{FF2B5EF4-FFF2-40B4-BE49-F238E27FC236}">
                <a16:creationId xmlns:a16="http://schemas.microsoft.com/office/drawing/2014/main" id="{F571FF00-E9A1-F805-1524-24E268EEAA47}"/>
              </a:ext>
            </a:extLst>
          </p:cNvPr>
          <p:cNvCxnSpPr>
            <a:cxnSpLocks/>
          </p:cNvCxnSpPr>
          <p:nvPr/>
        </p:nvCxnSpPr>
        <p:spPr>
          <a:xfrm>
            <a:off x="3282927" y="2541048"/>
            <a:ext cx="457200" cy="453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DBADEA7-E859-0C66-1701-C0247DC83A31}"/>
              </a:ext>
            </a:extLst>
          </p:cNvPr>
          <p:cNvCxnSpPr>
            <a:cxnSpLocks/>
          </p:cNvCxnSpPr>
          <p:nvPr/>
        </p:nvCxnSpPr>
        <p:spPr>
          <a:xfrm flipV="1">
            <a:off x="3297921" y="2021808"/>
            <a:ext cx="442206" cy="515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E9BD897-66ED-CC4D-4D07-48F66B24D539}"/>
              </a:ext>
            </a:extLst>
          </p:cNvPr>
          <p:cNvSpPr txBox="1"/>
          <p:nvPr/>
        </p:nvSpPr>
        <p:spPr>
          <a:xfrm>
            <a:off x="3971221" y="1593427"/>
            <a:ext cx="5307249" cy="369332"/>
          </a:xfrm>
          <a:prstGeom prst="rect">
            <a:avLst/>
          </a:prstGeom>
          <a:noFill/>
        </p:spPr>
        <p:txBody>
          <a:bodyPr wrap="square">
            <a:spAutoFit/>
          </a:bodyPr>
          <a:lstStyle/>
          <a:p>
            <a:r>
              <a:rPr lang="en-GB" dirty="0"/>
              <a:t>Variant calling, genotype likelihoods or imputation</a:t>
            </a:r>
          </a:p>
        </p:txBody>
      </p:sp>
      <p:sp>
        <p:nvSpPr>
          <p:cNvPr id="69" name="TextBox 68">
            <a:extLst>
              <a:ext uri="{FF2B5EF4-FFF2-40B4-BE49-F238E27FC236}">
                <a16:creationId xmlns:a16="http://schemas.microsoft.com/office/drawing/2014/main" id="{FD90CCBA-0E11-6F50-55DA-FF8F85DB867C}"/>
              </a:ext>
            </a:extLst>
          </p:cNvPr>
          <p:cNvSpPr txBox="1"/>
          <p:nvPr/>
        </p:nvSpPr>
        <p:spPr>
          <a:xfrm>
            <a:off x="3971222" y="2720211"/>
            <a:ext cx="6348967" cy="3554819"/>
          </a:xfrm>
          <a:prstGeom prst="rect">
            <a:avLst/>
          </a:prstGeom>
          <a:noFill/>
        </p:spPr>
        <p:txBody>
          <a:bodyPr wrap="square">
            <a:spAutoFit/>
          </a:bodyPr>
          <a:lstStyle/>
          <a:p>
            <a:pPr>
              <a:spcBef>
                <a:spcPts val="600"/>
              </a:spcBef>
            </a:pPr>
            <a:r>
              <a:rPr lang="en-GB" dirty="0"/>
              <a:t>Population genetic studies:</a:t>
            </a:r>
          </a:p>
          <a:p>
            <a:pPr marL="742950" lvl="1" indent="-285750">
              <a:spcBef>
                <a:spcPts val="600"/>
              </a:spcBef>
              <a:buFont typeface="Arial" panose="020B0604020202020204" pitchFamily="34" charset="0"/>
              <a:buChar char="•"/>
            </a:pPr>
            <a:r>
              <a:rPr lang="en-GB" b="1" dirty="0"/>
              <a:t>Population structure (</a:t>
            </a:r>
            <a:r>
              <a:rPr lang="en-GB" b="1" dirty="0" err="1"/>
              <a:t>PCAngsd</a:t>
            </a:r>
            <a:r>
              <a:rPr lang="en-GB" b="1" dirty="0"/>
              <a:t>)</a:t>
            </a:r>
          </a:p>
          <a:p>
            <a:pPr marL="742950" lvl="1" indent="-285750">
              <a:spcBef>
                <a:spcPts val="600"/>
              </a:spcBef>
              <a:buFont typeface="Arial" panose="020B0604020202020204" pitchFamily="34" charset="0"/>
              <a:buChar char="•"/>
            </a:pPr>
            <a:r>
              <a:rPr lang="en-GB" dirty="0"/>
              <a:t>Genetic differentiation (</a:t>
            </a:r>
            <a:r>
              <a:rPr lang="en-GB" dirty="0" err="1"/>
              <a:t>Fst</a:t>
            </a:r>
            <a:r>
              <a:rPr lang="en-GB" dirty="0"/>
              <a:t>, PBS)</a:t>
            </a:r>
          </a:p>
          <a:p>
            <a:pPr marL="742950" lvl="1" indent="-285750">
              <a:spcBef>
                <a:spcPts val="600"/>
              </a:spcBef>
              <a:buFont typeface="Arial" panose="020B0604020202020204" pitchFamily="34" charset="0"/>
              <a:buChar char="•"/>
            </a:pPr>
            <a:r>
              <a:rPr lang="en-GB" dirty="0"/>
              <a:t>Demographic history (</a:t>
            </a:r>
            <a:r>
              <a:rPr lang="en-GB" dirty="0" err="1"/>
              <a:t>dadi</a:t>
            </a:r>
            <a:r>
              <a:rPr lang="en-GB" dirty="0"/>
              <a:t>, BEAST)</a:t>
            </a:r>
          </a:p>
          <a:p>
            <a:pPr marL="742950" lvl="1" indent="-285750">
              <a:spcBef>
                <a:spcPts val="600"/>
              </a:spcBef>
              <a:buFont typeface="Arial" panose="020B0604020202020204" pitchFamily="34" charset="0"/>
              <a:buChar char="•"/>
            </a:pPr>
            <a:r>
              <a:rPr lang="en-GB" b="1" dirty="0"/>
              <a:t>Admixture analyses </a:t>
            </a:r>
            <a:r>
              <a:rPr lang="en-GB" dirty="0"/>
              <a:t>and gene flow (ADMIXTURE)</a:t>
            </a:r>
          </a:p>
          <a:p>
            <a:pPr marL="742950" lvl="1" indent="-285750">
              <a:spcBef>
                <a:spcPts val="600"/>
              </a:spcBef>
              <a:buFont typeface="Arial" panose="020B0604020202020204" pitchFamily="34" charset="0"/>
              <a:buChar char="•"/>
            </a:pPr>
            <a:r>
              <a:rPr lang="en-GB" b="1" dirty="0"/>
              <a:t>Selection studies </a:t>
            </a:r>
            <a:r>
              <a:rPr lang="en-GB" dirty="0"/>
              <a:t>(</a:t>
            </a:r>
            <a:r>
              <a:rPr lang="en-GB" dirty="0" err="1"/>
              <a:t>GRoSS</a:t>
            </a:r>
            <a:r>
              <a:rPr lang="en-GB" dirty="0"/>
              <a:t>, PCA-based approaches, CLUES) </a:t>
            </a:r>
          </a:p>
          <a:p>
            <a:pPr marL="742950" lvl="1" indent="-285750">
              <a:spcBef>
                <a:spcPts val="600"/>
              </a:spcBef>
              <a:buFont typeface="Arial" panose="020B0604020202020204" pitchFamily="34" charset="0"/>
              <a:buChar char="•"/>
            </a:pPr>
            <a:r>
              <a:rPr lang="en-GB" b="1" dirty="0"/>
              <a:t>Association studies</a:t>
            </a:r>
            <a:r>
              <a:rPr lang="en-GB" dirty="0"/>
              <a:t> (BOLT-LMM, PLINK…)</a:t>
            </a:r>
          </a:p>
          <a:p>
            <a:pPr marL="742950" lvl="1" indent="-285750">
              <a:spcBef>
                <a:spcPts val="600"/>
              </a:spcBef>
              <a:buFont typeface="Arial" panose="020B0604020202020204" pitchFamily="34" charset="0"/>
              <a:buChar char="•"/>
            </a:pPr>
            <a:r>
              <a:rPr lang="en-GB" b="1" dirty="0"/>
              <a:t>Local ancestry inference </a:t>
            </a:r>
            <a:r>
              <a:rPr lang="en-GB" dirty="0"/>
              <a:t>(</a:t>
            </a:r>
            <a:r>
              <a:rPr lang="en-GB" dirty="0" err="1"/>
              <a:t>Chromopainter</a:t>
            </a:r>
            <a:r>
              <a:rPr lang="en-GB" dirty="0"/>
              <a:t>, </a:t>
            </a:r>
            <a:r>
              <a:rPr lang="en-GB" dirty="0" err="1"/>
              <a:t>Haplonet</a:t>
            </a:r>
            <a:r>
              <a:rPr lang="en-GB" dirty="0"/>
              <a:t>)</a:t>
            </a:r>
          </a:p>
          <a:p>
            <a:pPr lvl="1">
              <a:spcBef>
                <a:spcPts val="600"/>
              </a:spcBef>
            </a:pPr>
            <a:r>
              <a:rPr lang="en-GB" dirty="0"/>
              <a:t>...</a:t>
            </a:r>
          </a:p>
          <a:p>
            <a:pPr lvl="1">
              <a:spcBef>
                <a:spcPts val="600"/>
              </a:spcBef>
            </a:pPr>
            <a:endParaRPr lang="en-GB" dirty="0"/>
          </a:p>
        </p:txBody>
      </p:sp>
    </p:spTree>
    <p:extLst>
      <p:ext uri="{BB962C8B-B14F-4D97-AF65-F5344CB8AC3E}">
        <p14:creationId xmlns:p14="http://schemas.microsoft.com/office/powerpoint/2010/main" val="421377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8C85A5-D56C-DB39-A8CA-973520B8AFCE}"/>
              </a:ext>
            </a:extLst>
          </p:cNvPr>
          <p:cNvSpPr txBox="1"/>
          <p:nvPr/>
        </p:nvSpPr>
        <p:spPr>
          <a:xfrm>
            <a:off x="926592" y="643622"/>
            <a:ext cx="10338816" cy="5570756"/>
          </a:xfrm>
          <a:prstGeom prst="rect">
            <a:avLst/>
          </a:prstGeom>
          <a:noFill/>
        </p:spPr>
        <p:txBody>
          <a:bodyPr wrap="square">
            <a:spAutoFit/>
          </a:bodyPr>
          <a:lstStyle/>
          <a:p>
            <a:r>
              <a:rPr lang="en-GB" sz="2800" b="1" dirty="0"/>
              <a:t>Are ancient individuals’ ancestries (and their genetic diversity) well captured by reference panels of present-day individuals?</a:t>
            </a:r>
          </a:p>
          <a:p>
            <a:endParaRPr lang="en-GB" sz="2000" dirty="0"/>
          </a:p>
          <a:p>
            <a:r>
              <a:rPr lang="en-GB" sz="2000" dirty="0"/>
              <a:t>General things to consider:</a:t>
            </a:r>
          </a:p>
          <a:p>
            <a:pPr marL="742950" lvl="1" indent="-285750">
              <a:buFont typeface="Arial" panose="020B0604020202020204" pitchFamily="34" charset="0"/>
              <a:buChar char="•"/>
            </a:pPr>
            <a:r>
              <a:rPr lang="en-GB" sz="2000" dirty="0"/>
              <a:t>Reference panel</a:t>
            </a:r>
          </a:p>
          <a:p>
            <a:pPr marL="742950" lvl="1" indent="-285750">
              <a:buFont typeface="Arial" panose="020B0604020202020204" pitchFamily="34" charset="0"/>
              <a:buChar char="•"/>
            </a:pPr>
            <a:r>
              <a:rPr lang="en-GB" sz="2000" dirty="0"/>
              <a:t>Common variants (MAF &gt; 0.5%)</a:t>
            </a:r>
          </a:p>
          <a:p>
            <a:pPr marL="742950" lvl="1" indent="-285750">
              <a:buFont typeface="Arial" panose="020B0604020202020204" pitchFamily="34" charset="0"/>
              <a:buChar char="•"/>
            </a:pPr>
            <a:r>
              <a:rPr lang="en-GB" sz="2000" dirty="0"/>
              <a:t>Minimum coverage 0.5X</a:t>
            </a:r>
          </a:p>
          <a:p>
            <a:pPr marL="742950" lvl="1" indent="-285750">
              <a:buFont typeface="Arial" panose="020B0604020202020204" pitchFamily="34" charset="0"/>
              <a:buChar char="•"/>
            </a:pPr>
            <a:r>
              <a:rPr lang="en-GB" sz="2000" dirty="0"/>
              <a:t>Sample age (&gt;30kya, due to coalescent time) – very low accuracy for rare variants </a:t>
            </a:r>
          </a:p>
          <a:p>
            <a:pPr marL="742950" lvl="1" indent="-285750">
              <a:buFont typeface="Arial" panose="020B0604020202020204" pitchFamily="34" charset="0"/>
              <a:buChar char="•"/>
            </a:pPr>
            <a:r>
              <a:rPr lang="en-GB" sz="2000" dirty="0"/>
              <a:t>Genetic distance to the reference panel (underrepresented ancestries, i.e.: African populations)</a:t>
            </a:r>
          </a:p>
          <a:p>
            <a:pPr marL="742950" lvl="1" indent="-285750">
              <a:buFont typeface="Arial" panose="020B0604020202020204" pitchFamily="34" charset="0"/>
              <a:buChar char="•"/>
            </a:pPr>
            <a:r>
              <a:rPr lang="en-GB" sz="2000" dirty="0"/>
              <a:t>GP (genotype probabilities) filtering – key for very low coverage samples (0.1X)</a:t>
            </a:r>
          </a:p>
          <a:p>
            <a:pPr marL="742950" lvl="1" indent="-285750">
              <a:buFont typeface="Arial" panose="020B0604020202020204" pitchFamily="34" charset="0"/>
              <a:buChar char="•"/>
            </a:pPr>
            <a:r>
              <a:rPr lang="en-GB" sz="2000" dirty="0"/>
              <a:t>Capture data (&gt; 2X): less accurate at rare variants (MAF &gt; 0.5) but better intersection at 1240k and 1000GP</a:t>
            </a:r>
          </a:p>
          <a:p>
            <a:pPr marL="742950" lvl="1" indent="-285750">
              <a:buFont typeface="Arial" panose="020B0604020202020204" pitchFamily="34" charset="0"/>
              <a:buChar char="•"/>
            </a:pPr>
            <a:r>
              <a:rPr lang="en-GB" sz="2000" dirty="0"/>
              <a:t>0.1X – can be imputed if ancestry is relatively close to the reference. Filtering:</a:t>
            </a:r>
          </a:p>
          <a:p>
            <a:pPr marL="1200150" lvl="2" indent="-285750">
              <a:buFont typeface="Arial" panose="020B0604020202020204" pitchFamily="34" charset="0"/>
              <a:buChar char="•"/>
            </a:pPr>
            <a:r>
              <a:rPr lang="en-GB" sz="2000" dirty="0"/>
              <a:t>GP &gt; 0.8</a:t>
            </a:r>
          </a:p>
          <a:p>
            <a:pPr marL="1200150" lvl="2" indent="-285750">
              <a:buFont typeface="Arial" panose="020B0604020202020204" pitchFamily="34" charset="0"/>
              <a:buChar char="•"/>
            </a:pPr>
            <a:r>
              <a:rPr lang="en-GB" sz="2000" dirty="0"/>
              <a:t>MAF &gt; 0.5</a:t>
            </a:r>
          </a:p>
          <a:p>
            <a:pPr marL="1200150" lvl="2" indent="-285750">
              <a:buFont typeface="Arial" panose="020B0604020202020204" pitchFamily="34" charset="0"/>
              <a:buChar char="•"/>
            </a:pPr>
            <a:r>
              <a:rPr lang="en-GB" sz="2000" dirty="0"/>
              <a:t>Low coverage == negative effect on downstream analyses (i.e.: admixture analyses)</a:t>
            </a:r>
          </a:p>
        </p:txBody>
      </p:sp>
    </p:spTree>
    <p:extLst>
      <p:ext uri="{BB962C8B-B14F-4D97-AF65-F5344CB8AC3E}">
        <p14:creationId xmlns:p14="http://schemas.microsoft.com/office/powerpoint/2010/main" val="244919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450-7DE4-12E9-055B-2CF9AC022246}"/>
              </a:ext>
            </a:extLst>
          </p:cNvPr>
          <p:cNvSpPr txBox="1">
            <a:spLocks/>
          </p:cNvSpPr>
          <p:nvPr/>
        </p:nvSpPr>
        <p:spPr>
          <a:xfrm>
            <a:off x="3547110" y="2688273"/>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Why </a:t>
            </a:r>
            <a:r>
              <a:rPr lang="en-GB" dirty="0" err="1"/>
              <a:t>Snakemake</a:t>
            </a:r>
            <a:r>
              <a:rPr lang="en-GB" dirty="0"/>
              <a:t>? </a:t>
            </a:r>
          </a:p>
        </p:txBody>
      </p:sp>
    </p:spTree>
    <p:extLst>
      <p:ext uri="{BB962C8B-B14F-4D97-AF65-F5344CB8AC3E}">
        <p14:creationId xmlns:p14="http://schemas.microsoft.com/office/powerpoint/2010/main" val="281171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37B39-E30F-E25B-F621-B0377BBF1FF4}"/>
              </a:ext>
            </a:extLst>
          </p:cNvPr>
          <p:cNvSpPr txBox="1"/>
          <p:nvPr/>
        </p:nvSpPr>
        <p:spPr>
          <a:xfrm>
            <a:off x="1025842" y="612844"/>
            <a:ext cx="10884218" cy="3970318"/>
          </a:xfrm>
          <a:prstGeom prst="rect">
            <a:avLst/>
          </a:prstGeom>
          <a:noFill/>
        </p:spPr>
        <p:txBody>
          <a:bodyPr wrap="square">
            <a:spAutoFit/>
          </a:bodyPr>
          <a:lstStyle/>
          <a:p>
            <a:r>
              <a:rPr lang="en-GB" dirty="0" err="1">
                <a:solidFill>
                  <a:srgbClr val="000000"/>
                </a:solidFill>
                <a:latin typeface="Open Sans" panose="020F0502020204030204" pitchFamily="34" charset="0"/>
              </a:rPr>
              <a:t>Snakemake</a:t>
            </a:r>
            <a:r>
              <a:rPr lang="en-GB" dirty="0">
                <a:solidFill>
                  <a:srgbClr val="000000"/>
                </a:solidFill>
                <a:latin typeface="Open Sans" panose="020F0502020204030204" pitchFamily="34" charset="0"/>
              </a:rPr>
              <a:t> </a:t>
            </a:r>
            <a:r>
              <a:rPr lang="en-GB" b="0" i="0" dirty="0">
                <a:solidFill>
                  <a:srgbClr val="404040"/>
                </a:solidFill>
                <a:effectLst/>
                <a:latin typeface="Lato" panose="020F0502020204030203" pitchFamily="34" charset="0"/>
              </a:rPr>
              <a:t>is </a:t>
            </a:r>
            <a:r>
              <a:rPr lang="en-GB" dirty="0">
                <a:solidFill>
                  <a:srgbClr val="000000"/>
                </a:solidFill>
                <a:latin typeface="Open Sans" panose="020F0502020204030204" pitchFamily="34" charset="0"/>
              </a:rPr>
              <a:t>an </a:t>
            </a:r>
            <a:r>
              <a:rPr lang="en-GB" b="0" i="0" dirty="0">
                <a:solidFill>
                  <a:srgbClr val="404040"/>
                </a:solidFill>
                <a:effectLst/>
                <a:latin typeface="Lato" panose="020F0502020204030203" pitchFamily="34" charset="0"/>
              </a:rPr>
              <a:t>extension of </a:t>
            </a:r>
            <a:r>
              <a:rPr lang="en-GB" b="0" i="0" u="sng" dirty="0">
                <a:solidFill>
                  <a:srgbClr val="039475"/>
                </a:solidFill>
                <a:effectLst/>
                <a:latin typeface="Lato" panose="020F0502020204030203" pitchFamily="34" charset="0"/>
                <a:hlinkClick r:id="rId3"/>
              </a:rPr>
              <a:t>Python</a:t>
            </a:r>
            <a:r>
              <a:rPr lang="en-GB" b="0" i="0" dirty="0">
                <a:solidFill>
                  <a:srgbClr val="404040"/>
                </a:solidFill>
                <a:effectLst/>
                <a:latin typeface="Lato" panose="020F0502020204030203" pitchFamily="34" charset="0"/>
              </a:rPr>
              <a:t> with syntax to define rules and workflow specific properties.</a:t>
            </a:r>
          </a:p>
          <a:p>
            <a:endParaRPr lang="en-GB" dirty="0">
              <a:solidFill>
                <a:srgbClr val="404040"/>
              </a:solidFill>
              <a:latin typeface="Lato" panose="020F0502020204030203" pitchFamily="34" charset="0"/>
            </a:endParaRPr>
          </a:p>
          <a:p>
            <a:r>
              <a:rPr lang="en-GB" b="0" i="0" dirty="0" err="1">
                <a:solidFill>
                  <a:srgbClr val="404040"/>
                </a:solidFill>
                <a:effectLst/>
                <a:latin typeface="Lato" panose="020F0502020204030203" pitchFamily="34" charset="0"/>
              </a:rPr>
              <a:t>Snakemake</a:t>
            </a:r>
            <a:r>
              <a:rPr lang="en-GB" b="0" i="0" dirty="0">
                <a:solidFill>
                  <a:srgbClr val="404040"/>
                </a:solidFill>
                <a:effectLst/>
                <a:latin typeface="Lato" panose="020F0502020204030203" pitchFamily="34" charset="0"/>
              </a:rPr>
              <a:t> tutorial slides: </a:t>
            </a:r>
            <a:r>
              <a:rPr lang="en-GB" b="0" i="0" dirty="0">
                <a:solidFill>
                  <a:srgbClr val="404040"/>
                </a:solidFill>
                <a:effectLst/>
                <a:latin typeface="Lato" panose="020F0502020204030203" pitchFamily="34" charset="0"/>
                <a:hlinkClick r:id="rId4"/>
              </a:rPr>
              <a:t>https://slides.com/johanneskoester/snakemake-tutorial</a:t>
            </a:r>
            <a:r>
              <a:rPr lang="en-GB" b="0" i="0" dirty="0">
                <a:solidFill>
                  <a:srgbClr val="404040"/>
                </a:solidFill>
                <a:effectLst/>
                <a:latin typeface="Lato" panose="020F0502020204030203" pitchFamily="34" charset="0"/>
              </a:rPr>
              <a:t> </a:t>
            </a:r>
          </a:p>
          <a:p>
            <a:endParaRPr lang="en-GB" b="0" i="0" dirty="0">
              <a:solidFill>
                <a:srgbClr val="404040"/>
              </a:solidFill>
              <a:effectLst/>
              <a:latin typeface="Lato" panose="020F0502020204030203" pitchFamily="34" charset="0"/>
            </a:endParaRPr>
          </a:p>
          <a:p>
            <a:r>
              <a:rPr lang="en-GB" dirty="0">
                <a:solidFill>
                  <a:srgbClr val="404040"/>
                </a:solidFill>
                <a:latin typeface="Lato" panose="020F0502020204030203" pitchFamily="34" charset="0"/>
              </a:rPr>
              <a:t>The workflow is defined in terms of </a:t>
            </a:r>
            <a:r>
              <a:rPr lang="en-GB" b="1" dirty="0">
                <a:solidFill>
                  <a:srgbClr val="404040"/>
                </a:solidFill>
                <a:latin typeface="Lato" panose="020F0502020204030203" pitchFamily="34" charset="0"/>
              </a:rPr>
              <a:t>rules </a:t>
            </a:r>
            <a:r>
              <a:rPr lang="en-GB" dirty="0">
                <a:solidFill>
                  <a:srgbClr val="404040"/>
                </a:solidFill>
                <a:latin typeface="Lato" panose="020F0502020204030203" pitchFamily="34" charset="0"/>
              </a:rPr>
              <a:t>that define how to create output files from input files</a:t>
            </a:r>
          </a:p>
          <a:p>
            <a:endParaRPr lang="en-GB" dirty="0">
              <a:solidFill>
                <a:srgbClr val="404040"/>
              </a:solidFill>
              <a:latin typeface="Lato" panose="020F0502020204030203" pitchFamily="34" charset="0"/>
            </a:endParaRPr>
          </a:p>
          <a:p>
            <a:pPr defTabSz="518400"/>
            <a:r>
              <a:rPr lang="en-GB" b="1" dirty="0">
                <a:solidFill>
                  <a:srgbClr val="404040"/>
                </a:solidFill>
                <a:latin typeface="Consolas" panose="020B0609020204030204" pitchFamily="49" charset="0"/>
                <a:cs typeface="Consolas" panose="020B0609020204030204" pitchFamily="49" charset="0"/>
              </a:rPr>
              <a:t>rule </a:t>
            </a:r>
            <a:r>
              <a:rPr lang="en-GB" b="1" dirty="0" err="1">
                <a:solidFill>
                  <a:srgbClr val="404040"/>
                </a:solidFill>
                <a:latin typeface="Consolas" panose="020B0609020204030204" pitchFamily="49" charset="0"/>
                <a:cs typeface="Consolas" panose="020B0609020204030204" pitchFamily="49" charset="0"/>
              </a:rPr>
              <a:t>my_first_rule</a:t>
            </a:r>
            <a:r>
              <a:rPr lang="en-GB" b="1" dirty="0">
                <a:solidFill>
                  <a:srgbClr val="404040"/>
                </a:solidFill>
                <a:latin typeface="Consolas" panose="020B0609020204030204" pitchFamily="49" charset="0"/>
                <a:cs typeface="Consolas" panose="020B0609020204030204" pitchFamily="49" charset="0"/>
              </a:rPr>
              <a:t>:</a:t>
            </a:r>
          </a:p>
          <a:p>
            <a:pPr defTabSz="518400"/>
            <a:r>
              <a:rPr lang="en-GB" b="1" i="0" dirty="0">
                <a:solidFill>
                  <a:srgbClr val="404040"/>
                </a:solidFill>
                <a:effectLst/>
                <a:latin typeface="Consolas" panose="020B0609020204030204" pitchFamily="49" charset="0"/>
                <a:cs typeface="Consolas" panose="020B0609020204030204" pitchFamily="49" charset="0"/>
              </a:rPr>
              <a:t>	input: “</a:t>
            </a:r>
            <a:r>
              <a:rPr lang="en-GB" b="1" i="0" dirty="0" err="1">
                <a:solidFill>
                  <a:srgbClr val="404040"/>
                </a:solidFill>
                <a:effectLst/>
                <a:latin typeface="Consolas" panose="020B0609020204030204" pitchFamily="49" charset="0"/>
                <a:cs typeface="Consolas" panose="020B0609020204030204" pitchFamily="49" charset="0"/>
              </a:rPr>
              <a:t>input.txt</a:t>
            </a:r>
            <a:r>
              <a:rPr lang="en-GB" b="1" i="0" dirty="0">
                <a:solidFill>
                  <a:srgbClr val="404040"/>
                </a:solidFill>
                <a:effectLst/>
                <a:latin typeface="Consolas" panose="020B0609020204030204" pitchFamily="49" charset="0"/>
                <a:cs typeface="Consolas" panose="020B0609020204030204" pitchFamily="49" charset="0"/>
              </a:rPr>
              <a:t>”</a:t>
            </a:r>
          </a:p>
          <a:p>
            <a:pPr defTabSz="518400"/>
            <a:r>
              <a:rPr lang="en-GB" b="1" dirty="0">
                <a:solidFill>
                  <a:srgbClr val="404040"/>
                </a:solidFill>
                <a:latin typeface="Consolas" panose="020B0609020204030204" pitchFamily="49" charset="0"/>
                <a:cs typeface="Consolas" panose="020B0609020204030204" pitchFamily="49" charset="0"/>
              </a:rPr>
              <a:t>	output: “</a:t>
            </a:r>
            <a:r>
              <a:rPr lang="en-GB" b="1" dirty="0" err="1">
                <a:solidFill>
                  <a:srgbClr val="404040"/>
                </a:solidFill>
                <a:latin typeface="Consolas" panose="020B0609020204030204" pitchFamily="49" charset="0"/>
                <a:cs typeface="Consolas" panose="020B0609020204030204" pitchFamily="49" charset="0"/>
              </a:rPr>
              <a:t>output.txt</a:t>
            </a:r>
            <a:r>
              <a:rPr lang="en-GB" b="1" dirty="0">
                <a:solidFill>
                  <a:srgbClr val="404040"/>
                </a:solidFill>
                <a:latin typeface="Consolas" panose="020B0609020204030204" pitchFamily="49" charset="0"/>
                <a:cs typeface="Consolas" panose="020B0609020204030204" pitchFamily="49" charset="0"/>
              </a:rPr>
              <a:t>”</a:t>
            </a:r>
          </a:p>
          <a:p>
            <a:pPr defTabSz="518400"/>
            <a:r>
              <a:rPr lang="en-GB" b="1" i="0" dirty="0">
                <a:solidFill>
                  <a:srgbClr val="404040"/>
                </a:solidFill>
                <a:effectLst/>
                <a:latin typeface="Consolas" panose="020B0609020204030204" pitchFamily="49" charset="0"/>
                <a:cs typeface="Consolas" panose="020B0609020204030204" pitchFamily="49" charset="0"/>
              </a:rPr>
              <a:t>	shell: “</a:t>
            </a:r>
            <a:r>
              <a:rPr lang="en-GB" b="1" i="0" dirty="0" err="1">
                <a:solidFill>
                  <a:srgbClr val="404040"/>
                </a:solidFill>
                <a:effectLst/>
                <a:latin typeface="Consolas" panose="020B0609020204030204" pitchFamily="49" charset="0"/>
                <a:cs typeface="Consolas" panose="020B0609020204030204" pitchFamily="49" charset="0"/>
              </a:rPr>
              <a:t>mycommand</a:t>
            </a:r>
            <a:r>
              <a:rPr lang="en-GB" b="1" i="0" dirty="0">
                <a:solidFill>
                  <a:srgbClr val="404040"/>
                </a:solidFill>
                <a:effectLst/>
                <a:latin typeface="Consolas" panose="020B0609020204030204" pitchFamily="49" charset="0"/>
                <a:cs typeface="Consolas" panose="020B0609020204030204" pitchFamily="49" charset="0"/>
              </a:rPr>
              <a:t> {input} {output}”</a:t>
            </a:r>
          </a:p>
          <a:p>
            <a:pPr defTabSz="518400"/>
            <a:endParaRPr lang="en-GB" b="1" dirty="0">
              <a:solidFill>
                <a:srgbClr val="404040"/>
              </a:solidFill>
              <a:latin typeface="Consolas" panose="020B0609020204030204" pitchFamily="49" charset="0"/>
              <a:cs typeface="Consolas" panose="020B0609020204030204" pitchFamily="49" charset="0"/>
            </a:endParaRPr>
          </a:p>
          <a:p>
            <a:pPr algn="l" fontAlgn="base"/>
            <a:r>
              <a:rPr lang="en-GB" dirty="0">
                <a:solidFill>
                  <a:srgbClr val="000000"/>
                </a:solidFill>
                <a:latin typeface="Open Sans" panose="020B0606030504020204" pitchFamily="34" charset="0"/>
              </a:rPr>
              <a:t>How to </a:t>
            </a:r>
            <a:r>
              <a:rPr lang="en-GB" b="0" i="0" dirty="0">
                <a:solidFill>
                  <a:srgbClr val="000000"/>
                </a:solidFill>
                <a:effectLst/>
                <a:latin typeface="Open Sans" panose="020B0606030504020204" pitchFamily="34" charset="0"/>
              </a:rPr>
              <a:t>generalize rules?  using </a:t>
            </a:r>
            <a:r>
              <a:rPr lang="en-GB" b="1" i="0" dirty="0">
                <a:solidFill>
                  <a:srgbClr val="000000"/>
                </a:solidFill>
                <a:effectLst/>
                <a:latin typeface="Open Sans" panose="020B0606030504020204" pitchFamily="34" charset="0"/>
              </a:rPr>
              <a:t>named wildcards</a:t>
            </a:r>
          </a:p>
          <a:p>
            <a:pPr defTabSz="518400"/>
            <a:endParaRPr lang="en-GB" b="1" i="0" dirty="0">
              <a:solidFill>
                <a:srgbClr val="404040"/>
              </a:solidFill>
              <a:effectLst/>
              <a:latin typeface="Consolas" panose="020B0609020204030204" pitchFamily="49" charset="0"/>
              <a:cs typeface="Consolas" panose="020B0609020204030204" pitchFamily="49" charset="0"/>
            </a:endParaRPr>
          </a:p>
          <a:p>
            <a:endParaRPr lang="en-GB" dirty="0"/>
          </a:p>
        </p:txBody>
      </p:sp>
      <p:sp>
        <p:nvSpPr>
          <p:cNvPr id="4" name="TextBox 3">
            <a:extLst>
              <a:ext uri="{FF2B5EF4-FFF2-40B4-BE49-F238E27FC236}">
                <a16:creationId xmlns:a16="http://schemas.microsoft.com/office/drawing/2014/main" id="{BB34665F-3C8E-D02F-0E3A-46CFDB417E8E}"/>
              </a:ext>
            </a:extLst>
          </p:cNvPr>
          <p:cNvSpPr txBox="1"/>
          <p:nvPr/>
        </p:nvSpPr>
        <p:spPr>
          <a:xfrm>
            <a:off x="1025842" y="4130516"/>
            <a:ext cx="6097904" cy="1477328"/>
          </a:xfrm>
          <a:prstGeom prst="rect">
            <a:avLst/>
          </a:prstGeom>
          <a:noFill/>
        </p:spPr>
        <p:txBody>
          <a:bodyPr wrap="square">
            <a:spAutoFit/>
          </a:bodyPr>
          <a:lstStyle/>
          <a:p>
            <a:endParaRPr lang="en-GB" dirty="0">
              <a:solidFill>
                <a:srgbClr val="404040"/>
              </a:solidFill>
              <a:latin typeface="Lato" panose="020F0502020204030203" pitchFamily="34" charset="0"/>
            </a:endParaRPr>
          </a:p>
          <a:p>
            <a:pPr defTabSz="518400"/>
            <a:r>
              <a:rPr lang="en-GB" b="1" dirty="0">
                <a:solidFill>
                  <a:srgbClr val="404040"/>
                </a:solidFill>
                <a:latin typeface="Consolas" panose="020B0609020204030204" pitchFamily="49" charset="0"/>
                <a:cs typeface="Consolas" panose="020B0609020204030204" pitchFamily="49" charset="0"/>
              </a:rPr>
              <a:t>rule </a:t>
            </a:r>
            <a:r>
              <a:rPr lang="en-GB" b="1" dirty="0" err="1">
                <a:solidFill>
                  <a:srgbClr val="404040"/>
                </a:solidFill>
                <a:latin typeface="Consolas" panose="020B0609020204030204" pitchFamily="49" charset="0"/>
                <a:cs typeface="Consolas" panose="020B0609020204030204" pitchFamily="49" charset="0"/>
              </a:rPr>
              <a:t>my_first_wildcards</a:t>
            </a:r>
            <a:r>
              <a:rPr lang="en-GB" b="1" dirty="0">
                <a:solidFill>
                  <a:srgbClr val="404040"/>
                </a:solidFill>
                <a:latin typeface="Consolas" panose="020B0609020204030204" pitchFamily="49" charset="0"/>
                <a:cs typeface="Consolas" panose="020B0609020204030204" pitchFamily="49" charset="0"/>
              </a:rPr>
              <a:t>:</a:t>
            </a:r>
          </a:p>
          <a:p>
            <a:pPr defTabSz="518400"/>
            <a:r>
              <a:rPr lang="en-GB" b="1" i="0" dirty="0">
                <a:solidFill>
                  <a:srgbClr val="404040"/>
                </a:solidFill>
                <a:effectLst/>
                <a:latin typeface="Consolas" panose="020B0609020204030204" pitchFamily="49" charset="0"/>
                <a:cs typeface="Consolas" panose="020B0609020204030204" pitchFamily="49" charset="0"/>
              </a:rPr>
              <a:t>	input: “</a:t>
            </a:r>
            <a:r>
              <a:rPr lang="en-GB" b="1" dirty="0">
                <a:solidFill>
                  <a:srgbClr val="404040"/>
                </a:solidFill>
                <a:latin typeface="Consolas" panose="020B0609020204030204" pitchFamily="49" charset="0"/>
                <a:cs typeface="Consolas" panose="020B0609020204030204" pitchFamily="49" charset="0"/>
              </a:rPr>
              <a:t>{dataset}</a:t>
            </a:r>
            <a:r>
              <a:rPr lang="en-GB" b="1" i="0" dirty="0">
                <a:solidFill>
                  <a:srgbClr val="404040"/>
                </a:solidFill>
                <a:effectLst/>
                <a:latin typeface="Consolas" panose="020B0609020204030204" pitchFamily="49" charset="0"/>
                <a:cs typeface="Consolas" panose="020B0609020204030204" pitchFamily="49" charset="0"/>
              </a:rPr>
              <a:t>.txt”</a:t>
            </a:r>
          </a:p>
          <a:p>
            <a:pPr defTabSz="518400"/>
            <a:r>
              <a:rPr lang="en-GB" b="1" dirty="0">
                <a:solidFill>
                  <a:srgbClr val="404040"/>
                </a:solidFill>
                <a:latin typeface="Consolas" panose="020B0609020204030204" pitchFamily="49" charset="0"/>
                <a:cs typeface="Consolas" panose="020B0609020204030204" pitchFamily="49" charset="0"/>
              </a:rPr>
              <a:t>	output: “{dataset}.</a:t>
            </a:r>
            <a:r>
              <a:rPr lang="en-GB" b="1" dirty="0" err="1">
                <a:solidFill>
                  <a:srgbClr val="404040"/>
                </a:solidFill>
                <a:latin typeface="Consolas" panose="020B0609020204030204" pitchFamily="49" charset="0"/>
                <a:cs typeface="Consolas" panose="020B0609020204030204" pitchFamily="49" charset="0"/>
              </a:rPr>
              <a:t>png</a:t>
            </a:r>
            <a:r>
              <a:rPr lang="en-GB" b="1" dirty="0">
                <a:solidFill>
                  <a:srgbClr val="404040"/>
                </a:solidFill>
                <a:latin typeface="Consolas" panose="020B0609020204030204" pitchFamily="49" charset="0"/>
                <a:cs typeface="Consolas" panose="020B0609020204030204" pitchFamily="49" charset="0"/>
              </a:rPr>
              <a:t>”</a:t>
            </a:r>
          </a:p>
          <a:p>
            <a:pPr defTabSz="518400"/>
            <a:r>
              <a:rPr lang="en-GB" b="1" i="0" dirty="0">
                <a:solidFill>
                  <a:srgbClr val="404040"/>
                </a:solidFill>
                <a:effectLst/>
                <a:latin typeface="Consolas" panose="020B0609020204030204" pitchFamily="49" charset="0"/>
                <a:cs typeface="Consolas" panose="020B0609020204030204" pitchFamily="49" charset="0"/>
              </a:rPr>
              <a:t>	shell: “</a:t>
            </a:r>
            <a:r>
              <a:rPr lang="en-GB" b="1" i="0" dirty="0" err="1">
                <a:solidFill>
                  <a:srgbClr val="404040"/>
                </a:solidFill>
                <a:effectLst/>
                <a:latin typeface="Consolas" panose="020B0609020204030204" pitchFamily="49" charset="0"/>
                <a:cs typeface="Consolas" panose="020B0609020204030204" pitchFamily="49" charset="0"/>
              </a:rPr>
              <a:t>mycommand</a:t>
            </a:r>
            <a:r>
              <a:rPr lang="en-GB" b="1" i="0" dirty="0">
                <a:solidFill>
                  <a:srgbClr val="404040"/>
                </a:solidFill>
                <a:effectLst/>
                <a:latin typeface="Consolas" panose="020B0609020204030204" pitchFamily="49" charset="0"/>
                <a:cs typeface="Consolas" panose="020B0609020204030204" pitchFamily="49" charset="0"/>
              </a:rPr>
              <a:t> {input} {output}”</a:t>
            </a:r>
          </a:p>
        </p:txBody>
      </p:sp>
    </p:spTree>
    <p:extLst>
      <p:ext uri="{BB962C8B-B14F-4D97-AF65-F5344CB8AC3E}">
        <p14:creationId xmlns:p14="http://schemas.microsoft.com/office/powerpoint/2010/main" val="180869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D689D89-26EC-E60A-F785-E80EA63FB527}"/>
              </a:ext>
            </a:extLst>
          </p:cNvPr>
          <p:cNvSpPr txBox="1"/>
          <p:nvPr/>
        </p:nvSpPr>
        <p:spPr>
          <a:xfrm>
            <a:off x="1265872" y="411748"/>
            <a:ext cx="8758237" cy="6186309"/>
          </a:xfrm>
          <a:prstGeom prst="rect">
            <a:avLst/>
          </a:prstGeom>
          <a:noFill/>
        </p:spPr>
        <p:txBody>
          <a:bodyPr wrap="square">
            <a:spAutoFit/>
          </a:bodyPr>
          <a:lstStyle/>
          <a:p>
            <a:pPr defTabSz="518400"/>
            <a:r>
              <a:rPr lang="en-GB" dirty="0">
                <a:solidFill>
                  <a:srgbClr val="404040"/>
                </a:solidFill>
                <a:latin typeface="Lato" panose="020F0502020204030203" pitchFamily="34" charset="0"/>
              </a:rPr>
              <a:t>Refer to file by name or by index (e.g. input[0])</a:t>
            </a:r>
          </a:p>
          <a:p>
            <a:pPr defTabSz="518400"/>
            <a:endParaRPr lang="en-GB" b="1" dirty="0">
              <a:solidFill>
                <a:srgbClr val="404040"/>
              </a:solidFill>
              <a:latin typeface="Consolas" panose="020B0609020204030204" pitchFamily="49" charset="0"/>
              <a:cs typeface="Consolas" panose="020B0609020204030204" pitchFamily="49" charset="0"/>
            </a:endParaRPr>
          </a:p>
          <a:p>
            <a:pPr defTabSz="518400"/>
            <a:r>
              <a:rPr lang="en-GB" b="1" dirty="0">
                <a:solidFill>
                  <a:srgbClr val="404040"/>
                </a:solidFill>
                <a:latin typeface="Consolas" panose="020B0609020204030204" pitchFamily="49" charset="0"/>
                <a:cs typeface="Consolas" panose="020B0609020204030204" pitchFamily="49" charset="0"/>
              </a:rPr>
              <a:t>r</a:t>
            </a:r>
            <a:r>
              <a:rPr lang="en-GB" b="1" i="0" dirty="0">
                <a:solidFill>
                  <a:srgbClr val="404040"/>
                </a:solidFill>
                <a:effectLst/>
                <a:latin typeface="Consolas" panose="020B0609020204030204" pitchFamily="49" charset="0"/>
                <a:cs typeface="Consolas" panose="020B0609020204030204" pitchFamily="49" charset="0"/>
              </a:rPr>
              <a:t>ule </a:t>
            </a:r>
            <a:r>
              <a:rPr lang="en-GB" b="1" i="0" dirty="0" err="1">
                <a:solidFill>
                  <a:srgbClr val="404040"/>
                </a:solidFill>
                <a:effectLst/>
                <a:latin typeface="Consolas" panose="020B0609020204030204" pitchFamily="49" charset="0"/>
                <a:cs typeface="Consolas" panose="020B0609020204030204" pitchFamily="49" charset="0"/>
              </a:rPr>
              <a:t>my_second_rule</a:t>
            </a:r>
            <a:r>
              <a:rPr lang="en-GB" b="1" i="0" dirty="0">
                <a:solidFill>
                  <a:srgbClr val="404040"/>
                </a:solidFill>
                <a:effectLst/>
                <a:latin typeface="Consolas" panose="020B0609020204030204" pitchFamily="49" charset="0"/>
                <a:cs typeface="Consolas" panose="020B0609020204030204" pitchFamily="49" charset="0"/>
              </a:rPr>
              <a:t>:</a:t>
            </a:r>
          </a:p>
          <a:p>
            <a:pPr defTabSz="518400"/>
            <a:r>
              <a:rPr lang="en-GB" b="1" i="0" dirty="0">
                <a:solidFill>
                  <a:srgbClr val="000000"/>
                </a:solidFill>
                <a:effectLst/>
                <a:latin typeface="Consolas" panose="020B0609020204030204" pitchFamily="49" charset="0"/>
                <a:cs typeface="Consolas" panose="020B0609020204030204" pitchFamily="49" charset="0"/>
              </a:rPr>
              <a:t>	input: </a:t>
            </a:r>
          </a:p>
          <a:p>
            <a:pPr defTabSz="518400"/>
            <a:r>
              <a:rPr lang="en-GB" b="1" dirty="0">
                <a:solidFill>
                  <a:srgbClr val="000000"/>
                </a:solidFill>
                <a:latin typeface="Consolas" panose="020B0609020204030204" pitchFamily="49" charset="0"/>
                <a:cs typeface="Consolas" panose="020B0609020204030204" pitchFamily="49" charset="0"/>
              </a:rPr>
              <a:t>		file1: </a:t>
            </a:r>
            <a:r>
              <a:rPr lang="en-GB" b="1" i="0" dirty="0">
                <a:solidFill>
                  <a:srgbClr val="404040"/>
                </a:solidFill>
                <a:effectLst/>
                <a:latin typeface="Consolas" panose="020B0609020204030204" pitchFamily="49" charset="0"/>
                <a:cs typeface="Consolas" panose="020B0609020204030204" pitchFamily="49" charset="0"/>
              </a:rPr>
              <a:t>“</a:t>
            </a:r>
            <a:r>
              <a:rPr lang="en-GB" b="1" i="0" dirty="0" err="1">
                <a:solidFill>
                  <a:srgbClr val="404040"/>
                </a:solidFill>
                <a:effectLst/>
                <a:latin typeface="Consolas" panose="020B0609020204030204" pitchFamily="49" charset="0"/>
                <a:cs typeface="Consolas" panose="020B0609020204030204" pitchFamily="49" charset="0"/>
              </a:rPr>
              <a:t>input.txt</a:t>
            </a:r>
            <a:r>
              <a:rPr lang="en-GB" b="1" i="0" dirty="0">
                <a:solidFill>
                  <a:srgbClr val="404040"/>
                </a:solidFill>
                <a:effectLst/>
                <a:latin typeface="Consolas" panose="020B0609020204030204" pitchFamily="49" charset="0"/>
                <a:cs typeface="Consolas" panose="020B0609020204030204" pitchFamily="49" charset="0"/>
              </a:rPr>
              <a:t>”</a:t>
            </a:r>
            <a:endParaRPr lang="en-GB" b="1" i="0" dirty="0">
              <a:solidFill>
                <a:srgbClr val="000000"/>
              </a:solidFill>
              <a:effectLst/>
              <a:latin typeface="Consolas" panose="020B0609020204030204" pitchFamily="49" charset="0"/>
              <a:cs typeface="Consolas" panose="020B0609020204030204" pitchFamily="49" charset="0"/>
            </a:endParaRPr>
          </a:p>
          <a:p>
            <a:pPr defTabSz="518400"/>
            <a:r>
              <a:rPr lang="en-GB" b="1" dirty="0">
                <a:solidFill>
                  <a:srgbClr val="000000"/>
                </a:solidFill>
                <a:latin typeface="Consolas" panose="020B0609020204030204" pitchFamily="49" charset="0"/>
                <a:cs typeface="Consolas" panose="020B0609020204030204" pitchFamily="49" charset="0"/>
              </a:rPr>
              <a:t>	output: </a:t>
            </a:r>
          </a:p>
          <a:p>
            <a:pPr defTabSz="518400"/>
            <a:r>
              <a:rPr lang="en-GB" b="1" i="0" dirty="0">
                <a:solidFill>
                  <a:srgbClr val="000000"/>
                </a:solidFill>
                <a:effectLst/>
                <a:latin typeface="Consolas" panose="020B0609020204030204" pitchFamily="49" charset="0"/>
                <a:cs typeface="Consolas" panose="020B0609020204030204" pitchFamily="49" charset="0"/>
              </a:rPr>
              <a:t>		file2: </a:t>
            </a:r>
            <a:r>
              <a:rPr lang="en-GB" b="1" i="0" dirty="0">
                <a:solidFill>
                  <a:srgbClr val="404040"/>
                </a:solidFill>
                <a:effectLst/>
                <a:latin typeface="Consolas" panose="020B0609020204030204" pitchFamily="49" charset="0"/>
                <a:cs typeface="Consolas" panose="020B0609020204030204" pitchFamily="49" charset="0"/>
              </a:rPr>
              <a:t>“</a:t>
            </a:r>
            <a:r>
              <a:rPr lang="en-GB" b="1" i="0" dirty="0" err="1">
                <a:solidFill>
                  <a:srgbClr val="404040"/>
                </a:solidFill>
                <a:effectLst/>
                <a:latin typeface="Consolas" panose="020B0609020204030204" pitchFamily="49" charset="0"/>
                <a:cs typeface="Consolas" panose="020B0609020204030204" pitchFamily="49" charset="0"/>
              </a:rPr>
              <a:t>output.png</a:t>
            </a:r>
            <a:r>
              <a:rPr lang="en-GB" b="1" i="0" dirty="0">
                <a:solidFill>
                  <a:srgbClr val="404040"/>
                </a:solidFill>
                <a:effectLst/>
                <a:latin typeface="Consolas" panose="020B0609020204030204" pitchFamily="49" charset="0"/>
                <a:cs typeface="Consolas" panose="020B0609020204030204" pitchFamily="49" charset="0"/>
              </a:rPr>
              <a:t>”</a:t>
            </a:r>
            <a:endParaRPr lang="en-GB" b="1" dirty="0">
              <a:solidFill>
                <a:srgbClr val="000000"/>
              </a:solidFill>
              <a:latin typeface="Consolas" panose="020B0609020204030204" pitchFamily="49" charset="0"/>
              <a:cs typeface="Consolas" panose="020B0609020204030204" pitchFamily="49" charset="0"/>
            </a:endParaRPr>
          </a:p>
          <a:p>
            <a:pPr defTabSz="518400"/>
            <a:r>
              <a:rPr lang="en-GB" b="1" i="0" dirty="0">
                <a:solidFill>
                  <a:srgbClr val="000000"/>
                </a:solidFill>
                <a:effectLst/>
                <a:latin typeface="Consolas" panose="020B0609020204030204" pitchFamily="49" charset="0"/>
                <a:cs typeface="Consolas" panose="020B0609020204030204" pitchFamily="49" charset="0"/>
              </a:rPr>
              <a:t>	script: </a:t>
            </a:r>
            <a:r>
              <a:rPr lang="en-GB" b="1" i="0" dirty="0" err="1">
                <a:solidFill>
                  <a:srgbClr val="000000"/>
                </a:solidFill>
                <a:effectLst/>
                <a:latin typeface="Consolas" panose="020B0609020204030204" pitchFamily="49" charset="0"/>
                <a:cs typeface="Consolas" panose="020B0609020204030204" pitchFamily="49" charset="0"/>
              </a:rPr>
              <a:t>myscript.R</a:t>
            </a:r>
            <a:r>
              <a:rPr lang="en-GB" b="1" i="0" dirty="0">
                <a:solidFill>
                  <a:srgbClr val="000000"/>
                </a:solidFill>
                <a:effectLst/>
                <a:latin typeface="Consolas" panose="020B0609020204030204" pitchFamily="49" charset="0"/>
                <a:cs typeface="Consolas" panose="020B0609020204030204" pitchFamily="49" charset="0"/>
              </a:rPr>
              <a:t> –</a:t>
            </a:r>
            <a:r>
              <a:rPr lang="en-GB" b="1" i="0" dirty="0" err="1">
                <a:solidFill>
                  <a:srgbClr val="000000"/>
                </a:solidFill>
                <a:effectLst/>
                <a:latin typeface="Consolas" panose="020B0609020204030204" pitchFamily="49" charset="0"/>
                <a:cs typeface="Consolas" panose="020B0609020204030204" pitchFamily="49" charset="0"/>
              </a:rPr>
              <a:t>i</a:t>
            </a:r>
            <a:r>
              <a:rPr lang="en-GB" b="1" i="0" dirty="0">
                <a:solidFill>
                  <a:srgbClr val="000000"/>
                </a:solidFill>
                <a:effectLst/>
                <a:latin typeface="Consolas" panose="020B0609020204030204" pitchFamily="49" charset="0"/>
                <a:cs typeface="Consolas" panose="020B0609020204030204" pitchFamily="49" charset="0"/>
              </a:rPr>
              <a:t> {input.file1} –o {output.file2}</a:t>
            </a:r>
          </a:p>
          <a:p>
            <a:pPr defTabSz="518400"/>
            <a:endParaRPr lang="en-GB" b="1" dirty="0">
              <a:solidFill>
                <a:srgbClr val="000000"/>
              </a:solidFill>
              <a:latin typeface="Consolas" panose="020B0609020204030204" pitchFamily="49" charset="0"/>
              <a:cs typeface="Consolas" panose="020B0609020204030204" pitchFamily="49" charset="0"/>
            </a:endParaRPr>
          </a:p>
          <a:p>
            <a:pPr defTabSz="518400"/>
            <a:r>
              <a:rPr lang="en-GB" dirty="0">
                <a:solidFill>
                  <a:srgbClr val="404040"/>
                </a:solidFill>
                <a:latin typeface="Lato" panose="020F0502020204030203" pitchFamily="34" charset="0"/>
              </a:rPr>
              <a:t>You can use script when running Julia, Python, R, Rust, Bash</a:t>
            </a:r>
          </a:p>
          <a:p>
            <a:pPr defTabSz="518400"/>
            <a:endParaRPr lang="en-GB" b="1" dirty="0">
              <a:solidFill>
                <a:srgbClr val="000000"/>
              </a:solidFill>
              <a:latin typeface="Consolas" panose="020B0609020204030204" pitchFamily="49" charset="0"/>
              <a:cs typeface="Consolas" panose="020B0609020204030204" pitchFamily="49" charset="0"/>
            </a:endParaRPr>
          </a:p>
          <a:p>
            <a:pPr defTabSz="518400"/>
            <a:endParaRPr lang="en-GB" b="1" dirty="0">
              <a:solidFill>
                <a:srgbClr val="000000"/>
              </a:solidFill>
              <a:latin typeface="Consolas" panose="020B0609020204030204" pitchFamily="49" charset="0"/>
              <a:cs typeface="Consolas" panose="020B0609020204030204" pitchFamily="49" charset="0"/>
            </a:endParaRPr>
          </a:p>
          <a:p>
            <a:pPr defTabSz="518400"/>
            <a:r>
              <a:rPr lang="en-GB" dirty="0">
                <a:solidFill>
                  <a:srgbClr val="404040"/>
                </a:solidFill>
                <a:latin typeface="Lato" panose="020F0502020204030203" pitchFamily="34" charset="0"/>
              </a:rPr>
              <a:t>Other tips!</a:t>
            </a:r>
          </a:p>
          <a:p>
            <a:pPr defTabSz="518400"/>
            <a:r>
              <a:rPr lang="en-GB" dirty="0">
                <a:solidFill>
                  <a:srgbClr val="404040"/>
                </a:solidFill>
                <a:latin typeface="Lato" panose="020F0502020204030203" pitchFamily="34" charset="0"/>
              </a:rPr>
              <a:t>You can use python within the rules and even run </a:t>
            </a:r>
            <a:r>
              <a:rPr lang="en-GB" dirty="0" err="1">
                <a:solidFill>
                  <a:srgbClr val="404040"/>
                </a:solidFill>
                <a:latin typeface="Lato" panose="020F0502020204030203" pitchFamily="34" charset="0"/>
              </a:rPr>
              <a:t>jupyter</a:t>
            </a:r>
            <a:r>
              <a:rPr lang="en-GB" dirty="0">
                <a:solidFill>
                  <a:srgbClr val="404040"/>
                </a:solidFill>
                <a:latin typeface="Lato" panose="020F0502020204030203" pitchFamily="34" charset="0"/>
              </a:rPr>
              <a:t> notebooks ”</a:t>
            </a:r>
            <a:r>
              <a:rPr lang="en-GB" b="1" dirty="0">
                <a:solidFill>
                  <a:srgbClr val="000000"/>
                </a:solidFill>
                <a:latin typeface="Consolas" panose="020B0609020204030204" pitchFamily="49" charset="0"/>
                <a:cs typeface="Consolas" panose="020B0609020204030204" pitchFamily="49" charset="0"/>
              </a:rPr>
              <a:t>notebook</a:t>
            </a:r>
            <a:r>
              <a:rPr lang="en-GB" dirty="0">
                <a:solidFill>
                  <a:srgbClr val="404040"/>
                </a:solidFill>
                <a:latin typeface="Lato" panose="020F0502020204030203" pitchFamily="34" charset="0"/>
              </a:rPr>
              <a:t>”</a:t>
            </a:r>
          </a:p>
          <a:p>
            <a:pPr defTabSz="518400"/>
            <a:endParaRPr lang="en-GB" dirty="0">
              <a:solidFill>
                <a:srgbClr val="404040"/>
              </a:solidFill>
              <a:latin typeface="Lato" panose="020F0502020204030203" pitchFamily="34" charset="0"/>
            </a:endParaRPr>
          </a:p>
          <a:p>
            <a:pPr defTabSz="518400"/>
            <a:r>
              <a:rPr lang="en-GB" b="1" dirty="0">
                <a:solidFill>
                  <a:srgbClr val="404040"/>
                </a:solidFill>
                <a:latin typeface="Consolas" panose="020B0609020204030204" pitchFamily="49" charset="0"/>
                <a:cs typeface="Consolas" panose="020B0609020204030204" pitchFamily="49" charset="0"/>
              </a:rPr>
              <a:t>rule sort: </a:t>
            </a:r>
          </a:p>
          <a:p>
            <a:pPr defTabSz="518400"/>
            <a:r>
              <a:rPr lang="en-GB" b="1" dirty="0">
                <a:solidFill>
                  <a:srgbClr val="404040"/>
                </a:solidFill>
                <a:latin typeface="Consolas" panose="020B0609020204030204" pitchFamily="49" charset="0"/>
                <a:cs typeface="Consolas" panose="020B0609020204030204" pitchFamily="49" charset="0"/>
              </a:rPr>
              <a:t>	input: "path/to/{dataset}.txt" </a:t>
            </a:r>
          </a:p>
          <a:p>
            <a:pPr defTabSz="518400"/>
            <a:r>
              <a:rPr lang="en-GB" b="1" dirty="0">
                <a:solidFill>
                  <a:srgbClr val="404040"/>
                </a:solidFill>
                <a:latin typeface="Consolas" panose="020B0609020204030204" pitchFamily="49" charset="0"/>
                <a:cs typeface="Consolas" panose="020B0609020204030204" pitchFamily="49" charset="0"/>
              </a:rPr>
              <a:t>	output: "{dataset}.</a:t>
            </a:r>
            <a:r>
              <a:rPr lang="en-GB" b="1" dirty="0" err="1">
                <a:solidFill>
                  <a:srgbClr val="404040"/>
                </a:solidFill>
                <a:latin typeface="Consolas" panose="020B0609020204030204" pitchFamily="49" charset="0"/>
                <a:cs typeface="Consolas" panose="020B0609020204030204" pitchFamily="49" charset="0"/>
              </a:rPr>
              <a:t>sorted.txt</a:t>
            </a:r>
            <a:r>
              <a:rPr lang="en-GB" b="1" dirty="0">
                <a:solidFill>
                  <a:srgbClr val="404040"/>
                </a:solidFill>
                <a:latin typeface="Consolas" panose="020B0609020204030204" pitchFamily="49" charset="0"/>
                <a:cs typeface="Consolas" panose="020B0609020204030204" pitchFamily="49" charset="0"/>
              </a:rPr>
              <a:t>" </a:t>
            </a:r>
          </a:p>
          <a:p>
            <a:pPr defTabSz="518400"/>
            <a:r>
              <a:rPr lang="en-GB" b="1" dirty="0">
                <a:solidFill>
                  <a:srgbClr val="404040"/>
                </a:solidFill>
                <a:latin typeface="Consolas" panose="020B0609020204030204" pitchFamily="49" charset="0"/>
                <a:cs typeface="Consolas" panose="020B0609020204030204" pitchFamily="49" charset="0"/>
              </a:rPr>
              <a:t>	run: </a:t>
            </a:r>
          </a:p>
          <a:p>
            <a:pPr defTabSz="518400"/>
            <a:r>
              <a:rPr lang="en-GB" b="1" dirty="0">
                <a:solidFill>
                  <a:srgbClr val="404040"/>
                </a:solidFill>
                <a:latin typeface="Consolas" panose="020B0609020204030204" pitchFamily="49" charset="0"/>
                <a:cs typeface="Consolas" panose="020B0609020204030204" pitchFamily="49" charset="0"/>
              </a:rPr>
              <a:t>		with open(output[0], "w") as out: </a:t>
            </a:r>
          </a:p>
          <a:p>
            <a:pPr defTabSz="518400"/>
            <a:r>
              <a:rPr lang="en-GB" b="1" dirty="0">
                <a:solidFill>
                  <a:srgbClr val="404040"/>
                </a:solidFill>
                <a:latin typeface="Consolas" panose="020B0609020204030204" pitchFamily="49" charset="0"/>
                <a:cs typeface="Consolas" panose="020B0609020204030204" pitchFamily="49" charset="0"/>
              </a:rPr>
              <a:t>			for l in sorted(open(input[0])): </a:t>
            </a:r>
          </a:p>
          <a:p>
            <a:pPr defTabSz="518400"/>
            <a:r>
              <a:rPr lang="en-GB" b="1" dirty="0">
                <a:solidFill>
                  <a:srgbClr val="404040"/>
                </a:solidFill>
                <a:latin typeface="Consolas" panose="020B0609020204030204" pitchFamily="49" charset="0"/>
                <a:cs typeface="Consolas" panose="020B0609020204030204" pitchFamily="49" charset="0"/>
              </a:rPr>
              <a:t>				print(l, file=out)</a:t>
            </a:r>
          </a:p>
        </p:txBody>
      </p:sp>
    </p:spTree>
    <p:extLst>
      <p:ext uri="{BB962C8B-B14F-4D97-AF65-F5344CB8AC3E}">
        <p14:creationId xmlns:p14="http://schemas.microsoft.com/office/powerpoint/2010/main" val="4168531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1224</Words>
  <Application>Microsoft Macintosh PowerPoint</Application>
  <PresentationFormat>Widescreen</PresentationFormat>
  <Paragraphs>136</Paragraphs>
  <Slides>12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Consolas</vt:lpstr>
      <vt:lpstr>Helvetica</vt:lpstr>
      <vt:lpstr>Helvetica Neue</vt:lpstr>
      <vt:lpstr>Lato</vt:lpstr>
      <vt:lpstr>Open Sans</vt:lpstr>
      <vt:lpstr>Söhne</vt:lpstr>
      <vt:lpstr>Office Theme</vt:lpstr>
      <vt:lpstr>Genotype imputation using GLIMPSE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Genotype imputation using GLIMPSE</dc:title>
  <dc:creator>Alba Refoyo Martínez</dc:creator>
  <cp:lastModifiedBy>Alba Refoyo Martínez</cp:lastModifiedBy>
  <cp:revision>13</cp:revision>
  <dcterms:created xsi:type="dcterms:W3CDTF">2023-12-14T13:55:23Z</dcterms:created>
  <dcterms:modified xsi:type="dcterms:W3CDTF">2024-01-19T09:36:09Z</dcterms:modified>
</cp:coreProperties>
</file>