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606" r:id="rId3"/>
    <p:sldId id="602" r:id="rId4"/>
    <p:sldId id="603" r:id="rId5"/>
    <p:sldId id="596" r:id="rId6"/>
    <p:sldId id="607" r:id="rId7"/>
    <p:sldId id="609" r:id="rId8"/>
    <p:sldId id="610" r:id="rId9"/>
    <p:sldId id="611" r:id="rId10"/>
    <p:sldId id="612" r:id="rId11"/>
    <p:sldId id="608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701"/>
  </p:normalViewPr>
  <p:slideViewPr>
    <p:cSldViewPr snapToGrid="0" showGuides="1">
      <p:cViewPr varScale="1">
        <p:scale>
          <a:sx n="102" d="100"/>
          <a:sy n="102" d="100"/>
        </p:scale>
        <p:origin x="19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2C243-8D58-D943-A217-462757B401BD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E29EE-887B-9546-A987-DDF96B9F6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21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Regardless of the approach we use we would end up with aligned data. Let’s assumed that has been processed, we can then use the data to variant call polymorphic sites ( known as SNPS) or indels which is not always possible, for instance, when we work with low coverage data or bad quality, in that case one could compute genotype likelihoods</a:t>
            </a:r>
            <a:r>
              <a:rPr lang="en-US" sz="1200" dirty="0"/>
              <a:t>, which estimates the probability of observing the sequence data at each site given all possible genotypes. They still limit the questions we can ask and approaches we can apply. </a:t>
            </a:r>
            <a:r>
              <a:rPr lang="en-US" dirty="0"/>
              <a:t>A more recent approach is genotype imputation. </a:t>
            </a:r>
            <a:endParaRPr lang="en-US" sz="1200" dirty="0"/>
          </a:p>
          <a:p>
            <a:endParaRPr lang="en-GB" sz="1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2ACF7-318B-6846-B737-B30F619939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3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the process of genotype imputation, missing sites are statistically inferred based on haplotype similarity with individuals present in large reference panels. This method has been applied mainly in </a:t>
            </a:r>
            <a:r>
              <a:rPr lang="en-US" dirty="0" err="1"/>
              <a:t>snp</a:t>
            </a:r>
            <a:r>
              <a:rPr lang="en-US" dirty="0"/>
              <a:t>-array data, where genomes are genotyped at a subset of variant sites and are used to increase sample size for GWAS studies. </a:t>
            </a:r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611DF-A794-1946-ACAA-AA5600856672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358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has also been applied in low coverage shotgun data, which makes it suitable for imputing low-coverage ancient genomes.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611DF-A794-1946-ACAA-AA5600856672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910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Ones we have the genotypes of the individuals, we can do other downstream analyses like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inferring population structure, estimating the ancestry proportions from different sources in admixed population (e.g.: Mexican) or looking for genes under adaptive evolution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2ACF7-318B-6846-B737-B30F619939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1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Open Sans" panose="020F0502020204030204" pitchFamily="34" charset="0"/>
              </a:rPr>
              <a:t>Reproductible and scalable pipelines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Analyses require the application of various tools, algorithms and scripts.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E29EE-887B-9546-A987-DDF96B9F69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7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One of the text-based workflow systems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E29EE-887B-9546-A987-DDF96B9F69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6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E29EE-887B-9546-A987-DDF96B9F69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5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1478-0157-7B41-0113-B018C010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F52C7-26AC-BF8C-7FC3-915C97B72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5437-E9A2-3A4A-754B-39760883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DB52-9105-30B1-AB83-124BBC77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1774-F327-3485-9AD8-CB167BF7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00F6-CDC9-E869-5D6B-861BC86B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335B9-7630-8298-9C49-F5EC5F407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4DEE-AA3D-AD18-7D42-0142D1D1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5E60-5E0F-7648-9C12-30F707ED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C050-523F-AE3F-816E-8072D35A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9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F1EA7-6DAE-8F04-3A0D-A1E25356B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5BF9-D445-ABCC-EAD7-13913BA08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6D40-1C93-F5EB-7F1E-43125F6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BF61-64AF-503F-618D-29D4CB44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63A3-3966-9E20-40B8-AB2FF14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a" smtClean="0"/>
              <a:pPr/>
              <a:t>‹#›</a:t>
            </a:fld>
            <a:endParaRPr lang="da"/>
          </a:p>
        </p:txBody>
      </p:sp>
    </p:spTree>
    <p:extLst>
      <p:ext uri="{BB962C8B-B14F-4D97-AF65-F5344CB8AC3E}">
        <p14:creationId xmlns:p14="http://schemas.microsoft.com/office/powerpoint/2010/main" val="347327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1DB2-34E2-34A2-9894-3E6A124F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1240-2FC3-601A-2109-765BEFF8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C44D-8238-A76B-7A74-0A8A4106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6C7B-10D1-02B1-4534-8349CEAF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0EB3-91CE-85C5-39DF-0A1B504F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0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0B32-2DD1-CB46-D10E-2837F3C1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DF2A-A36C-9215-3C7E-33F9301D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152E-6ABB-1EED-1AAE-A12F5BF8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B3D1-9D52-185C-9807-BCC385D0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74C0-583D-3F8A-709E-90153801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A33-F48A-516C-11B7-6AFBD76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D409-E6EC-5B3E-DF15-AE53A9A7E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B3F7-7EF1-AFAC-5EFB-D7D9E7495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F3D2-BA22-5973-FE96-E8A37180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5FCD-10A4-DFF4-5E36-CE9AE46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D0927-343F-A6C2-35C3-5310B13D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8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3C19-95D4-7A65-49DB-027FFFB3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6F1B2-0A4F-1ED4-B7EF-30C488E4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07633-DDDE-0C85-BF91-39037FBF0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BF01B-7405-7AEB-BD14-C23AEB2E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38772-4A9D-320F-6A9F-6B677A50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DCC70-0F77-71B9-FEE0-C59F7371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A4AF3-1EB8-AB26-746C-AAFB8C28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DD418-3F9D-07DE-54E5-D1FFA0D5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9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F55B-455E-DF40-986B-CDFB8769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15694-43AB-A39F-D18C-987E68CE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411E9-8F81-5860-BE05-FE2DC26D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7966-ED81-A1CF-4941-A8704F4F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AB146-61E6-535F-7496-A00338D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8A971-709E-C09A-95AF-1FD68C4E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6AF01-94AB-F18B-0CDF-B2F1AC80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4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FD4E-C588-67F4-33FC-1AF907CA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3FD3-E41E-FC52-4BFE-06EFB69E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ED3BE-C1B6-E65B-C570-7A12844A9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2F36E-F9A7-08DC-D666-8E05DBF6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24B16-18FD-D373-BFD6-95CC8A84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2CB3B-3977-39A2-53F3-EF3D2EC5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1C9-F0D2-4447-873E-FB196E8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B9449-CE6C-55E6-B650-9A6C532EA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5CAA0-FDB0-2AA4-355D-D121A4A9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A3A5E-321C-5CA0-7A2F-E118073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7876A-CB5A-2AB9-ECBA-E003BCCE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2BBB-248A-2975-AAB0-EFAB6D5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6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E4BEC-A19E-36BC-5435-948C2FB1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567E-E06F-512D-EF22-628C9E44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87D0-58B9-7FA5-8E7C-E0589FFBD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4A53-6CEA-1048-AC21-54EDCF8210C1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051D-1E5F-FF1E-0E27-BE3540718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A739-8DC6-623D-2E9A-70E581E7A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1A9A-C6DB-4C46-B84C-EA924A577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22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hroeder-Group/Inputation-Workshop/tree/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s.com/johanneskoester/snakemake-tutori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4284-2499-2DB3-CAEF-8711AB51A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Genotype imputation using GLIMPSE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75E8-D8DC-961E-43F0-A2452C11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92" y="5983074"/>
            <a:ext cx="11195407" cy="533399"/>
          </a:xfrm>
        </p:spPr>
        <p:txBody>
          <a:bodyPr/>
          <a:lstStyle/>
          <a:p>
            <a:pPr algn="l"/>
            <a:r>
              <a:rPr lang="en-GB" dirty="0" err="1">
                <a:solidFill>
                  <a:srgbClr val="262626"/>
                </a:solidFill>
                <a:effectLst/>
                <a:latin typeface="Helvetica" pitchFamily="2" charset="0"/>
              </a:rPr>
              <a:t>Github</a:t>
            </a:r>
            <a:r>
              <a:rPr lang="en-GB" dirty="0">
                <a:solidFill>
                  <a:srgbClr val="262626"/>
                </a:solidFill>
                <a:effectLst/>
                <a:latin typeface="Helvetica" pitchFamily="2" charset="0"/>
              </a:rPr>
              <a:t>: </a:t>
            </a:r>
            <a:r>
              <a:rPr lang="en-GB" u="sng" dirty="0">
                <a:solidFill>
                  <a:schemeClr val="accent1"/>
                </a:solidFill>
                <a:hlinkClick r:id="rId2"/>
              </a:rPr>
              <a:t>https://github.com/Schroeder-Group/Inputation-Workshop/tree/main</a:t>
            </a:r>
            <a:r>
              <a:rPr lang="en-GB" u="sng" dirty="0">
                <a:solidFill>
                  <a:schemeClr val="accent1"/>
                </a:solidFill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29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DAF05D-79B1-C361-F792-4286EC55CD42}"/>
              </a:ext>
            </a:extLst>
          </p:cNvPr>
          <p:cNvSpPr txBox="1"/>
          <p:nvPr/>
        </p:nvSpPr>
        <p:spPr>
          <a:xfrm>
            <a:off x="1414463" y="1004054"/>
            <a:ext cx="60979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When will </a:t>
            </a:r>
            <a:r>
              <a:rPr lang="en-GB" dirty="0" err="1">
                <a:solidFill>
                  <a:srgbClr val="404040"/>
                </a:solidFill>
                <a:latin typeface="Lato" panose="020F0502020204030203" pitchFamily="34" charset="0"/>
              </a:rPr>
              <a:t>snakemake</a:t>
            </a:r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 execute a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file is target and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output file</a:t>
            </a:r>
            <a:r>
              <a:rPr lang="en-GB" dirty="0"/>
              <a:t> needed by another executed job and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 file newer than output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rule has been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 file will be updated by other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execution is enforced (--rerun-)</a:t>
            </a:r>
          </a:p>
          <a:p>
            <a:endParaRPr lang="en-GB" dirty="0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B4275BC-8AA2-AA57-FF4E-6411D2B3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6" y="3876979"/>
            <a:ext cx="7378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3919-23A4-0978-8F90-7FA8E7EE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250" y="2852890"/>
            <a:ext cx="11360800" cy="763600"/>
          </a:xfrm>
        </p:spPr>
        <p:txBody>
          <a:bodyPr/>
          <a:lstStyle/>
          <a:p>
            <a:r>
              <a:rPr lang="en-GB" sz="4400" b="1" dirty="0"/>
              <a:t>Thank you!</a:t>
            </a:r>
            <a:br>
              <a:rPr lang="en-GB" sz="4400" b="1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A1E43-DBD1-AC10-2FF6-853060388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a" smtClean="0"/>
              <a:pPr/>
              <a:t>11</a:t>
            </a:fld>
            <a:endParaRPr lang="da"/>
          </a:p>
        </p:txBody>
      </p:sp>
    </p:spTree>
    <p:extLst>
      <p:ext uri="{BB962C8B-B14F-4D97-AF65-F5344CB8AC3E}">
        <p14:creationId xmlns:p14="http://schemas.microsoft.com/office/powerpoint/2010/main" val="211080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DE627-DF16-83D3-56DE-18ECA811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683" y="6377838"/>
            <a:ext cx="2743200" cy="365125"/>
          </a:xfrm>
        </p:spPr>
        <p:txBody>
          <a:bodyPr/>
          <a:lstStyle/>
          <a:p>
            <a:fld id="{E8A932B3-C9B9-FD49-BC3C-3CB8CCB8D24C}" type="slidenum">
              <a:rPr lang="en-GB" smtClean="0"/>
              <a:t>2</a:t>
            </a:fld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B06F07A-DA66-4CD9-9BC5-BF420D82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12338" y="2264732"/>
            <a:ext cx="1296000" cy="1587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EFC08-A7D6-D7DA-CF5A-3DAE7FC52F7B}"/>
              </a:ext>
            </a:extLst>
          </p:cNvPr>
          <p:cNvSpPr txBox="1"/>
          <p:nvPr/>
        </p:nvSpPr>
        <p:spPr>
          <a:xfrm>
            <a:off x="2127366" y="1709990"/>
            <a:ext cx="1755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Aligned data (filtered)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9E71667-7454-3416-AF6C-DD4DA5AA4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724" y="2520669"/>
            <a:ext cx="1014895" cy="90833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71FF00-E9A1-F805-1524-24E268EEAA47}"/>
              </a:ext>
            </a:extLst>
          </p:cNvPr>
          <p:cNvCxnSpPr>
            <a:cxnSpLocks/>
          </p:cNvCxnSpPr>
          <p:nvPr/>
        </p:nvCxnSpPr>
        <p:spPr>
          <a:xfrm>
            <a:off x="3282927" y="3043076"/>
            <a:ext cx="600355" cy="1833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BADEA7-E859-0C66-1701-C0247DC83A31}"/>
              </a:ext>
            </a:extLst>
          </p:cNvPr>
          <p:cNvCxnSpPr>
            <a:cxnSpLocks/>
          </p:cNvCxnSpPr>
          <p:nvPr/>
        </p:nvCxnSpPr>
        <p:spPr>
          <a:xfrm flipV="1">
            <a:off x="3297921" y="1277257"/>
            <a:ext cx="585361" cy="1761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E9BD897-66ED-CC4D-4D07-48F66B24D539}"/>
              </a:ext>
            </a:extLst>
          </p:cNvPr>
          <p:cNvSpPr txBox="1"/>
          <p:nvPr/>
        </p:nvSpPr>
        <p:spPr>
          <a:xfrm>
            <a:off x="3979068" y="918508"/>
            <a:ext cx="5304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Variant calling (GATK, SAMTOOLS)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580CD9-357D-6309-BF13-59D6D66E7877}"/>
              </a:ext>
            </a:extLst>
          </p:cNvPr>
          <p:cNvSpPr txBox="1"/>
          <p:nvPr/>
        </p:nvSpPr>
        <p:spPr>
          <a:xfrm>
            <a:off x="3979068" y="2422201"/>
            <a:ext cx="8183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Genotype likelihoods (ANGSD)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902AFB-EBF6-98AD-8C25-E9A6759142CA}"/>
              </a:ext>
            </a:extLst>
          </p:cNvPr>
          <p:cNvCxnSpPr>
            <a:cxnSpLocks/>
          </p:cNvCxnSpPr>
          <p:nvPr/>
        </p:nvCxnSpPr>
        <p:spPr>
          <a:xfrm>
            <a:off x="3282927" y="30402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304A83-2D1D-24F5-287F-CB821341A7BC}"/>
              </a:ext>
            </a:extLst>
          </p:cNvPr>
          <p:cNvSpPr txBox="1"/>
          <p:nvPr/>
        </p:nvSpPr>
        <p:spPr>
          <a:xfrm>
            <a:off x="3979068" y="4886125"/>
            <a:ext cx="5427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Imputation</a:t>
            </a:r>
            <a:r>
              <a:rPr lang="en-GB" sz="2800" dirty="0"/>
              <a:t> (GLIMPSE)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D0FFE-FF46-B570-2159-23D4EFDCCE14}"/>
              </a:ext>
            </a:extLst>
          </p:cNvPr>
          <p:cNvSpPr txBox="1"/>
          <p:nvPr/>
        </p:nvSpPr>
        <p:spPr>
          <a:xfrm>
            <a:off x="3931822" y="3065936"/>
            <a:ext cx="724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P(D|G): Probability of observing the sequence data at site D given all possible genotypes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6E7DA-0DD4-2D2D-5430-E2D12714E5BE}"/>
              </a:ext>
            </a:extLst>
          </p:cNvPr>
          <p:cNvSpPr txBox="1"/>
          <p:nvPr/>
        </p:nvSpPr>
        <p:spPr>
          <a:xfrm>
            <a:off x="3972758" y="3607541"/>
            <a:ext cx="48740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DK" dirty="0"/>
              <a:t>G={AA, AC, AG, AT, CC, CG, CT, GG, GT, TT}</a:t>
            </a:r>
          </a:p>
          <a:p>
            <a:r>
              <a:rPr lang="en-DK" dirty="0">
                <a:solidFill>
                  <a:srgbClr val="C00000"/>
                </a:solidFill>
              </a:rPr>
              <a:t>Limiting in what questions we can ask /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A5E95-3BAC-F1DD-DBCA-85BE40A3149D}"/>
              </a:ext>
            </a:extLst>
          </p:cNvPr>
          <p:cNvSpPr txBox="1"/>
          <p:nvPr/>
        </p:nvSpPr>
        <p:spPr>
          <a:xfrm>
            <a:off x="3972758" y="14636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i.e.: SNPs, indels...</a:t>
            </a:r>
          </a:p>
          <a:p>
            <a:r>
              <a:rPr lang="en-DK" dirty="0">
                <a:solidFill>
                  <a:srgbClr val="C00000"/>
                </a:solidFill>
              </a:rPr>
              <a:t>Not always possible (i.e.: quality, coverage)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2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lide 5">
            <a:extLst>
              <a:ext uri="{FF2B5EF4-FFF2-40B4-BE49-F238E27FC236}">
                <a16:creationId xmlns:a16="http://schemas.microsoft.com/office/drawing/2014/main" id="{18316CBA-39AD-11F1-B6E1-54416820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32" y="350023"/>
            <a:ext cx="10675135" cy="60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F6C72-CC22-9AFA-9912-9DDCFAF1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1DF4-D4BE-6147-A06E-35BEA1C76EB9}" type="slidenum">
              <a:rPr lang="en-DK" smtClean="0"/>
              <a:t>3</a:t>
            </a:fld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03B7C-8380-D1AA-6D90-27AECBC052F5}"/>
              </a:ext>
            </a:extLst>
          </p:cNvPr>
          <p:cNvSpPr txBox="1"/>
          <p:nvPr/>
        </p:nvSpPr>
        <p:spPr>
          <a:xfrm>
            <a:off x="0" y="6488668"/>
            <a:ext cx="76223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500" dirty="0"/>
              <a:t>https://odelaneau.github.io/GLIMPSE/glimpse1/overview.html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42B1B-D6AD-CD50-6059-5A2968AF642D}"/>
              </a:ext>
            </a:extLst>
          </p:cNvPr>
          <p:cNvSpPr/>
          <p:nvPr/>
        </p:nvSpPr>
        <p:spPr>
          <a:xfrm>
            <a:off x="6575651" y="4131225"/>
            <a:ext cx="3858306" cy="177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6AE9AF-43EA-4BAA-C8E2-98EEC61A2891}"/>
              </a:ext>
            </a:extLst>
          </p:cNvPr>
          <p:cNvSpPr/>
          <p:nvPr/>
        </p:nvSpPr>
        <p:spPr>
          <a:xfrm>
            <a:off x="7746205" y="3136997"/>
            <a:ext cx="864395" cy="154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00DCB-97A5-15FA-9627-3E0E9087833C}"/>
              </a:ext>
            </a:extLst>
          </p:cNvPr>
          <p:cNvSpPr/>
          <p:nvPr/>
        </p:nvSpPr>
        <p:spPr>
          <a:xfrm>
            <a:off x="1094360" y="761959"/>
            <a:ext cx="2612228" cy="44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273D2-34A4-F853-2F37-6A7CB2695B69}"/>
              </a:ext>
            </a:extLst>
          </p:cNvPr>
          <p:cNvSpPr/>
          <p:nvPr/>
        </p:nvSpPr>
        <p:spPr>
          <a:xfrm>
            <a:off x="1" y="0"/>
            <a:ext cx="12192000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E2002B7-61B0-B07C-8BF3-3FDBDF0300DB}"/>
              </a:ext>
            </a:extLst>
          </p:cNvPr>
          <p:cNvSpPr txBox="1">
            <a:spLocks/>
          </p:cNvSpPr>
          <p:nvPr/>
        </p:nvSpPr>
        <p:spPr>
          <a:xfrm>
            <a:off x="-1" y="255892"/>
            <a:ext cx="12191999" cy="79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3000" dirty="0"/>
              <a:t>Filling the gaps with genotype imputation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5B3E2A-A4F1-F6B1-F20D-F0CE7677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513" y="920190"/>
            <a:ext cx="2936862" cy="1129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C6C73-A2BF-85D6-94D1-AEFF22B2BCF2}"/>
              </a:ext>
            </a:extLst>
          </p:cNvPr>
          <p:cNvSpPr txBox="1"/>
          <p:nvPr/>
        </p:nvSpPr>
        <p:spPr>
          <a:xfrm>
            <a:off x="10954499" y="5614644"/>
            <a:ext cx="150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Mota et al., 2023</a:t>
            </a:r>
          </a:p>
          <a:p>
            <a:r>
              <a:rPr lang="en-DK" sz="1200" dirty="0"/>
              <a:t>Erven et al., 2022</a:t>
            </a:r>
          </a:p>
          <a:p>
            <a:r>
              <a:rPr lang="en-DK" sz="1200" dirty="0"/>
              <a:t>Todd et al.,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51CC-3D37-D0BE-4F47-0E7CD7EC60C5}"/>
              </a:ext>
            </a:extLst>
          </p:cNvPr>
          <p:cNvSpPr txBox="1"/>
          <p:nvPr/>
        </p:nvSpPr>
        <p:spPr>
          <a:xfrm>
            <a:off x="1668780" y="3685818"/>
            <a:ext cx="624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800" dirty="0"/>
              <a:t>?: missing sites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E28AF-8279-5C40-5877-ACD2D217B7AA}"/>
              </a:ext>
            </a:extLst>
          </p:cNvPr>
          <p:cNvSpPr txBox="1"/>
          <p:nvPr/>
        </p:nvSpPr>
        <p:spPr>
          <a:xfrm>
            <a:off x="4994910" y="1332216"/>
            <a:ext cx="6240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200" dirty="0"/>
              <a:t>(large)</a:t>
            </a:r>
            <a:endParaRPr lang="en-GB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3C00B2B-20FB-7106-FCD5-9C0076210404}"/>
              </a:ext>
            </a:extLst>
          </p:cNvPr>
          <p:cNvSpPr/>
          <p:nvPr/>
        </p:nvSpPr>
        <p:spPr>
          <a:xfrm>
            <a:off x="4003179" y="1598533"/>
            <a:ext cx="166093" cy="22559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8156A-0B14-0058-48B2-CDB998CC06A5}"/>
              </a:ext>
            </a:extLst>
          </p:cNvPr>
          <p:cNvSpPr txBox="1"/>
          <p:nvPr/>
        </p:nvSpPr>
        <p:spPr>
          <a:xfrm rot="16200000">
            <a:off x="3105501" y="2411920"/>
            <a:ext cx="1363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" dirty="0"/>
              <a:t>Haplotypes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6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lide 5">
            <a:extLst>
              <a:ext uri="{FF2B5EF4-FFF2-40B4-BE49-F238E27FC236}">
                <a16:creationId xmlns:a16="http://schemas.microsoft.com/office/drawing/2014/main" id="{67ED6739-8F19-665F-C147-680620A1E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32" y="350023"/>
            <a:ext cx="10675135" cy="60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5050ED-9700-D385-A6F1-E4D6A120E53F}"/>
              </a:ext>
            </a:extLst>
          </p:cNvPr>
          <p:cNvSpPr/>
          <p:nvPr/>
        </p:nvSpPr>
        <p:spPr>
          <a:xfrm>
            <a:off x="1094360" y="761959"/>
            <a:ext cx="2612228" cy="44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F6C72-CC22-9AFA-9912-9DDCFAF1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1DF4-D4BE-6147-A06E-35BEA1C76EB9}" type="slidenum">
              <a:rPr lang="en-DK" smtClean="0"/>
              <a:t>4</a:t>
            </a:fld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03B7C-8380-D1AA-6D90-27AECBC052F5}"/>
              </a:ext>
            </a:extLst>
          </p:cNvPr>
          <p:cNvSpPr txBox="1"/>
          <p:nvPr/>
        </p:nvSpPr>
        <p:spPr>
          <a:xfrm>
            <a:off x="0" y="6488668"/>
            <a:ext cx="76223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500" dirty="0"/>
              <a:t>https://odelaneau.github.io/GLIMPSE/glimpse1/overview.html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E2002B7-61B0-B07C-8BF3-3FDBDF0300DB}"/>
              </a:ext>
            </a:extLst>
          </p:cNvPr>
          <p:cNvSpPr txBox="1">
            <a:spLocks/>
          </p:cNvSpPr>
          <p:nvPr/>
        </p:nvSpPr>
        <p:spPr>
          <a:xfrm>
            <a:off x="-21624" y="17053"/>
            <a:ext cx="12191999" cy="79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3000" dirty="0">
                <a:solidFill>
                  <a:schemeClr val="bg1"/>
                </a:solidFill>
              </a:rPr>
              <a:t>Filling the gaps with genotype imputation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07C50-3B9C-E7E3-7A85-AA97A7578ABC}"/>
              </a:ext>
            </a:extLst>
          </p:cNvPr>
          <p:cNvSpPr txBox="1"/>
          <p:nvPr/>
        </p:nvSpPr>
        <p:spPr>
          <a:xfrm>
            <a:off x="10954499" y="5614644"/>
            <a:ext cx="150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Mota et al., 2023</a:t>
            </a:r>
          </a:p>
          <a:p>
            <a:r>
              <a:rPr lang="en-DK" sz="1200" dirty="0"/>
              <a:t>Erven et al., 2022</a:t>
            </a:r>
          </a:p>
          <a:p>
            <a:r>
              <a:rPr lang="en-DK" sz="1200" dirty="0"/>
              <a:t>Todd et al., 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92DDE2-A68B-570D-7B26-BACE0C0C5BD9}"/>
              </a:ext>
            </a:extLst>
          </p:cNvPr>
          <p:cNvSpPr/>
          <p:nvPr/>
        </p:nvSpPr>
        <p:spPr>
          <a:xfrm>
            <a:off x="1607405" y="3918177"/>
            <a:ext cx="3860888" cy="196388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1D0512-6933-2430-AF2D-E6AF4E3857E7}"/>
              </a:ext>
            </a:extLst>
          </p:cNvPr>
          <p:cNvSpPr txBox="1">
            <a:spLocks/>
          </p:cNvSpPr>
          <p:nvPr/>
        </p:nvSpPr>
        <p:spPr>
          <a:xfrm>
            <a:off x="-1" y="255892"/>
            <a:ext cx="12191999" cy="79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3000" dirty="0"/>
              <a:t>Filling the gaps with genotype imputation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098E2A-B08C-655D-4025-203A09E03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513" y="920190"/>
            <a:ext cx="2936862" cy="1129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0DF37-D94F-89DC-4BB5-6E8BB9C1B0F9}"/>
              </a:ext>
            </a:extLst>
          </p:cNvPr>
          <p:cNvSpPr txBox="1"/>
          <p:nvPr/>
        </p:nvSpPr>
        <p:spPr>
          <a:xfrm>
            <a:off x="9238072" y="2159954"/>
            <a:ext cx="624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800" dirty="0"/>
              <a:t>Suitable for ancient genomes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1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DE627-DF16-83D3-56DE-18ECA811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683" y="6377838"/>
            <a:ext cx="2743200" cy="365125"/>
          </a:xfrm>
        </p:spPr>
        <p:txBody>
          <a:bodyPr/>
          <a:lstStyle/>
          <a:p>
            <a:fld id="{E8A932B3-C9B9-FD49-BC3C-3CB8CCB8D24C}" type="slidenum">
              <a:rPr lang="en-GB" smtClean="0"/>
              <a:t>5</a:t>
            </a:fld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B06F07A-DA66-4CD9-9BC5-BF420D82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12338" y="1762704"/>
            <a:ext cx="1296000" cy="15876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8EFC08-A7D6-D7DA-CF5A-3DAE7FC52F7B}"/>
              </a:ext>
            </a:extLst>
          </p:cNvPr>
          <p:cNvSpPr txBox="1"/>
          <p:nvPr/>
        </p:nvSpPr>
        <p:spPr>
          <a:xfrm>
            <a:off x="2132972" y="1110825"/>
            <a:ext cx="1561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Aligned data (filtered)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9E71667-7454-3416-AF6C-DD4DA5AA4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724" y="2018641"/>
            <a:ext cx="1014895" cy="90833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71FF00-E9A1-F805-1524-24E268EEAA47}"/>
              </a:ext>
            </a:extLst>
          </p:cNvPr>
          <p:cNvCxnSpPr>
            <a:cxnSpLocks/>
          </p:cNvCxnSpPr>
          <p:nvPr/>
        </p:nvCxnSpPr>
        <p:spPr>
          <a:xfrm>
            <a:off x="3282927" y="2541048"/>
            <a:ext cx="457200" cy="453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BADEA7-E859-0C66-1701-C0247DC83A31}"/>
              </a:ext>
            </a:extLst>
          </p:cNvPr>
          <p:cNvCxnSpPr>
            <a:cxnSpLocks/>
          </p:cNvCxnSpPr>
          <p:nvPr/>
        </p:nvCxnSpPr>
        <p:spPr>
          <a:xfrm flipV="1">
            <a:off x="3297921" y="2021808"/>
            <a:ext cx="442206" cy="515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E9BD897-66ED-CC4D-4D07-48F66B24D539}"/>
              </a:ext>
            </a:extLst>
          </p:cNvPr>
          <p:cNvSpPr txBox="1"/>
          <p:nvPr/>
        </p:nvSpPr>
        <p:spPr>
          <a:xfrm>
            <a:off x="3971221" y="1593427"/>
            <a:ext cx="530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Variant calling, genotype likelihoods or imputation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90CCBA-0E11-6F50-55DA-FF8F85DB867C}"/>
              </a:ext>
            </a:extLst>
          </p:cNvPr>
          <p:cNvSpPr txBox="1"/>
          <p:nvPr/>
        </p:nvSpPr>
        <p:spPr>
          <a:xfrm>
            <a:off x="3971222" y="2720211"/>
            <a:ext cx="634896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Population genetic studies: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Population structure (</a:t>
            </a:r>
            <a:r>
              <a:rPr lang="en-GB" b="1" dirty="0" err="1"/>
              <a:t>PCAngsd</a:t>
            </a:r>
            <a:r>
              <a:rPr lang="en-GB" b="1" dirty="0"/>
              <a:t>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Genetic differentiation (</a:t>
            </a:r>
            <a:r>
              <a:rPr lang="en-GB" dirty="0" err="1"/>
              <a:t>Fst</a:t>
            </a:r>
            <a:r>
              <a:rPr lang="en-GB" dirty="0"/>
              <a:t>, PBS)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Demographic history (</a:t>
            </a:r>
            <a:r>
              <a:rPr lang="en-GB" dirty="0" err="1"/>
              <a:t>dadi</a:t>
            </a:r>
            <a:r>
              <a:rPr lang="en-GB" dirty="0"/>
              <a:t>, BEAST)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Admixture analyses </a:t>
            </a:r>
            <a:r>
              <a:rPr lang="en-GB" dirty="0"/>
              <a:t>and gene flow (ADMIXTURE)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Selection studies </a:t>
            </a:r>
            <a:r>
              <a:rPr lang="en-GB" dirty="0"/>
              <a:t>(</a:t>
            </a:r>
            <a:r>
              <a:rPr lang="en-GB" dirty="0" err="1"/>
              <a:t>GRoSS</a:t>
            </a:r>
            <a:r>
              <a:rPr lang="en-GB" dirty="0"/>
              <a:t>, PCA-based approaches, CLUES)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Association studies</a:t>
            </a:r>
            <a:r>
              <a:rPr lang="en-GB" dirty="0"/>
              <a:t> (BOLT-LMM, PLINK…)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Local ancestry inference </a:t>
            </a:r>
            <a:r>
              <a:rPr lang="en-GB" dirty="0"/>
              <a:t>(</a:t>
            </a:r>
            <a:r>
              <a:rPr lang="en-GB" dirty="0" err="1"/>
              <a:t>Chromopainter</a:t>
            </a:r>
            <a:r>
              <a:rPr lang="en-GB" dirty="0"/>
              <a:t>, </a:t>
            </a:r>
            <a:r>
              <a:rPr lang="en-GB" dirty="0" err="1"/>
              <a:t>Haplonet</a:t>
            </a:r>
            <a:r>
              <a:rPr lang="en-GB" dirty="0"/>
              <a:t>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...</a:t>
            </a:r>
          </a:p>
          <a:p>
            <a:pPr lvl="1">
              <a:spcBef>
                <a:spcPts val="6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77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3450-7DE4-12E9-055B-2CF9AC022246}"/>
              </a:ext>
            </a:extLst>
          </p:cNvPr>
          <p:cNvSpPr txBox="1">
            <a:spLocks/>
          </p:cNvSpPr>
          <p:nvPr/>
        </p:nvSpPr>
        <p:spPr>
          <a:xfrm>
            <a:off x="3547110" y="268827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Why </a:t>
            </a:r>
            <a:r>
              <a:rPr lang="en-GB" dirty="0" err="1"/>
              <a:t>Snakemake</a:t>
            </a:r>
            <a:r>
              <a:rPr lang="en-GB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1171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F37B39-E30F-E25B-F621-B0377BBF1FF4}"/>
              </a:ext>
            </a:extLst>
          </p:cNvPr>
          <p:cNvSpPr txBox="1"/>
          <p:nvPr/>
        </p:nvSpPr>
        <p:spPr>
          <a:xfrm>
            <a:off x="1025842" y="612844"/>
            <a:ext cx="10884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Open Sans" panose="020F0502020204030204" pitchFamily="34" charset="0"/>
              </a:rPr>
              <a:t>Snakemake</a:t>
            </a:r>
            <a:r>
              <a:rPr lang="en-GB" dirty="0">
                <a:solidFill>
                  <a:srgbClr val="000000"/>
                </a:solidFill>
                <a:latin typeface="Open Sans" panose="020F0502020204030204" pitchFamily="34" charset="0"/>
              </a:rPr>
              <a:t> 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 </a:t>
            </a:r>
            <a:r>
              <a:rPr lang="en-GB" dirty="0">
                <a:solidFill>
                  <a:srgbClr val="000000"/>
                </a:solidFill>
                <a:latin typeface="Open Sans" panose="020F0502020204030204" pitchFamily="34" charset="0"/>
              </a:rPr>
              <a:t>an 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extension of </a:t>
            </a:r>
            <a:r>
              <a:rPr lang="en-GB" b="0" i="0" u="sng" dirty="0">
                <a:solidFill>
                  <a:srgbClr val="039475"/>
                </a:solidFill>
                <a:effectLst/>
                <a:latin typeface="Lato" panose="020F0502020204030203" pitchFamily="34" charset="0"/>
                <a:hlinkClick r:id="rId3"/>
              </a:rPr>
              <a:t>Python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with syntax to define rules and workflow specific properties.</a:t>
            </a:r>
          </a:p>
          <a:p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r>
              <a:rPr lang="en-GB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Snakemake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tutorial slides: 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4"/>
              </a:rPr>
              <a:t>https://slides.com/johanneskoester/snakemake-tutorial</a:t>
            </a:r>
            <a:r>
              <a:rPr lang="en-GB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endParaRPr lang="en-GB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The workflow is defined in terms of </a:t>
            </a:r>
            <a:r>
              <a:rPr lang="en-GB" b="1" dirty="0">
                <a:solidFill>
                  <a:srgbClr val="404040"/>
                </a:solidFill>
                <a:latin typeface="Lato" panose="020F0502020204030203" pitchFamily="34" charset="0"/>
              </a:rPr>
              <a:t>rules </a:t>
            </a:r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that define how to create output files from input files</a:t>
            </a:r>
          </a:p>
          <a:p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 </a:t>
            </a:r>
            <a:r>
              <a:rPr lang="en-GB" b="1" dirty="0" err="1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my_first_rule</a:t>
            </a:r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518400"/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input: “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“</a:t>
            </a:r>
            <a:r>
              <a:rPr lang="en-GB" b="1" dirty="0" err="1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defTabSz="518400"/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shell: “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mycommand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{input} {output}”</a:t>
            </a:r>
          </a:p>
          <a:p>
            <a:pPr defTabSz="518400"/>
            <a:endParaRPr lang="en-GB" b="1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fontAlgn="base"/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How to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generalize rules?  using 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named wildcards</a:t>
            </a:r>
          </a:p>
          <a:p>
            <a:pPr defTabSz="518400"/>
            <a:endParaRPr lang="en-GB" b="1" i="0" dirty="0">
              <a:solidFill>
                <a:srgbClr val="404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4665F-3C8E-D02F-0E3A-46CFDB417E8E}"/>
              </a:ext>
            </a:extLst>
          </p:cNvPr>
          <p:cNvSpPr txBox="1"/>
          <p:nvPr/>
        </p:nvSpPr>
        <p:spPr>
          <a:xfrm>
            <a:off x="1025842" y="4130516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 </a:t>
            </a:r>
            <a:r>
              <a:rPr lang="en-GB" b="1" dirty="0" err="1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my_first_wildcards</a:t>
            </a:r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518400"/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input: “</a:t>
            </a:r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{dataset}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.txt”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“{dataset}.</a:t>
            </a:r>
            <a:r>
              <a:rPr lang="en-GB" b="1" dirty="0" err="1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defTabSz="518400"/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shell: “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mycommand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{input} {output}”</a:t>
            </a:r>
          </a:p>
        </p:txBody>
      </p:sp>
    </p:spTree>
    <p:extLst>
      <p:ext uri="{BB962C8B-B14F-4D97-AF65-F5344CB8AC3E}">
        <p14:creationId xmlns:p14="http://schemas.microsoft.com/office/powerpoint/2010/main" val="180869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689D89-26EC-E60A-F785-E80EA63FB527}"/>
              </a:ext>
            </a:extLst>
          </p:cNvPr>
          <p:cNvSpPr txBox="1"/>
          <p:nvPr/>
        </p:nvSpPr>
        <p:spPr>
          <a:xfrm>
            <a:off x="1265872" y="411748"/>
            <a:ext cx="875823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8400"/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Refer to file by name or by index (e.g. input[0])</a:t>
            </a:r>
          </a:p>
          <a:p>
            <a:pPr defTabSz="518400"/>
            <a:endParaRPr lang="en-GB" b="1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ule 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my_second_rule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518400"/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input: </a:t>
            </a:r>
          </a:p>
          <a:p>
            <a:pPr defTabSz="518400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file1: 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input.txt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GB" b="1" i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18400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</a:p>
          <a:p>
            <a:pPr defTabSz="518400"/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file2: 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output.png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18400"/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script: 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myscript.R</a:t>
            </a:r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{input.file1} –o {output.file2}</a:t>
            </a:r>
          </a:p>
          <a:p>
            <a:pPr defTabSz="518400"/>
            <a:endParaRPr lang="en-GB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18400"/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You can use script when running Julia, Python, R, Rust, Bash</a:t>
            </a:r>
          </a:p>
          <a:p>
            <a:pPr defTabSz="518400"/>
            <a:endParaRPr lang="en-GB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18400"/>
            <a:endParaRPr lang="en-GB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18400"/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Other tips!</a:t>
            </a:r>
          </a:p>
          <a:p>
            <a:pPr defTabSz="518400"/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You can use python within the rules and even run </a:t>
            </a:r>
            <a:r>
              <a:rPr lang="en-GB" dirty="0" err="1">
                <a:solidFill>
                  <a:srgbClr val="404040"/>
                </a:solidFill>
                <a:latin typeface="Lato" panose="020F0502020204030203" pitchFamily="34" charset="0"/>
              </a:rPr>
              <a:t>jupyter</a:t>
            </a:r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 notebooks ”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notebook</a:t>
            </a:r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”</a:t>
            </a:r>
          </a:p>
          <a:p>
            <a:pPr defTabSz="518400"/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 sort: 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"path/to/{dataset}.txt" 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"{dataset}.</a:t>
            </a:r>
            <a:r>
              <a:rPr lang="en-GB" b="1" dirty="0" err="1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sorted.txt</a:t>
            </a:r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run: 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with open(output[0], "w") as out: 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for l in sorted(open(input[0])): </a:t>
            </a: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print(l, file=out)</a:t>
            </a:r>
          </a:p>
        </p:txBody>
      </p:sp>
    </p:spTree>
    <p:extLst>
      <p:ext uri="{BB962C8B-B14F-4D97-AF65-F5344CB8AC3E}">
        <p14:creationId xmlns:p14="http://schemas.microsoft.com/office/powerpoint/2010/main" val="416853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06B5A7-9827-29EA-90FF-AB0E7C4FD5B5}"/>
              </a:ext>
            </a:extLst>
          </p:cNvPr>
          <p:cNvSpPr txBox="1"/>
          <p:nvPr/>
        </p:nvSpPr>
        <p:spPr>
          <a:xfrm>
            <a:off x="1060132" y="604004"/>
            <a:ext cx="93640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8400"/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Target rule to collect results.</a:t>
            </a:r>
          </a:p>
          <a:p>
            <a:pPr defTabSz="518400"/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Set your target(s) to apply rules:</a:t>
            </a:r>
          </a:p>
          <a:p>
            <a:pPr defTabSz="518400"/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ule </a:t>
            </a:r>
            <a:r>
              <a:rPr lang="en-GB" b="1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518400"/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input: </a:t>
            </a:r>
          </a:p>
          <a:p>
            <a:pPr defTabSz="518400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GB" b="1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output.png</a:t>
            </a:r>
            <a:r>
              <a:rPr lang="en-GB" b="1" i="0" dirty="0"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GB" b="1" i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18400"/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dirty="0">
                <a:solidFill>
                  <a:srgbClr val="404040"/>
                </a:solidFill>
                <a:latin typeface="Lato" panose="020F0502020204030203" pitchFamily="34" charset="0"/>
              </a:rPr>
              <a:t>DATASETS=[“D1”,”D2”, “D3”]</a:t>
            </a:r>
          </a:p>
          <a:p>
            <a:pPr defTabSz="518400"/>
            <a:endParaRPr lang="en-GB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defTabSz="518400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 all: </a:t>
            </a:r>
          </a:p>
          <a:p>
            <a:pPr defTabSz="518400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</a:t>
            </a:r>
          </a:p>
          <a:p>
            <a:pPr defTabSz="518400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["{dataset}.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sorted.txt".format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(dataset=ds) for ds in DATASETS],</a:t>
            </a:r>
          </a:p>
          <a:p>
            <a:pPr defTabSz="518400"/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expand(“{dataset}.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sorted.txt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dataset=DATASET)</a:t>
            </a:r>
          </a:p>
        </p:txBody>
      </p:sp>
    </p:spTree>
    <p:extLst>
      <p:ext uri="{BB962C8B-B14F-4D97-AF65-F5344CB8AC3E}">
        <p14:creationId xmlns:p14="http://schemas.microsoft.com/office/powerpoint/2010/main" val="312290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958</Words>
  <Application>Microsoft Macintosh PowerPoint</Application>
  <PresentationFormat>Widescreen</PresentationFormat>
  <Paragraphs>120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</vt:lpstr>
      <vt:lpstr>Helvetica Neue</vt:lpstr>
      <vt:lpstr>Lato</vt:lpstr>
      <vt:lpstr>Open Sans</vt:lpstr>
      <vt:lpstr>Söhne</vt:lpstr>
      <vt:lpstr>Office Theme</vt:lpstr>
      <vt:lpstr>Genotype imputation using GLIMPSE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Genotype imputation using GLIMPSE</dc:title>
  <dc:creator>Alba Refoyo Martínez</dc:creator>
  <cp:lastModifiedBy>Alba Refoyo Martínez</cp:lastModifiedBy>
  <cp:revision>7</cp:revision>
  <dcterms:created xsi:type="dcterms:W3CDTF">2023-12-14T13:55:23Z</dcterms:created>
  <dcterms:modified xsi:type="dcterms:W3CDTF">2023-12-14T15:01:45Z</dcterms:modified>
</cp:coreProperties>
</file>