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43" r:id="rId5"/>
    <p:sldId id="347" r:id="rId6"/>
    <p:sldId id="344" r:id="rId7"/>
    <p:sldId id="345" r:id="rId8"/>
    <p:sldId id="346" r:id="rId9"/>
    <p:sldId id="348" r:id="rId10"/>
  </p:sldIdLst>
  <p:sldSz cx="9144000" cy="6858000" type="screen4x3"/>
  <p:notesSz cx="6881813" cy="100155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958DEF-6033-DE49-8550-6EF588758736}">
          <p14:sldIdLst>
            <p14:sldId id="343"/>
            <p14:sldId id="347"/>
            <p14:sldId id="344"/>
            <p14:sldId id="345"/>
            <p14:sldId id="346"/>
            <p14:sldId id="3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5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001E2C"/>
    <a:srgbClr val="9B0E1A"/>
    <a:srgbClr val="00294C"/>
    <a:srgbClr val="C10134"/>
    <a:srgbClr val="003651"/>
    <a:srgbClr val="004D74"/>
    <a:srgbClr val="003B58"/>
    <a:srgbClr val="004060"/>
    <a:srgbClr val="3465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317057-6500-7345-ABF2-48FD3D5AFE17}" v="21" dt="2022-08-29T21:36:22.2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1"/>
    <p:restoredTop sz="94930" autoAdjust="0"/>
  </p:normalViewPr>
  <p:slideViewPr>
    <p:cSldViewPr>
      <p:cViewPr varScale="1">
        <p:scale>
          <a:sx n="109" d="100"/>
          <a:sy n="109" d="100"/>
        </p:scale>
        <p:origin x="207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086" y="-62"/>
      </p:cViewPr>
      <p:guideLst>
        <p:guide orient="horz" pos="3155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500777"/>
          </a:xfrm>
          <a:prstGeom prst="rect">
            <a:avLst/>
          </a:prstGeom>
        </p:spPr>
        <p:txBody>
          <a:bodyPr vert="horz" lIns="96551" tIns="48276" rIns="96551" bIns="48276" rtlCol="0"/>
          <a:lstStyle>
            <a:lvl1pPr algn="l">
              <a:defRPr sz="13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500777"/>
          </a:xfrm>
          <a:prstGeom prst="rect">
            <a:avLst/>
          </a:prstGeom>
        </p:spPr>
        <p:txBody>
          <a:bodyPr vert="horz" lIns="96551" tIns="48276" rIns="96551" bIns="48276" rtlCol="0"/>
          <a:lstStyle>
            <a:lvl1pPr algn="r">
              <a:defRPr sz="1300"/>
            </a:lvl1pPr>
          </a:lstStyle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513023"/>
            <a:ext cx="2982119" cy="500777"/>
          </a:xfrm>
          <a:prstGeom prst="rect">
            <a:avLst/>
          </a:prstGeom>
        </p:spPr>
        <p:txBody>
          <a:bodyPr vert="horz" lIns="96551" tIns="48276" rIns="96551" bIns="48276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98102" y="9513023"/>
            <a:ext cx="2982119" cy="500777"/>
          </a:xfrm>
          <a:prstGeom prst="rect">
            <a:avLst/>
          </a:prstGeom>
        </p:spPr>
        <p:txBody>
          <a:bodyPr vert="horz" lIns="96551" tIns="48276" rIns="96551" bIns="48276" rtlCol="0" anchor="b"/>
          <a:lstStyle>
            <a:lvl1pPr algn="r">
              <a:defRPr sz="1300"/>
            </a:lvl1pPr>
          </a:lstStyle>
          <a:p>
            <a:fld id="{9BA5229C-57AD-4B80-B11A-C470B3945E0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6" name="Grafik 0" descr="Logo_kurz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4132" y="78363"/>
            <a:ext cx="1331754" cy="43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989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500777"/>
          </a:xfrm>
          <a:prstGeom prst="rect">
            <a:avLst/>
          </a:prstGeom>
        </p:spPr>
        <p:txBody>
          <a:bodyPr vert="horz" lIns="96551" tIns="48276" rIns="96551" bIns="48276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500777"/>
          </a:xfrm>
          <a:prstGeom prst="rect">
            <a:avLst/>
          </a:prstGeom>
        </p:spPr>
        <p:txBody>
          <a:bodyPr vert="horz" lIns="96551" tIns="48276" rIns="96551" bIns="48276" rtlCol="0"/>
          <a:lstStyle>
            <a:lvl1pPr algn="r">
              <a:defRPr sz="1300"/>
            </a:lvl1pPr>
          </a:lstStyle>
          <a:p>
            <a:fld id="{FE7C0944-93B8-461E-8F1A-9961D73FC234}" type="datetimeFigureOut">
              <a:rPr lang="de-DE" smtClean="0"/>
              <a:pPr/>
              <a:t>05.09.2022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06975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51" tIns="48276" rIns="96551" bIns="48276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8182" y="4757381"/>
            <a:ext cx="5505450" cy="4506992"/>
          </a:xfrm>
          <a:prstGeom prst="rect">
            <a:avLst/>
          </a:prstGeom>
        </p:spPr>
        <p:txBody>
          <a:bodyPr vert="horz" lIns="96551" tIns="48276" rIns="96551" bIns="48276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513023"/>
            <a:ext cx="2982119" cy="500777"/>
          </a:xfrm>
          <a:prstGeom prst="rect">
            <a:avLst/>
          </a:prstGeom>
        </p:spPr>
        <p:txBody>
          <a:bodyPr vert="horz" lIns="96551" tIns="48276" rIns="96551" bIns="48276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98102" y="9513023"/>
            <a:ext cx="2982119" cy="500777"/>
          </a:xfrm>
          <a:prstGeom prst="rect">
            <a:avLst/>
          </a:prstGeom>
        </p:spPr>
        <p:txBody>
          <a:bodyPr vert="horz" lIns="96551" tIns="48276" rIns="96551" bIns="48276" rtlCol="0" anchor="b"/>
          <a:lstStyle>
            <a:lvl1pPr algn="r">
              <a:defRPr sz="1300"/>
            </a:lvl1pPr>
          </a:lstStyle>
          <a:p>
            <a:fld id="{4665E080-F314-4360-8501-532295B4B15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2792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10">
            <a:extLst>
              <a:ext uri="{FF2B5EF4-FFF2-40B4-BE49-F238E27FC236}">
                <a16:creationId xmlns:a16="http://schemas.microsoft.com/office/drawing/2014/main" id="{9EC1444D-5883-A7F1-9CCD-2E909C4712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" t="7311" r="6474" b="3800"/>
          <a:stretch/>
        </p:blipFill>
        <p:spPr>
          <a:xfrm>
            <a:off x="-10019" y="0"/>
            <a:ext cx="91540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6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6B0B6-BD2A-4DC9-9C88-23F4E258DB52}" type="datetime1">
              <a:rPr lang="de-DE" smtClean="0"/>
              <a:pPr/>
              <a:t>05.09.2022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954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8DCE-8BC7-4913-B56D-AE3B9764AB33}" type="datetime1">
              <a:rPr lang="de-DE" smtClean="0"/>
              <a:pPr/>
              <a:t>05.09.2022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666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1A79-A588-467C-916C-C35052E8FF73}" type="datetime1">
              <a:rPr lang="de-DE" smtClean="0"/>
              <a:pPr/>
              <a:t>05.09.2022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99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DA172F4-C7F8-4CC8-8018-4B037DB71D5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462900" y="1052736"/>
            <a:ext cx="7931224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800" b="1" i="0">
                <a:solidFill>
                  <a:srgbClr val="C00000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br>
              <a:rPr lang="de-DE" dirty="0"/>
            </a:b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sz="half" idx="1"/>
          </p:nvPr>
        </p:nvSpPr>
        <p:spPr>
          <a:xfrm>
            <a:off x="460050" y="2219027"/>
            <a:ext cx="7931224" cy="4137323"/>
          </a:xfrm>
        </p:spPr>
        <p:txBody>
          <a:bodyPr/>
          <a:lstStyle>
            <a:lvl1pPr marL="0" indent="0">
              <a:buFont typeface="Wingdings" charset="2"/>
              <a:buNone/>
              <a:defRPr sz="2600" b="1"/>
            </a:lvl1pPr>
            <a:lvl2pPr marL="311150" indent="-222250">
              <a:buFont typeface="Arial" panose="020B0604020202020204" pitchFamily="34" charset="0"/>
              <a:buChar char="•"/>
              <a:tabLst/>
              <a:defRPr sz="2000"/>
            </a:lvl2pPr>
            <a:lvl3pPr marL="668338" indent="-312738">
              <a:buFont typeface="Symbol" pitchFamily="2" charset="2"/>
              <a:buChar char="-"/>
              <a:tabLst/>
              <a:defRPr sz="2000"/>
            </a:lvl3pPr>
            <a:lvl4pPr marL="1201738" indent="-311150">
              <a:tabLst/>
              <a:defRPr sz="1800"/>
            </a:lvl4pPr>
            <a:lvl5pPr marL="1692275" indent="-266700"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1546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tz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BA51-ED34-45C6-9B24-58C4EB5ED7F5}" type="datetime1">
              <a:rPr lang="de-DE" smtClean="0"/>
              <a:pPr/>
              <a:t>05.09.2022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6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3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196752"/>
            <a:ext cx="8229600" cy="1143000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C00000"/>
                </a:solidFill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title style</a:t>
            </a:r>
            <a:br>
              <a:rPr lang="de-DE" dirty="0"/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BA51-ED34-45C6-9B24-58C4EB5ED7F5}" type="datetime1">
              <a:rPr lang="de-DE" smtClean="0"/>
              <a:pPr/>
              <a:t>05.09.2022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35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13D4-D851-4D4B-92C5-5EFCB2F36784}" type="datetime1">
              <a:rPr lang="de-DE" smtClean="0"/>
              <a:pPr/>
              <a:t>05.09.2022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92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57FC-B791-438D-8382-7A6D4BB8F3DC}" type="datetime1">
              <a:rPr lang="de-DE" smtClean="0"/>
              <a:pPr/>
              <a:t>05.09.2022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471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F48E-28CB-4283-9959-8A0F04C90F1B}" type="datetime1">
              <a:rPr lang="de-DE" smtClean="0"/>
              <a:pPr/>
              <a:t>05.09.2022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22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EBD5-6A8B-48C7-8B84-5AD5F8AADE08}" type="datetime1">
              <a:rPr lang="de-DE" smtClean="0"/>
              <a:pPr/>
              <a:t>05.09.2022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13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68D9-B0BF-4BC8-AC22-923D83DDB312}" type="datetime1">
              <a:rPr lang="de-DE" smtClean="0"/>
              <a:pPr/>
              <a:t>05.09.2022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34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CBA51-ED34-45C6-9B24-58C4EB5ED7F5}" type="datetime1">
              <a:rPr lang="de-DE" smtClean="0"/>
              <a:pPr/>
              <a:t>05.09.2022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72F4-C7F8-4CC8-8018-4B037DB71D5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Foliennummernplatzhalter 5"/>
          <p:cNvSpPr txBox="1">
            <a:spLocks/>
          </p:cNvSpPr>
          <p:nvPr userDrawn="1"/>
        </p:nvSpPr>
        <p:spPr>
          <a:xfrm>
            <a:off x="906138" y="6165304"/>
            <a:ext cx="7266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sx="1000" sy="1000" algn="ctr" rotWithShape="0">
                    <a:schemeClr val="bg1"/>
                  </a:outerShdw>
                </a:effectLst>
                <a:latin typeface="Arial" pitchFamily="34" charset="0"/>
                <a:cs typeface="Arial" pitchFamily="34" charset="0"/>
              </a:rPr>
              <a:t>Oberstufenzentrum Informations- und Medizintechnik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A2A003A5-9F1F-7545-A9C2-413056EE8EFE}"/>
              </a:ext>
            </a:extLst>
          </p:cNvPr>
          <p:cNvGrpSpPr/>
          <p:nvPr userDrawn="1"/>
        </p:nvGrpSpPr>
        <p:grpSpPr>
          <a:xfrm>
            <a:off x="0" y="5830"/>
            <a:ext cx="9144000" cy="6858002"/>
            <a:chOff x="1" y="-2"/>
            <a:chExt cx="9144000" cy="6858002"/>
          </a:xfrm>
        </p:grpSpPr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5EB40849-DA63-B045-8D8C-BDAACFE1702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-2"/>
              <a:ext cx="9144000" cy="6858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69E98015-CF14-3A4A-82D1-3EABF45F831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5"/>
            <a:srcRect t="7948" r="10065"/>
            <a:stretch/>
          </p:blipFill>
          <p:spPr>
            <a:xfrm>
              <a:off x="5496420" y="224"/>
              <a:ext cx="3647580" cy="25020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716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6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6bg5W_-Zv4" TargetMode="External"/><Relationship Id="rId2" Type="http://schemas.openxmlformats.org/officeDocument/2006/relationships/hyperlink" Target="https://studyflix.de/wirtschaft/wertschopfungskette-179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115616" y="1340768"/>
            <a:ext cx="6912768" cy="2918386"/>
          </a:xfrm>
        </p:spPr>
        <p:txBody>
          <a:bodyPr/>
          <a:lstStyle/>
          <a:p>
            <a:pPr algn="ctr"/>
            <a:r>
              <a:rPr lang="de-DE" sz="3600" i="0" dirty="0">
                <a:solidFill>
                  <a:schemeClr val="tx1"/>
                </a:solidFill>
              </a:rPr>
              <a:t>Wie schafft  es ein Unternehmern Wert zu schaffen? </a:t>
            </a:r>
            <a:br>
              <a:rPr lang="de-DE" sz="3600" i="0" dirty="0">
                <a:solidFill>
                  <a:schemeClr val="tx1"/>
                </a:solidFill>
              </a:rPr>
            </a:br>
            <a:r>
              <a:rPr lang="de-DE" sz="3600" i="0" dirty="0">
                <a:solidFill>
                  <a:schemeClr val="tx1"/>
                </a:solidFill>
              </a:rPr>
              <a:t/>
            </a:r>
            <a:br>
              <a:rPr lang="de-DE" sz="3600" i="0" dirty="0">
                <a:solidFill>
                  <a:schemeClr val="tx1"/>
                </a:solidFill>
              </a:rPr>
            </a:br>
            <a:r>
              <a:rPr lang="de-DE" sz="3600" i="0" dirty="0">
                <a:sym typeface="Wingdings" pitchFamily="2" charset="2"/>
              </a:rPr>
              <a:t> die </a:t>
            </a:r>
            <a:r>
              <a:rPr lang="de-DE" sz="3600" i="0" dirty="0"/>
              <a:t>Wertschöpfungskette von Porter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FA19E6B5-7E47-8268-0450-B9BB381FFCF7}"/>
              </a:ext>
            </a:extLst>
          </p:cNvPr>
          <p:cNvGrpSpPr/>
          <p:nvPr/>
        </p:nvGrpSpPr>
        <p:grpSpPr>
          <a:xfrm>
            <a:off x="4883058" y="91501"/>
            <a:ext cx="4158772" cy="365125"/>
            <a:chOff x="7704386" y="0"/>
            <a:chExt cx="1367247" cy="365125"/>
          </a:xfrm>
        </p:grpSpPr>
        <p:sp>
          <p:nvSpPr>
            <p:cNvPr id="5" name="Abgerundetes Rechteck 4">
              <a:extLst>
                <a:ext uri="{FF2B5EF4-FFF2-40B4-BE49-F238E27FC236}">
                  <a16:creationId xmlns:a16="http://schemas.microsoft.com/office/drawing/2014/main" id="{07A0E45A-78B8-4476-AB66-749CEAF9AF59}"/>
                </a:ext>
              </a:extLst>
            </p:cNvPr>
            <p:cNvSpPr/>
            <p:nvPr/>
          </p:nvSpPr>
          <p:spPr>
            <a:xfrm>
              <a:off x="7711155" y="0"/>
              <a:ext cx="1360478" cy="365125"/>
            </a:xfrm>
            <a:prstGeom prst="roundRect">
              <a:avLst>
                <a:gd name="adj" fmla="val 6358"/>
              </a:avLst>
            </a:prstGeom>
            <a:solidFill>
              <a:srgbClr val="E8E8E8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itel 2">
              <a:extLst>
                <a:ext uri="{FF2B5EF4-FFF2-40B4-BE49-F238E27FC236}">
                  <a16:creationId xmlns:a16="http://schemas.microsoft.com/office/drawing/2014/main" id="{D84DA6E4-A052-F2C4-8635-3C85C2727806}"/>
                </a:ext>
              </a:extLst>
            </p:cNvPr>
            <p:cNvSpPr txBox="1">
              <a:spLocks/>
            </p:cNvSpPr>
            <p:nvPr/>
          </p:nvSpPr>
          <p:spPr>
            <a:xfrm>
              <a:off x="7704386" y="0"/>
              <a:ext cx="1360478" cy="3495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2400" b="1" i="1" kern="1200">
                  <a:solidFill>
                    <a:srgbClr val="FF0000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712788" indent="-665163"/>
              <a:r>
                <a:rPr lang="en-US" sz="1600" b="0" i="0" dirty="0">
                  <a:solidFill>
                    <a:schemeClr val="bg1">
                      <a:lumMod val="50000"/>
                    </a:schemeClr>
                  </a:solidFill>
                </a:rPr>
                <a:t>LS 01.1: Die Wertschöpfungskette nach Porter</a:t>
              </a:r>
              <a:endParaRPr lang="de-DE" sz="1600" b="0" i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11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906F3CE-CD66-4938-8526-DCE90F7BEF64}"/>
              </a:ext>
            </a:extLst>
          </p:cNvPr>
          <p:cNvSpPr txBox="1"/>
          <p:nvPr/>
        </p:nvSpPr>
        <p:spPr>
          <a:xfrm>
            <a:off x="533960" y="2967335"/>
            <a:ext cx="8286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Video </a:t>
            </a:r>
            <a:r>
              <a:rPr lang="de-DE" dirty="0" err="1"/>
              <a:t>Studyflix</a:t>
            </a:r>
            <a:r>
              <a:rPr lang="de-DE" dirty="0"/>
              <a:t>:</a:t>
            </a:r>
          </a:p>
          <a:p>
            <a:r>
              <a:rPr lang="de-DE" dirty="0">
                <a:hlinkClick r:id="rId2"/>
              </a:rPr>
              <a:t>https://studyflix.de/wirtschaft/wertschopfungskette-1792</a:t>
            </a:r>
            <a:endParaRPr lang="de-DE" dirty="0"/>
          </a:p>
          <a:p>
            <a:endParaRPr lang="de-DE" dirty="0"/>
          </a:p>
          <a:p>
            <a:r>
              <a:rPr lang="de-DE" dirty="0"/>
              <a:t>Video </a:t>
            </a:r>
            <a:r>
              <a:rPr lang="de-DE"/>
              <a:t>Deutsches Institut </a:t>
            </a:r>
            <a:r>
              <a:rPr lang="de-DE" dirty="0"/>
              <a:t>für Marketing:</a:t>
            </a:r>
          </a:p>
          <a:p>
            <a:r>
              <a:rPr lang="de-DE" dirty="0">
                <a:hlinkClick r:id="rId3"/>
              </a:rPr>
              <a:t>https://www.youtube.com/watch?v=o6bg5W_-Zv4</a:t>
            </a:r>
            <a:endParaRPr lang="de-DE" dirty="0"/>
          </a:p>
          <a:p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FACFCEE-D8E2-C2AB-1AD5-CB9E220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900" y="1052736"/>
            <a:ext cx="8357572" cy="1008112"/>
          </a:xfrm>
        </p:spPr>
        <p:txBody>
          <a:bodyPr/>
          <a:lstStyle/>
          <a:p>
            <a:r>
              <a:rPr lang="de-DE" sz="2400" dirty="0"/>
              <a:t>Die Wertschöpfungskette nach Porter stellt die Prozesse eines Unternehmens dar, die Anteil an der Wertschöpfung haben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691013EC-ECA2-32B5-B128-CB236A3F2239}"/>
              </a:ext>
            </a:extLst>
          </p:cNvPr>
          <p:cNvGrpSpPr/>
          <p:nvPr/>
        </p:nvGrpSpPr>
        <p:grpSpPr>
          <a:xfrm>
            <a:off x="4883058" y="91501"/>
            <a:ext cx="4158772" cy="365125"/>
            <a:chOff x="7704386" y="0"/>
            <a:chExt cx="1367247" cy="365125"/>
          </a:xfrm>
        </p:grpSpPr>
        <p:sp>
          <p:nvSpPr>
            <p:cNvPr id="8" name="Abgerundetes Rechteck 7">
              <a:extLst>
                <a:ext uri="{FF2B5EF4-FFF2-40B4-BE49-F238E27FC236}">
                  <a16:creationId xmlns:a16="http://schemas.microsoft.com/office/drawing/2014/main" id="{8FB1F8BB-528F-DAC2-BA59-FCD7F0FB68C5}"/>
                </a:ext>
              </a:extLst>
            </p:cNvPr>
            <p:cNvSpPr/>
            <p:nvPr/>
          </p:nvSpPr>
          <p:spPr>
            <a:xfrm>
              <a:off x="7711155" y="0"/>
              <a:ext cx="1360478" cy="365125"/>
            </a:xfrm>
            <a:prstGeom prst="roundRect">
              <a:avLst>
                <a:gd name="adj" fmla="val 6358"/>
              </a:avLst>
            </a:prstGeom>
            <a:solidFill>
              <a:srgbClr val="E8E8E8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itel 2">
              <a:extLst>
                <a:ext uri="{FF2B5EF4-FFF2-40B4-BE49-F238E27FC236}">
                  <a16:creationId xmlns:a16="http://schemas.microsoft.com/office/drawing/2014/main" id="{35B407AB-6D13-4B17-6A9E-A5A947152F56}"/>
                </a:ext>
              </a:extLst>
            </p:cNvPr>
            <p:cNvSpPr txBox="1">
              <a:spLocks/>
            </p:cNvSpPr>
            <p:nvPr/>
          </p:nvSpPr>
          <p:spPr>
            <a:xfrm>
              <a:off x="7704386" y="0"/>
              <a:ext cx="1360478" cy="3495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2400" b="1" i="1" kern="1200">
                  <a:solidFill>
                    <a:srgbClr val="FF0000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712788" indent="-665163"/>
              <a:r>
                <a:rPr lang="en-US" sz="1600" b="0" i="0" dirty="0">
                  <a:solidFill>
                    <a:schemeClr val="bg1">
                      <a:lumMod val="50000"/>
                    </a:schemeClr>
                  </a:solidFill>
                </a:rPr>
                <a:t>LS 01.1: Die Wertschöpfungskette nach Porter</a:t>
              </a:r>
              <a:endParaRPr lang="de-DE" sz="1600" b="0" i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7249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750434" y="2170871"/>
            <a:ext cx="76431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b="1" dirty="0"/>
              <a:t>Primäraktivitäten </a:t>
            </a:r>
          </a:p>
          <a:p>
            <a:pPr marL="577850" lvl="3" indent="-261938">
              <a:buFontTx/>
              <a:buChar char="-"/>
            </a:pPr>
            <a:r>
              <a:rPr lang="de-DE" dirty="0"/>
              <a:t>Einkauf</a:t>
            </a:r>
          </a:p>
          <a:p>
            <a:pPr marL="577850" lvl="3" indent="-261938">
              <a:buFontTx/>
              <a:buChar char="-"/>
            </a:pPr>
            <a:r>
              <a:rPr lang="de-DE" dirty="0"/>
              <a:t>Produktion des Produktes/der Dienstleistung</a:t>
            </a:r>
          </a:p>
          <a:p>
            <a:pPr marL="577850" lvl="3" indent="-261938">
              <a:buFontTx/>
              <a:buChar char="-"/>
            </a:pPr>
            <a:r>
              <a:rPr lang="de-DE" dirty="0"/>
              <a:t>Marketing</a:t>
            </a:r>
          </a:p>
          <a:p>
            <a:pPr marL="577850" lvl="3" indent="-261938">
              <a:buFontTx/>
              <a:buChar char="-"/>
            </a:pPr>
            <a:r>
              <a:rPr lang="de-DE" dirty="0"/>
              <a:t>Ausgangslogistik/Lieferung</a:t>
            </a:r>
          </a:p>
          <a:p>
            <a:pPr marL="577850" lvl="3" indent="-261938">
              <a:buFontTx/>
              <a:buChar char="-"/>
            </a:pPr>
            <a:r>
              <a:rPr lang="de-DE" dirty="0"/>
              <a:t>Kundenservice</a:t>
            </a:r>
          </a:p>
          <a:p>
            <a:r>
              <a:rPr lang="de-DE" b="1" dirty="0"/>
              <a:t>	</a:t>
            </a:r>
          </a:p>
          <a:p>
            <a:pPr>
              <a:spcAft>
                <a:spcPts val="600"/>
              </a:spcAft>
            </a:pPr>
            <a:r>
              <a:rPr lang="de-DE" b="1" dirty="0"/>
              <a:t>Unterstützungsaktivitäten (Aktivitäten zur Unterstützung der Produktion)</a:t>
            </a:r>
          </a:p>
          <a:p>
            <a:pPr marL="577850" lvl="3" indent="-261938">
              <a:buFontTx/>
              <a:buChar char="-"/>
            </a:pPr>
            <a:r>
              <a:rPr lang="de-DE" dirty="0"/>
              <a:t>Unternehmensinfrastruktur </a:t>
            </a:r>
            <a:r>
              <a:rPr lang="de-DE" dirty="0" smtClean="0"/>
              <a:t>(z.B. Strom, Internetanbindung)</a:t>
            </a:r>
            <a:endParaRPr lang="de-DE" dirty="0"/>
          </a:p>
          <a:p>
            <a:pPr marL="577850" lvl="3" indent="-261938">
              <a:buFontTx/>
              <a:buChar char="-"/>
            </a:pPr>
            <a:r>
              <a:rPr lang="de-DE" dirty="0"/>
              <a:t>Personalwesen/Human Ressource Management </a:t>
            </a:r>
            <a:r>
              <a:rPr lang="de-DE" dirty="0" smtClean="0"/>
              <a:t>(z.B. Rekrutieren</a:t>
            </a:r>
            <a:r>
              <a:rPr lang="de-DE" dirty="0"/>
              <a:t>, Ausbilden</a:t>
            </a:r>
            <a:r>
              <a:rPr lang="de-DE" dirty="0" smtClean="0"/>
              <a:t>, Gehaltsabrechnung)</a:t>
            </a:r>
            <a:endParaRPr lang="de-DE" dirty="0"/>
          </a:p>
          <a:p>
            <a:pPr marL="577850" lvl="3" indent="-261938">
              <a:buFontTx/>
              <a:buChar char="-"/>
            </a:pPr>
            <a:r>
              <a:rPr lang="de-DE" dirty="0"/>
              <a:t>Technologie </a:t>
            </a:r>
            <a:r>
              <a:rPr lang="de-DE" dirty="0" smtClean="0"/>
              <a:t>(z.B. </a:t>
            </a:r>
            <a:r>
              <a:rPr lang="de-DE" dirty="0" smtClean="0"/>
              <a:t>Maschinen</a:t>
            </a:r>
            <a:r>
              <a:rPr lang="de-DE" dirty="0" smtClean="0"/>
              <a:t>, Geräte, Prozesse</a:t>
            </a:r>
            <a:r>
              <a:rPr lang="de-DE" dirty="0"/>
              <a:t>)</a:t>
            </a:r>
          </a:p>
          <a:p>
            <a:pPr marL="577850" lvl="3" indent="-261938">
              <a:buFontTx/>
              <a:buChar char="-"/>
            </a:pPr>
            <a:r>
              <a:rPr lang="de-DE" dirty="0"/>
              <a:t>Beschaffung </a:t>
            </a:r>
            <a:r>
              <a:rPr lang="de-DE" dirty="0" smtClean="0"/>
              <a:t>(z.B. Material, Informationen)</a:t>
            </a:r>
            <a:endParaRPr lang="de-DE" dirty="0"/>
          </a:p>
          <a:p>
            <a:endParaRPr lang="de-DE" b="1" dirty="0"/>
          </a:p>
          <a:p>
            <a:endParaRPr lang="de-DE" b="1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10EF850-2591-5133-8B1E-D0B4A1E4DF06}"/>
              </a:ext>
            </a:extLst>
          </p:cNvPr>
          <p:cNvSpPr txBox="1">
            <a:spLocks/>
          </p:cNvSpPr>
          <p:nvPr/>
        </p:nvSpPr>
        <p:spPr>
          <a:xfrm>
            <a:off x="462900" y="1052736"/>
            <a:ext cx="8501588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Wert </a:t>
            </a:r>
            <a:r>
              <a:rPr lang="en-US" sz="2400" dirty="0" err="1"/>
              <a:t>wird</a:t>
            </a:r>
            <a:r>
              <a:rPr lang="en-US" sz="2400" dirty="0"/>
              <a:t> nach Porter </a:t>
            </a:r>
            <a:r>
              <a:rPr lang="en-US" sz="2400" dirty="0" err="1"/>
              <a:t>durch</a:t>
            </a:r>
            <a:r>
              <a:rPr lang="en-US" sz="2400" dirty="0"/>
              <a:t> </a:t>
            </a:r>
            <a:r>
              <a:rPr lang="en-US" sz="2400" dirty="0" err="1"/>
              <a:t>Primär</a:t>
            </a:r>
            <a:r>
              <a:rPr lang="en-US" sz="2400" dirty="0"/>
              <a:t>- und </a:t>
            </a:r>
            <a:r>
              <a:rPr lang="en-US" sz="2400" dirty="0" err="1" smtClean="0"/>
              <a:t>Unterstützungs-aktivitäten</a:t>
            </a:r>
            <a:r>
              <a:rPr lang="en-US" sz="2400" dirty="0" smtClean="0"/>
              <a:t> </a:t>
            </a:r>
            <a:r>
              <a:rPr lang="en-US" sz="2400" dirty="0" err="1"/>
              <a:t>geschaffen</a:t>
            </a:r>
            <a:endParaRPr lang="de-DE" sz="2400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44C5EF4-FC43-7EBF-0274-CF6E31F9A050}"/>
              </a:ext>
            </a:extLst>
          </p:cNvPr>
          <p:cNvGrpSpPr/>
          <p:nvPr/>
        </p:nvGrpSpPr>
        <p:grpSpPr>
          <a:xfrm>
            <a:off x="4883058" y="91501"/>
            <a:ext cx="4158772" cy="365125"/>
            <a:chOff x="7704386" y="0"/>
            <a:chExt cx="1367247" cy="365125"/>
          </a:xfrm>
        </p:grpSpPr>
        <p:sp>
          <p:nvSpPr>
            <p:cNvPr id="7" name="Abgerundetes Rechteck 6">
              <a:extLst>
                <a:ext uri="{FF2B5EF4-FFF2-40B4-BE49-F238E27FC236}">
                  <a16:creationId xmlns:a16="http://schemas.microsoft.com/office/drawing/2014/main" id="{32E33A8E-5855-F25A-2335-56DEE42C4DA4}"/>
                </a:ext>
              </a:extLst>
            </p:cNvPr>
            <p:cNvSpPr/>
            <p:nvPr/>
          </p:nvSpPr>
          <p:spPr>
            <a:xfrm>
              <a:off x="7711155" y="0"/>
              <a:ext cx="1360478" cy="365125"/>
            </a:xfrm>
            <a:prstGeom prst="roundRect">
              <a:avLst>
                <a:gd name="adj" fmla="val 6358"/>
              </a:avLst>
            </a:prstGeom>
            <a:solidFill>
              <a:srgbClr val="E8E8E8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itel 2">
              <a:extLst>
                <a:ext uri="{FF2B5EF4-FFF2-40B4-BE49-F238E27FC236}">
                  <a16:creationId xmlns:a16="http://schemas.microsoft.com/office/drawing/2014/main" id="{24F902A5-AF4A-BA51-C8C7-B4B7682DFBE9}"/>
                </a:ext>
              </a:extLst>
            </p:cNvPr>
            <p:cNvSpPr txBox="1">
              <a:spLocks/>
            </p:cNvSpPr>
            <p:nvPr/>
          </p:nvSpPr>
          <p:spPr>
            <a:xfrm>
              <a:off x="7704386" y="0"/>
              <a:ext cx="1360478" cy="3495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2400" b="1" i="1" kern="1200">
                  <a:solidFill>
                    <a:srgbClr val="FF0000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712788" indent="-665163"/>
              <a:r>
                <a:rPr lang="en-US" sz="1600" b="0" i="0" dirty="0">
                  <a:solidFill>
                    <a:schemeClr val="bg1">
                      <a:lumMod val="50000"/>
                    </a:schemeClr>
                  </a:solidFill>
                </a:rPr>
                <a:t>LS 01.1: Die Wertschöpfungskette nach Porter</a:t>
              </a:r>
              <a:endParaRPr lang="de-DE" sz="1600" b="0" i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513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23528" y="1772816"/>
            <a:ext cx="7728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b="1" dirty="0"/>
          </a:p>
          <a:p>
            <a:endParaRPr lang="de-DE" b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B5FDE9-8D58-4AD2-A519-CD1610FED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34" y="1052736"/>
            <a:ext cx="7395990" cy="5195917"/>
          </a:xfrm>
          <a:prstGeom prst="rect">
            <a:avLst/>
          </a:prstGeom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53775C1E-D000-5172-2336-B9B8F9B07F98}"/>
              </a:ext>
            </a:extLst>
          </p:cNvPr>
          <p:cNvGrpSpPr/>
          <p:nvPr/>
        </p:nvGrpSpPr>
        <p:grpSpPr>
          <a:xfrm>
            <a:off x="4883058" y="91501"/>
            <a:ext cx="4158772" cy="365125"/>
            <a:chOff x="7704386" y="0"/>
            <a:chExt cx="1367247" cy="365125"/>
          </a:xfrm>
        </p:grpSpPr>
        <p:sp>
          <p:nvSpPr>
            <p:cNvPr id="10" name="Abgerundetes Rechteck 9">
              <a:extLst>
                <a:ext uri="{FF2B5EF4-FFF2-40B4-BE49-F238E27FC236}">
                  <a16:creationId xmlns:a16="http://schemas.microsoft.com/office/drawing/2014/main" id="{B889A697-9F90-ED88-1C82-5C5160361B04}"/>
                </a:ext>
              </a:extLst>
            </p:cNvPr>
            <p:cNvSpPr/>
            <p:nvPr/>
          </p:nvSpPr>
          <p:spPr>
            <a:xfrm>
              <a:off x="7711155" y="0"/>
              <a:ext cx="1360478" cy="365125"/>
            </a:xfrm>
            <a:prstGeom prst="roundRect">
              <a:avLst>
                <a:gd name="adj" fmla="val 6358"/>
              </a:avLst>
            </a:prstGeom>
            <a:solidFill>
              <a:srgbClr val="E8E8E8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itel 2">
              <a:extLst>
                <a:ext uri="{FF2B5EF4-FFF2-40B4-BE49-F238E27FC236}">
                  <a16:creationId xmlns:a16="http://schemas.microsoft.com/office/drawing/2014/main" id="{C6B2F795-053D-E5A3-5327-7241E2363ED6}"/>
                </a:ext>
              </a:extLst>
            </p:cNvPr>
            <p:cNvSpPr txBox="1">
              <a:spLocks/>
            </p:cNvSpPr>
            <p:nvPr/>
          </p:nvSpPr>
          <p:spPr>
            <a:xfrm>
              <a:off x="7704386" y="0"/>
              <a:ext cx="1360478" cy="3495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2400" b="1" i="1" kern="1200">
                  <a:solidFill>
                    <a:srgbClr val="FF0000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712788" indent="-665163"/>
              <a:r>
                <a:rPr lang="en-US" sz="1600" b="0" i="0" dirty="0">
                  <a:solidFill>
                    <a:schemeClr val="bg1">
                      <a:lumMod val="50000"/>
                    </a:schemeClr>
                  </a:solidFill>
                </a:rPr>
                <a:t>LS 01.1: Die Wertschöpfungskette nach Porter</a:t>
              </a:r>
              <a:endParaRPr lang="de-DE" sz="1600" b="0" i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6523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42995" y="1846565"/>
            <a:ext cx="7728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b="1" dirty="0"/>
          </a:p>
          <a:p>
            <a:endParaRPr lang="de-DE" b="1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110C91D-0B53-4CF1-9728-8FBB7CF32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95" y="1956876"/>
            <a:ext cx="6071829" cy="4608512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F3B99C7-AFB0-4DE7-9D93-DB9E154A8B29}"/>
              </a:ext>
            </a:extLst>
          </p:cNvPr>
          <p:cNvSpPr txBox="1"/>
          <p:nvPr/>
        </p:nvSpPr>
        <p:spPr>
          <a:xfrm>
            <a:off x="6654096" y="2095981"/>
            <a:ext cx="1931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Wertschöpfung </a:t>
            </a:r>
          </a:p>
          <a:p>
            <a:r>
              <a:rPr lang="de-DE" dirty="0"/>
              <a:t>Als Differenz zwischen max. Kaufbereitschaft des Kunden und Kosten des Unternehmens zur Herstellung des Produktes/der Dienstleistung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ADF6F54-C91D-4BD1-856A-8FFDAEF49000}"/>
              </a:ext>
            </a:extLst>
          </p:cNvPr>
          <p:cNvCxnSpPr/>
          <p:nvPr/>
        </p:nvCxnSpPr>
        <p:spPr>
          <a:xfrm flipH="1">
            <a:off x="3378909" y="2276872"/>
            <a:ext cx="3281323" cy="11503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66E4E5F2-07BE-48C8-B8FB-F608092C06AF}"/>
              </a:ext>
            </a:extLst>
          </p:cNvPr>
          <p:cNvSpPr/>
          <p:nvPr/>
        </p:nvSpPr>
        <p:spPr>
          <a:xfrm>
            <a:off x="6677155" y="2030625"/>
            <a:ext cx="1584176" cy="5360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DBC5C322-A7ED-D388-97E2-8F8CB77A1549}"/>
              </a:ext>
            </a:extLst>
          </p:cNvPr>
          <p:cNvGrpSpPr/>
          <p:nvPr/>
        </p:nvGrpSpPr>
        <p:grpSpPr>
          <a:xfrm>
            <a:off x="4883058" y="91501"/>
            <a:ext cx="4158772" cy="365125"/>
            <a:chOff x="7704386" y="0"/>
            <a:chExt cx="1367247" cy="365125"/>
          </a:xfrm>
        </p:grpSpPr>
        <p:sp>
          <p:nvSpPr>
            <p:cNvPr id="12" name="Abgerundetes Rechteck 11">
              <a:extLst>
                <a:ext uri="{FF2B5EF4-FFF2-40B4-BE49-F238E27FC236}">
                  <a16:creationId xmlns:a16="http://schemas.microsoft.com/office/drawing/2014/main" id="{4790F181-DA37-BB80-5EAF-93869097243D}"/>
                </a:ext>
              </a:extLst>
            </p:cNvPr>
            <p:cNvSpPr/>
            <p:nvPr/>
          </p:nvSpPr>
          <p:spPr>
            <a:xfrm>
              <a:off x="7711155" y="0"/>
              <a:ext cx="1360478" cy="365125"/>
            </a:xfrm>
            <a:prstGeom prst="roundRect">
              <a:avLst>
                <a:gd name="adj" fmla="val 6358"/>
              </a:avLst>
            </a:prstGeom>
            <a:solidFill>
              <a:srgbClr val="E8E8E8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itel 2">
              <a:extLst>
                <a:ext uri="{FF2B5EF4-FFF2-40B4-BE49-F238E27FC236}">
                  <a16:creationId xmlns:a16="http://schemas.microsoft.com/office/drawing/2014/main" id="{37723FDB-46D8-D3DB-77B7-4863914363EA}"/>
                </a:ext>
              </a:extLst>
            </p:cNvPr>
            <p:cNvSpPr txBox="1">
              <a:spLocks/>
            </p:cNvSpPr>
            <p:nvPr/>
          </p:nvSpPr>
          <p:spPr>
            <a:xfrm>
              <a:off x="7704386" y="0"/>
              <a:ext cx="1360478" cy="3495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2400" b="1" i="1" kern="1200">
                  <a:solidFill>
                    <a:srgbClr val="FF0000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712788" indent="-665163"/>
              <a:r>
                <a:rPr lang="en-US" sz="1600" b="0" i="0" dirty="0">
                  <a:solidFill>
                    <a:schemeClr val="bg1">
                      <a:lumMod val="50000"/>
                    </a:schemeClr>
                  </a:solidFill>
                </a:rPr>
                <a:t>LS 01.1: Die Wertschöpfungskette nach Porter</a:t>
              </a:r>
              <a:endParaRPr lang="de-DE" sz="1600" b="0" i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5496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2739F41-4BC0-A9C9-66FD-088C73EF4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744" y="1484784"/>
            <a:ext cx="6694512" cy="4668762"/>
          </a:xfrm>
          <a:prstGeom prst="rect">
            <a:avLst/>
          </a:prstGeom>
        </p:spPr>
      </p:pic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D73EE7C7-BF2B-01F5-DC2C-AFB363D0339C}"/>
              </a:ext>
            </a:extLst>
          </p:cNvPr>
          <p:cNvGrpSpPr/>
          <p:nvPr/>
        </p:nvGrpSpPr>
        <p:grpSpPr>
          <a:xfrm>
            <a:off x="4883058" y="91501"/>
            <a:ext cx="4158772" cy="365125"/>
            <a:chOff x="7704386" y="0"/>
            <a:chExt cx="1367247" cy="365125"/>
          </a:xfrm>
        </p:grpSpPr>
        <p:sp>
          <p:nvSpPr>
            <p:cNvPr id="7" name="Abgerundetes Rechteck 6">
              <a:extLst>
                <a:ext uri="{FF2B5EF4-FFF2-40B4-BE49-F238E27FC236}">
                  <a16:creationId xmlns:a16="http://schemas.microsoft.com/office/drawing/2014/main" id="{45FC4EF5-F64F-5389-F8A1-151D27D4E303}"/>
                </a:ext>
              </a:extLst>
            </p:cNvPr>
            <p:cNvSpPr/>
            <p:nvPr/>
          </p:nvSpPr>
          <p:spPr>
            <a:xfrm>
              <a:off x="7711155" y="0"/>
              <a:ext cx="1360478" cy="365125"/>
            </a:xfrm>
            <a:prstGeom prst="roundRect">
              <a:avLst>
                <a:gd name="adj" fmla="val 6358"/>
              </a:avLst>
            </a:prstGeom>
            <a:solidFill>
              <a:srgbClr val="E8E8E8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itel 2">
              <a:extLst>
                <a:ext uri="{FF2B5EF4-FFF2-40B4-BE49-F238E27FC236}">
                  <a16:creationId xmlns:a16="http://schemas.microsoft.com/office/drawing/2014/main" id="{0E790663-EE0C-D4C4-ECA3-9B822A835747}"/>
                </a:ext>
              </a:extLst>
            </p:cNvPr>
            <p:cNvSpPr txBox="1">
              <a:spLocks/>
            </p:cNvSpPr>
            <p:nvPr/>
          </p:nvSpPr>
          <p:spPr>
            <a:xfrm>
              <a:off x="7704386" y="0"/>
              <a:ext cx="1360478" cy="3495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2400" b="1" i="1" kern="1200">
                  <a:solidFill>
                    <a:srgbClr val="FF0000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712788" indent="-665163"/>
              <a:r>
                <a:rPr lang="en-US" sz="1600" b="0" i="0" dirty="0">
                  <a:solidFill>
                    <a:schemeClr val="bg1">
                      <a:lumMod val="50000"/>
                    </a:schemeClr>
                  </a:solidFill>
                </a:rPr>
                <a:t>LS 01.1: Die Wertschöpfungskette nach Porter</a:t>
              </a:r>
              <a:endParaRPr lang="de-DE" sz="1600" b="0" i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559236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D6E6E2C0B0A06428B5C40AE229F350C" ma:contentTypeVersion="11" ma:contentTypeDescription="Ein neues Dokument erstellen." ma:contentTypeScope="" ma:versionID="bf0523623c52c9df1150f1ac1128a5c3">
  <xsd:schema xmlns:xsd="http://www.w3.org/2001/XMLSchema" xmlns:xs="http://www.w3.org/2001/XMLSchema" xmlns:p="http://schemas.microsoft.com/office/2006/metadata/properties" xmlns:ns2="ca118f7d-7339-4833-8001-ded2c5c3d1f7" xmlns:ns3="a278a54f-ee17-484f-bbcf-361ea9da9fa1" targetNamespace="http://schemas.microsoft.com/office/2006/metadata/properties" ma:root="true" ma:fieldsID="163e6451c6c616f807fd122605801c02" ns2:_="" ns3:_="">
    <xsd:import namespace="ca118f7d-7339-4833-8001-ded2c5c3d1f7"/>
    <xsd:import namespace="a278a54f-ee17-484f-bbcf-361ea9da9f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118f7d-7339-4833-8001-ded2c5c3d1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78a54f-ee17-484f-bbcf-361ea9da9fa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FEAF2BD-2A70-42CD-8B52-369C6D76A4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118f7d-7339-4833-8001-ded2c5c3d1f7"/>
    <ds:schemaRef ds:uri="a278a54f-ee17-484f-bbcf-361ea9da9f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1ED319-8872-46BB-9A07-BFA4662019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BF30C6-7101-4BD9-BA9B-A49A5EFF63E3}">
  <ds:schemaRefs>
    <ds:schemaRef ds:uri="http://schemas.microsoft.com/office/2006/documentManagement/types"/>
    <ds:schemaRef ds:uri="a278a54f-ee17-484f-bbcf-361ea9da9fa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ca118f7d-7339-4833-8001-ded2c5c3d1f7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127</Words>
  <Application>Microsoft Office PowerPoint</Application>
  <PresentationFormat>Bildschirmpräsentation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Symbol</vt:lpstr>
      <vt:lpstr>Wingdings</vt:lpstr>
      <vt:lpstr>Larissa</vt:lpstr>
      <vt:lpstr>Wie schafft  es ein Unternehmern Wert zu schaffen?    die Wertschöpfungskette von Porter</vt:lpstr>
      <vt:lpstr>Die Wertschöpfungskette nach Porter stellt die Prozesse eines Unternehmens dar, die Anteil an der Wertschöpfung haben</vt:lpstr>
      <vt:lpstr>PowerPoint-Präsentation</vt:lpstr>
      <vt:lpstr>PowerPoint-Präsentation</vt:lpstr>
      <vt:lpstr>PowerPoint-Präsentation</vt:lpstr>
      <vt:lpstr>PowerPoint-Präsentation</vt:lpstr>
    </vt:vector>
  </TitlesOfParts>
  <Company>OSZIMT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Einführung P/BP und TEN 2018</dc:title>
  <dc:creator>GP</dc:creator>
  <cp:lastModifiedBy>user</cp:lastModifiedBy>
  <cp:revision>611</cp:revision>
  <dcterms:created xsi:type="dcterms:W3CDTF">2012-02-27T15:25:12Z</dcterms:created>
  <dcterms:modified xsi:type="dcterms:W3CDTF">2022-09-05T10:44:15Z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0x0101009D6E6E2C0B0A06428B5C40AE229F350C</vt:lpwstr>
  </property>
</Properties>
</file>