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86" r:id="rId6"/>
    <p:sldId id="353" r:id="rId7"/>
    <p:sldId id="341" r:id="rId8"/>
    <p:sldId id="354" r:id="rId9"/>
    <p:sldId id="349" r:id="rId10"/>
    <p:sldId id="350" r:id="rId11"/>
    <p:sldId id="355" r:id="rId12"/>
    <p:sldId id="356" r:id="rId13"/>
    <p:sldId id="357" r:id="rId14"/>
    <p:sldId id="338" r:id="rId15"/>
    <p:sldId id="348" r:id="rId16"/>
    <p:sldId id="339" r:id="rId17"/>
    <p:sldId id="351" r:id="rId18"/>
    <p:sldId id="342" r:id="rId19"/>
    <p:sldId id="314" r:id="rId20"/>
    <p:sldId id="321" r:id="rId21"/>
    <p:sldId id="340" r:id="rId22"/>
  </p:sldIdLst>
  <p:sldSz cx="9144000" cy="6858000" type="screen4x3"/>
  <p:notesSz cx="6881813" cy="100155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958DEF-6033-DE49-8550-6EF588758736}">
          <p14:sldIdLst>
            <p14:sldId id="256"/>
            <p14:sldId id="286"/>
            <p14:sldId id="353"/>
            <p14:sldId id="341"/>
            <p14:sldId id="354"/>
            <p14:sldId id="349"/>
            <p14:sldId id="350"/>
            <p14:sldId id="355"/>
            <p14:sldId id="356"/>
            <p14:sldId id="357"/>
            <p14:sldId id="338"/>
            <p14:sldId id="348"/>
            <p14:sldId id="339"/>
            <p14:sldId id="351"/>
            <p14:sldId id="342"/>
            <p14:sldId id="314"/>
            <p14:sldId id="321"/>
            <p14:sldId id="34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01E2C"/>
    <a:srgbClr val="9B0E1A"/>
    <a:srgbClr val="00294C"/>
    <a:srgbClr val="C10134"/>
    <a:srgbClr val="003651"/>
    <a:srgbClr val="004D74"/>
    <a:srgbClr val="003B58"/>
    <a:srgbClr val="004060"/>
    <a:srgbClr val="346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315A1-A075-8847-94F4-C578A05D7459}" v="67" dt="2022-08-22T22:50:31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4930" autoAdjust="0"/>
  </p:normalViewPr>
  <p:slideViewPr>
    <p:cSldViewPr>
      <p:cViewPr>
        <p:scale>
          <a:sx n="96" d="100"/>
          <a:sy n="96" d="100"/>
        </p:scale>
        <p:origin x="-1171" y="-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086" y="-62"/>
      </p:cViewPr>
      <p:guideLst>
        <p:guide orient="horz" pos="3155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3C804A-6335-4505-98B6-F9CF0F960285}" type="doc">
      <dgm:prSet loTypeId="urn:microsoft.com/office/officeart/2005/8/layout/gear1" loCatId="cycle" qsTypeId="urn:microsoft.com/office/officeart/2005/8/quickstyle/simple1" qsCatId="simple" csTypeId="urn:microsoft.com/office/officeart/2005/8/colors/colorful5" csCatId="colorful" phldr="1"/>
      <dgm:spPr/>
    </dgm:pt>
    <dgm:pt modelId="{B24DCF2D-80F1-470B-ACB7-34ED68A128A4}" type="pres">
      <dgm:prSet presAssocID="{2F3C804A-6335-4505-98B6-F9CF0F960285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7676EB99-EFF7-427D-AF24-76F8B29CBA49}" type="presOf" srcId="{2F3C804A-6335-4505-98B6-F9CF0F960285}" destId="{B24DCF2D-80F1-470B-ACB7-34ED68A128A4}" srcOrd="0" destOrd="0" presId="urn:microsoft.com/office/officeart/2005/8/layout/gear1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r">
              <a:defRPr sz="1300"/>
            </a:lvl1pPr>
          </a:lstStyle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513023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8102" y="9513023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r">
              <a:defRPr sz="1300"/>
            </a:lvl1pPr>
          </a:lstStyle>
          <a:p>
            <a:fld id="{9BA5229C-57AD-4B80-B11A-C470B3945E0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6" name="Grafik 0" descr="Logo_kurz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4132" y="78363"/>
            <a:ext cx="1331754" cy="4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98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r">
              <a:defRPr sz="1300"/>
            </a:lvl1pPr>
          </a:lstStyle>
          <a:p>
            <a:fld id="{FE7C0944-93B8-461E-8F1A-9961D73FC234}" type="datetimeFigureOut">
              <a:rPr lang="de-DE" smtClean="0"/>
              <a:pPr/>
              <a:t>13.09.2022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51" tIns="48276" rIns="96551" bIns="482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182" y="4757381"/>
            <a:ext cx="5505450" cy="4506992"/>
          </a:xfrm>
          <a:prstGeom prst="rect">
            <a:avLst/>
          </a:prstGeom>
        </p:spPr>
        <p:txBody>
          <a:bodyPr vert="horz" lIns="96551" tIns="48276" rIns="96551" bIns="48276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13023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8102" y="9513023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r">
              <a:defRPr sz="1300"/>
            </a:lvl1pPr>
          </a:lstStyle>
          <a:p>
            <a:fld id="{4665E080-F314-4360-8501-532295B4B15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27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0">
            <a:extLst>
              <a:ext uri="{FF2B5EF4-FFF2-40B4-BE49-F238E27FC236}">
                <a16:creationId xmlns:a16="http://schemas.microsoft.com/office/drawing/2014/main" xmlns="" id="{9EC1444D-5883-A7F1-9CCD-2E909C4712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7311" r="6474" b="3800"/>
          <a:stretch/>
        </p:blipFill>
        <p:spPr>
          <a:xfrm>
            <a:off x="-10019" y="0"/>
            <a:ext cx="9154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6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B0B6-BD2A-4DC9-9C88-23F4E258DB52}" type="datetime1">
              <a:rPr lang="de-DE" smtClean="0"/>
              <a:pPr/>
              <a:t>13.09.2022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54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8DCE-8BC7-4913-B56D-AE3B9764AB33}" type="datetime1">
              <a:rPr lang="de-DE" smtClean="0"/>
              <a:pPr/>
              <a:t>13.09.2022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66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1A79-A588-467C-916C-C35052E8FF73}" type="datetime1">
              <a:rPr lang="de-DE" smtClean="0"/>
              <a:pPr/>
              <a:t>13.09.2022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9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462900" y="1052736"/>
            <a:ext cx="7931224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 b="1" i="0"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460050" y="2219027"/>
            <a:ext cx="7931224" cy="4137323"/>
          </a:xfrm>
        </p:spPr>
        <p:txBody>
          <a:bodyPr/>
          <a:lstStyle>
            <a:lvl1pPr marL="0" indent="0">
              <a:buFont typeface="Wingdings" charset="2"/>
              <a:buNone/>
              <a:defRPr sz="2600" b="1"/>
            </a:lvl1pPr>
            <a:lvl2pPr marL="311150" indent="-222250">
              <a:buFont typeface="Arial" panose="020B0604020202020204" pitchFamily="34" charset="0"/>
              <a:buChar char="•"/>
              <a:tabLst/>
              <a:defRPr sz="2000"/>
            </a:lvl2pPr>
            <a:lvl3pPr marL="668338" indent="-312738">
              <a:buFont typeface="Symbol" pitchFamily="2" charset="2"/>
              <a:buChar char="-"/>
              <a:tabLst/>
              <a:defRPr sz="2000"/>
            </a:lvl3pPr>
            <a:lvl4pPr marL="1201738" indent="-311150">
              <a:tabLst/>
              <a:defRPr sz="1800"/>
            </a:lvl4pPr>
            <a:lvl5pPr marL="1692275" indent="-266700"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1546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tz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BA51-ED34-45C6-9B24-58C4EB5ED7F5}" type="datetime1">
              <a:rPr lang="de-DE" smtClean="0"/>
              <a:pPr/>
              <a:t>13.09.2022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3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96752"/>
            <a:ext cx="8229600" cy="114300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  <a:br>
              <a:rPr lang="de-DE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BA51-ED34-45C6-9B24-58C4EB5ED7F5}" type="datetime1">
              <a:rPr lang="de-DE" smtClean="0"/>
              <a:pPr/>
              <a:t>13.09.2022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35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13D4-D851-4D4B-92C5-5EFCB2F36784}" type="datetime1">
              <a:rPr lang="de-DE" smtClean="0"/>
              <a:pPr/>
              <a:t>13.09.2022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92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57FC-B791-438D-8382-7A6D4BB8F3DC}" type="datetime1">
              <a:rPr lang="de-DE" smtClean="0"/>
              <a:pPr/>
              <a:t>13.09.2022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71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48E-28CB-4283-9959-8A0F04C90F1B}" type="datetime1">
              <a:rPr lang="de-DE" smtClean="0"/>
              <a:pPr/>
              <a:t>13.09.2022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22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EBD5-6A8B-48C7-8B84-5AD5F8AADE08}" type="datetime1">
              <a:rPr lang="de-DE" smtClean="0"/>
              <a:pPr/>
              <a:t>13.09.2022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3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68D9-B0BF-4BC8-AC22-923D83DDB312}" type="datetime1">
              <a:rPr lang="de-DE" smtClean="0"/>
              <a:pPr/>
              <a:t>13.09.2022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34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CBA51-ED34-45C6-9B24-58C4EB5ED7F5}" type="datetime1">
              <a:rPr lang="de-DE" smtClean="0"/>
              <a:pPr/>
              <a:t>13.09.2022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72F4-C7F8-4CC8-8018-4B037DB71D5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906138" y="6165304"/>
            <a:ext cx="7266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Arial" pitchFamily="34" charset="0"/>
                <a:cs typeface="Arial" pitchFamily="34" charset="0"/>
              </a:rPr>
              <a:t>Oberstufenzentrum Informations- und Medizintechnik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xmlns="" id="{A2A003A5-9F1F-7545-A9C2-413056EE8EFE}"/>
              </a:ext>
            </a:extLst>
          </p:cNvPr>
          <p:cNvGrpSpPr/>
          <p:nvPr userDrawn="1"/>
        </p:nvGrpSpPr>
        <p:grpSpPr>
          <a:xfrm>
            <a:off x="1" y="-2"/>
            <a:ext cx="9144000" cy="6858002"/>
            <a:chOff x="1" y="-2"/>
            <a:chExt cx="9144000" cy="6858002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xmlns="" id="{5EB40849-DA63-B045-8D8C-BDAACFE1702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-2"/>
              <a:ext cx="9144000" cy="6858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xmlns="" id="{69E98015-CF14-3A4A-82D1-3EABF45F831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5"/>
            <a:srcRect t="7948" r="10065"/>
            <a:stretch/>
          </p:blipFill>
          <p:spPr>
            <a:xfrm>
              <a:off x="5496420" y="224"/>
              <a:ext cx="3647580" cy="2502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716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__tDLdUjx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_2xtM_wJt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szimt.de/ueber-uns/qualitaetsmanagement/leitbild-des-osz-im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30939" y="1268760"/>
            <a:ext cx="8712968" cy="36724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i="0" dirty="0">
                <a:solidFill>
                  <a:srgbClr val="C00000"/>
                </a:solidFill>
                <a:cs typeface="Calibri"/>
              </a:rPr>
              <a:t>LS01.1: </a:t>
            </a:r>
            <a:r>
              <a:rPr lang="en-US" sz="2800" dirty="0">
                <a:solidFill>
                  <a:srgbClr val="C00000"/>
                </a:solidFill>
                <a:cs typeface="Calibri"/>
              </a:rPr>
              <a:t>Das </a:t>
            </a:r>
            <a:r>
              <a:rPr lang="en-US" sz="2800" dirty="0" err="1">
                <a:solidFill>
                  <a:srgbClr val="C00000"/>
                </a:solidFill>
                <a:cs typeface="Calibri"/>
              </a:rPr>
              <a:t>Unternehmen</a:t>
            </a:r>
            <a:r>
              <a:rPr lang="en-US" sz="2800" dirty="0">
                <a:solidFill>
                  <a:srgbClr val="C00000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rgbClr val="C00000"/>
                </a:solidFill>
                <a:cs typeface="Calibri"/>
              </a:rPr>
              <a:t>erkunden</a:t>
            </a:r>
            <a:r>
              <a:rPr lang="en-US" sz="2800" dirty="0">
                <a:solidFill>
                  <a:srgbClr val="C00000"/>
                </a:solidFill>
                <a:cs typeface="Calibri"/>
              </a:rPr>
              <a:t> und </a:t>
            </a:r>
            <a:r>
              <a:rPr lang="en-US" sz="2800" dirty="0" err="1">
                <a:solidFill>
                  <a:srgbClr val="C00000"/>
                </a:solidFill>
                <a:cs typeface="Calibri"/>
              </a:rPr>
              <a:t>präsentieren</a:t>
            </a:r>
            <a:r>
              <a:rPr lang="en-US" sz="2400" dirty="0">
                <a:cs typeface="Calibri"/>
              </a:rPr>
              <a:t/>
            </a:r>
            <a:br>
              <a:rPr lang="en-US" sz="2400" dirty="0">
                <a:cs typeface="Calibri"/>
              </a:rPr>
            </a:br>
            <a:r>
              <a:rPr lang="en-US" sz="2400" dirty="0">
                <a:cs typeface="Calibri"/>
              </a:rPr>
              <a:t/>
            </a:r>
            <a:br>
              <a:rPr lang="en-US" sz="2400" dirty="0">
                <a:cs typeface="Calibri"/>
              </a:rPr>
            </a:br>
            <a:r>
              <a:rPr lang="en-US" sz="2400" dirty="0">
                <a:cs typeface="Calibri"/>
              </a:rPr>
              <a:t/>
            </a:r>
            <a:br>
              <a:rPr lang="en-US" sz="2400" dirty="0">
                <a:cs typeface="Calibri"/>
              </a:rPr>
            </a:br>
            <a:r>
              <a:rPr lang="en-US" sz="2400" dirty="0">
                <a:cs typeface="Calibri"/>
              </a:rPr>
              <a:t>Handlungsszenario 1:</a:t>
            </a:r>
            <a:br>
              <a:rPr lang="en-US" sz="2400" dirty="0">
                <a:cs typeface="Calibri"/>
              </a:rPr>
            </a:br>
            <a:r>
              <a:rPr lang="en-US" sz="2800" dirty="0">
                <a:cs typeface="Calibri"/>
              </a:rPr>
              <a:t/>
            </a:r>
            <a:br>
              <a:rPr lang="en-US" sz="2800" dirty="0">
                <a:cs typeface="Calibri"/>
              </a:rPr>
            </a:br>
            <a:r>
              <a:rPr lang="en-US" sz="2800" b="1" i="0" dirty="0" err="1">
                <a:cs typeface="Calibri"/>
              </a:rPr>
              <a:t>Leitbilder</a:t>
            </a:r>
            <a:r>
              <a:rPr lang="en-US" sz="2800" b="1" i="0" dirty="0">
                <a:cs typeface="Calibri"/>
              </a:rPr>
              <a:t> und Ziele von </a:t>
            </a:r>
            <a:r>
              <a:rPr lang="en-US" sz="2800" b="1" i="0" dirty="0" err="1">
                <a:cs typeface="Calibri"/>
              </a:rPr>
              <a:t>Unternehmen</a:t>
            </a:r>
            <a:r>
              <a:rPr lang="en-US" sz="2800" dirty="0">
                <a:cs typeface="Calibri"/>
              </a:rPr>
              <a:t/>
            </a:r>
            <a:br>
              <a:rPr lang="en-US" sz="2800" dirty="0">
                <a:cs typeface="Calibri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946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AC27B4B9-C48F-8DBE-6DAF-6A22A2BA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96" y="1161080"/>
            <a:ext cx="7873020" cy="516321"/>
          </a:xfrm>
        </p:spPr>
        <p:txBody>
          <a:bodyPr/>
          <a:lstStyle/>
          <a:p>
            <a:pPr algn="l">
              <a:spcAft>
                <a:spcPts val="1200"/>
              </a:spcAft>
            </a:pPr>
            <a:r>
              <a:rPr lang="de-DE" sz="2800" i="0" dirty="0">
                <a:solidFill>
                  <a:srgbClr val="C00000"/>
                </a:solidFill>
              </a:rPr>
              <a:t>Zusammenhang Unternehmensleitbild &amp; -Ziele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8ABF952B-BC21-F9E8-EE30-7EE068045077}"/>
              </a:ext>
            </a:extLst>
          </p:cNvPr>
          <p:cNvSpPr txBox="1"/>
          <p:nvPr/>
        </p:nvSpPr>
        <p:spPr>
          <a:xfrm>
            <a:off x="2373619" y="2276872"/>
            <a:ext cx="4201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0070C0"/>
                </a:solidFill>
              </a:rPr>
              <a:t>Unternehmensleitbild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E9948774-3F15-9E13-2059-76AB184D0112}"/>
              </a:ext>
            </a:extLst>
          </p:cNvPr>
          <p:cNvSpPr txBox="1"/>
          <p:nvPr/>
        </p:nvSpPr>
        <p:spPr>
          <a:xfrm>
            <a:off x="2483768" y="492167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0070C0"/>
                </a:solidFill>
              </a:rPr>
              <a:t>Unternehmensziele </a:t>
            </a:r>
          </a:p>
        </p:txBody>
      </p:sp>
      <p:sp>
        <p:nvSpPr>
          <p:cNvPr id="14" name="Nach rechts gekrümmter Pfeil 13">
            <a:extLst>
              <a:ext uri="{FF2B5EF4-FFF2-40B4-BE49-F238E27FC236}">
                <a16:creationId xmlns:a16="http://schemas.microsoft.com/office/drawing/2014/main" xmlns="" id="{3DA9114A-FDA2-3263-1754-19499E6A7670}"/>
              </a:ext>
            </a:extLst>
          </p:cNvPr>
          <p:cNvSpPr/>
          <p:nvPr/>
        </p:nvSpPr>
        <p:spPr>
          <a:xfrm>
            <a:off x="1331642" y="2443597"/>
            <a:ext cx="792089" cy="3001293"/>
          </a:xfrm>
          <a:prstGeom prst="curvedRightArrow">
            <a:avLst>
              <a:gd name="adj1" fmla="val 22030"/>
              <a:gd name="adj2" fmla="val 78047"/>
              <a:gd name="adj3" fmla="val 29384"/>
            </a:avLst>
          </a:prstGeom>
          <a:solidFill>
            <a:srgbClr val="00B05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Nach rechts gekrümmter Pfeil 15">
            <a:extLst>
              <a:ext uri="{FF2B5EF4-FFF2-40B4-BE49-F238E27FC236}">
                <a16:creationId xmlns:a16="http://schemas.microsoft.com/office/drawing/2014/main" xmlns="" id="{F5799E9E-61FC-E7CB-E3CA-57CF77C11404}"/>
              </a:ext>
            </a:extLst>
          </p:cNvPr>
          <p:cNvSpPr/>
          <p:nvPr/>
        </p:nvSpPr>
        <p:spPr>
          <a:xfrm rot="10800000">
            <a:off x="6012158" y="2348880"/>
            <a:ext cx="792089" cy="3001293"/>
          </a:xfrm>
          <a:prstGeom prst="curvedRightArrow">
            <a:avLst>
              <a:gd name="adj1" fmla="val 22030"/>
              <a:gd name="adj2" fmla="val 78047"/>
              <a:gd name="adj3" fmla="val 29384"/>
            </a:avLst>
          </a:prstGeom>
          <a:solidFill>
            <a:srgbClr val="00B05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xmlns="" id="{878401BE-3BD5-5289-642B-DE094965E073}"/>
              </a:ext>
            </a:extLst>
          </p:cNvPr>
          <p:cNvGrpSpPr/>
          <p:nvPr/>
        </p:nvGrpSpPr>
        <p:grpSpPr>
          <a:xfrm>
            <a:off x="5178699" y="91501"/>
            <a:ext cx="3889286" cy="365125"/>
            <a:chOff x="7801580" y="0"/>
            <a:chExt cx="1278650" cy="365125"/>
          </a:xfrm>
        </p:grpSpPr>
        <p:sp>
          <p:nvSpPr>
            <p:cNvPr id="27" name="Abgerundetes Rechteck 26">
              <a:extLst>
                <a:ext uri="{FF2B5EF4-FFF2-40B4-BE49-F238E27FC236}">
                  <a16:creationId xmlns:a16="http://schemas.microsoft.com/office/drawing/2014/main" xmlns="" id="{41AF31F5-D709-2A7E-6227-AA75638A1736}"/>
                </a:ext>
              </a:extLst>
            </p:cNvPr>
            <p:cNvSpPr/>
            <p:nvPr/>
          </p:nvSpPr>
          <p:spPr>
            <a:xfrm>
              <a:off x="7801580" y="0"/>
              <a:ext cx="1270052" cy="365125"/>
            </a:xfrm>
            <a:prstGeom prst="roundRect">
              <a:avLst>
                <a:gd name="adj" fmla="val 6358"/>
              </a:avLst>
            </a:prstGeom>
            <a:solidFill>
              <a:srgbClr val="E8E8E8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itel 2">
              <a:extLst>
                <a:ext uri="{FF2B5EF4-FFF2-40B4-BE49-F238E27FC236}">
                  <a16:creationId xmlns:a16="http://schemas.microsoft.com/office/drawing/2014/main" xmlns="" id="{1E141304-7E9D-4F22-D20B-DF662FF3F0BD}"/>
                </a:ext>
              </a:extLst>
            </p:cNvPr>
            <p:cNvSpPr txBox="1">
              <a:spLocks/>
            </p:cNvSpPr>
            <p:nvPr/>
          </p:nvSpPr>
          <p:spPr>
            <a:xfrm>
              <a:off x="7810178" y="15545"/>
              <a:ext cx="1270052" cy="3495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400" b="1" i="1" kern="1200">
                  <a:solidFill>
                    <a:srgbClr val="FF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712788" indent="-665163"/>
              <a:r>
                <a:rPr lang="en-US" sz="1600" b="0" i="0" dirty="0">
                  <a:solidFill>
                    <a:schemeClr val="bg1">
                      <a:lumMod val="50000"/>
                    </a:schemeClr>
                  </a:solidFill>
                </a:rPr>
                <a:t>LS 01.1: Unternehmensleitbilder und -</a:t>
              </a:r>
              <a:r>
                <a:rPr lang="en-US" sz="1600" b="0" i="0" dirty="0" err="1">
                  <a:solidFill>
                    <a:schemeClr val="bg1">
                      <a:lumMod val="50000"/>
                    </a:schemeClr>
                  </a:solidFill>
                </a:rPr>
                <a:t>ziele</a:t>
              </a:r>
              <a:endParaRPr lang="de-DE" sz="1600" b="0" i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326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18E6279-B8F0-44EF-88BB-625C9F1C91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xmlns="" id="{3BAA8301-6E07-41AA-BB4F-60EB1CE30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42075"/>
              </p:ext>
            </p:extLst>
          </p:nvPr>
        </p:nvGraphicFramePr>
        <p:xfrm>
          <a:off x="683568" y="2586220"/>
          <a:ext cx="3744416" cy="3110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xmlns="" val="1798358321"/>
                    </a:ext>
                  </a:extLst>
                </a:gridCol>
              </a:tblGrid>
              <a:tr h="444386">
                <a:tc>
                  <a:txBody>
                    <a:bodyPr/>
                    <a:lstStyle/>
                    <a:p>
                      <a:r>
                        <a:rPr lang="de-DE" sz="2000" dirty="0"/>
                        <a:t>Formalziele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2530666"/>
                  </a:ext>
                </a:extLst>
              </a:tr>
              <a:tr h="2666313">
                <a:tc>
                  <a:txBody>
                    <a:bodyPr/>
                    <a:lstStyle/>
                    <a:p>
                      <a:pPr marL="285750" indent="-193675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 Sachzielen übergeordnet</a:t>
                      </a:r>
                    </a:p>
                    <a:p>
                      <a:pPr marL="285750" indent="-193675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de-DE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Messen den betrieblichen Erfolg</a:t>
                      </a:r>
                    </a:p>
                    <a:p>
                      <a:pPr marL="285750" indent="-193675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Kennzahlen dienen zur Messung von z.B.               Wirtschaftlichkeit, Produktivität, Rentabilität, </a:t>
                      </a:r>
                      <a:r>
                        <a:rPr lang="de-DE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de-DE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5156885"/>
                  </a:ext>
                </a:extLst>
              </a:tr>
            </a:tbl>
          </a:graphicData>
        </a:graphic>
      </p:graphicFrame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xmlns="" id="{6DDCCB50-71F6-4A60-9404-8423912AC8EA}"/>
              </a:ext>
            </a:extLst>
          </p:cNvPr>
          <p:cNvCxnSpPr>
            <a:stCxn id="5" idx="2"/>
          </p:cNvCxnSpPr>
          <p:nvPr/>
        </p:nvCxnSpPr>
        <p:spPr>
          <a:xfrm flipH="1">
            <a:off x="5957135" y="3636653"/>
            <a:ext cx="1080120" cy="4616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0C263069-7804-9A56-041B-430A89CA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96" y="1161080"/>
            <a:ext cx="7873020" cy="996678"/>
          </a:xfrm>
        </p:spPr>
        <p:txBody>
          <a:bodyPr/>
          <a:lstStyle/>
          <a:p>
            <a:pPr algn="l">
              <a:spcAft>
                <a:spcPts val="1200"/>
              </a:spcAft>
            </a:pPr>
            <a:r>
              <a:rPr lang="de-DE" sz="2800" i="0" dirty="0">
                <a:solidFill>
                  <a:srgbClr val="C00000"/>
                </a:solidFill>
              </a:rPr>
              <a:t>Unternehmensziele lassen sich in zwei Arten unterscheiden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xmlns="" id="{CBFECEFC-1535-79EF-1F78-9540D066B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702253"/>
              </p:ext>
            </p:extLst>
          </p:nvPr>
        </p:nvGraphicFramePr>
        <p:xfrm>
          <a:off x="4429209" y="2585074"/>
          <a:ext cx="3456384" cy="3111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xmlns="" val="3933014424"/>
                    </a:ext>
                  </a:extLst>
                </a:gridCol>
              </a:tblGrid>
              <a:tr h="445681">
                <a:tc>
                  <a:txBody>
                    <a:bodyPr/>
                    <a:lstStyle/>
                    <a:p>
                      <a:r>
                        <a:rPr lang="de-DE" sz="2000" dirty="0"/>
                        <a:t>Sachziele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4027650"/>
                  </a:ext>
                </a:extLst>
              </a:tr>
              <a:tr h="2666165">
                <a:tc>
                  <a:txBody>
                    <a:bodyPr/>
                    <a:lstStyle/>
                    <a:p>
                      <a:pPr marL="285750" indent="-193675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de-DE" sz="2000" dirty="0"/>
                        <a:t>richten sich an den Formalzielen aus </a:t>
                      </a:r>
                    </a:p>
                    <a:p>
                      <a:pPr marL="285750" indent="-193675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de-DE" sz="2000" dirty="0"/>
                        <a:t>dienen zur </a:t>
                      </a:r>
                      <a:r>
                        <a:rPr lang="de-DE" sz="2000" b="1" dirty="0"/>
                        <a:t>Unternehmenssteuerung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5185737"/>
                  </a:ext>
                </a:extLst>
              </a:tr>
            </a:tbl>
          </a:graphicData>
        </a:graphic>
      </p:graphicFrame>
      <p:grpSp>
        <p:nvGrpSpPr>
          <p:cNvPr id="19" name="Gruppieren 18">
            <a:extLst>
              <a:ext uri="{FF2B5EF4-FFF2-40B4-BE49-F238E27FC236}">
                <a16:creationId xmlns:a16="http://schemas.microsoft.com/office/drawing/2014/main" xmlns="" id="{FA4D35FF-C513-EBCE-4EE6-E9A7EE53E575}"/>
              </a:ext>
            </a:extLst>
          </p:cNvPr>
          <p:cNvGrpSpPr/>
          <p:nvPr/>
        </p:nvGrpSpPr>
        <p:grpSpPr>
          <a:xfrm>
            <a:off x="5178699" y="91501"/>
            <a:ext cx="3889286" cy="365125"/>
            <a:chOff x="7801580" y="0"/>
            <a:chExt cx="1278650" cy="365125"/>
          </a:xfrm>
        </p:grpSpPr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xmlns="" id="{2F2F7A73-8686-7319-3FD8-85ED586A69BB}"/>
                </a:ext>
              </a:extLst>
            </p:cNvPr>
            <p:cNvSpPr/>
            <p:nvPr/>
          </p:nvSpPr>
          <p:spPr>
            <a:xfrm>
              <a:off x="7801580" y="0"/>
              <a:ext cx="1270052" cy="365125"/>
            </a:xfrm>
            <a:prstGeom prst="roundRect">
              <a:avLst>
                <a:gd name="adj" fmla="val 6358"/>
              </a:avLst>
            </a:prstGeom>
            <a:solidFill>
              <a:srgbClr val="E8E8E8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itel 2">
              <a:extLst>
                <a:ext uri="{FF2B5EF4-FFF2-40B4-BE49-F238E27FC236}">
                  <a16:creationId xmlns:a16="http://schemas.microsoft.com/office/drawing/2014/main" xmlns="" id="{3854570B-EA3D-9301-2E0A-8FD0C22CF45C}"/>
                </a:ext>
              </a:extLst>
            </p:cNvPr>
            <p:cNvSpPr txBox="1">
              <a:spLocks/>
            </p:cNvSpPr>
            <p:nvPr/>
          </p:nvSpPr>
          <p:spPr>
            <a:xfrm>
              <a:off x="7810178" y="15545"/>
              <a:ext cx="1270052" cy="3495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400" b="1" i="1" kern="1200">
                  <a:solidFill>
                    <a:srgbClr val="FF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712788" indent="-665163"/>
              <a:r>
                <a:rPr lang="en-US" sz="1600" b="0" i="0" dirty="0">
                  <a:solidFill>
                    <a:schemeClr val="bg1">
                      <a:lumMod val="50000"/>
                    </a:schemeClr>
                  </a:solidFill>
                </a:rPr>
                <a:t>LS 01.1: Unternehmensleitbilder und -</a:t>
              </a:r>
              <a:r>
                <a:rPr lang="en-US" sz="1600" b="0" i="0" dirty="0" err="1">
                  <a:solidFill>
                    <a:schemeClr val="bg1">
                      <a:lumMod val="50000"/>
                    </a:schemeClr>
                  </a:solidFill>
                </a:rPr>
                <a:t>ziele</a:t>
              </a:r>
              <a:endParaRPr lang="de-DE" sz="1600" b="0" i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Ellipse 4">
            <a:extLst>
              <a:ext uri="{FF2B5EF4-FFF2-40B4-BE49-F238E27FC236}">
                <a16:creationId xmlns:a16="http://schemas.microsoft.com/office/drawing/2014/main" xmlns="" id="{E710D697-02DA-453F-8771-190B6403AC4A}"/>
              </a:ext>
            </a:extLst>
          </p:cNvPr>
          <p:cNvSpPr/>
          <p:nvPr/>
        </p:nvSpPr>
        <p:spPr>
          <a:xfrm>
            <a:off x="7037255" y="2988581"/>
            <a:ext cx="2133600" cy="12961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C722DA0C-044E-40C5-8FED-2148B07124B9}"/>
              </a:ext>
            </a:extLst>
          </p:cNvPr>
          <p:cNvSpPr txBox="1"/>
          <p:nvPr/>
        </p:nvSpPr>
        <p:spPr>
          <a:xfrm>
            <a:off x="7171632" y="3194420"/>
            <a:ext cx="1896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Gegenstand der</a:t>
            </a:r>
          </a:p>
          <a:p>
            <a:r>
              <a:rPr lang="de-DE" dirty="0"/>
              <a:t>nächsten </a:t>
            </a:r>
          </a:p>
          <a:p>
            <a:r>
              <a:rPr lang="de-DE" dirty="0"/>
              <a:t>Unterrichtseinheit</a:t>
            </a:r>
          </a:p>
        </p:txBody>
      </p:sp>
    </p:spTree>
    <p:extLst>
      <p:ext uri="{BB962C8B-B14F-4D97-AF65-F5344CB8AC3E}">
        <p14:creationId xmlns:p14="http://schemas.microsoft.com/office/powerpoint/2010/main" val="59258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18E6279-B8F0-44EF-88BB-625C9F1C91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F4773E69-9CCB-4A85-AD1D-A12961284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6" y="2276872"/>
            <a:ext cx="8375854" cy="1741586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xmlns="" id="{44A4BBC6-B96E-2748-77AE-E7D9DD1B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96" y="1089072"/>
            <a:ext cx="7873020" cy="1115792"/>
          </a:xfrm>
          <a:noFill/>
        </p:spPr>
        <p:txBody>
          <a:bodyPr/>
          <a:lstStyle/>
          <a:p>
            <a:pPr algn="l">
              <a:spcAft>
                <a:spcPts val="1200"/>
              </a:spcAft>
            </a:pPr>
            <a:r>
              <a:rPr lang="de-DE" sz="2800" i="0" dirty="0">
                <a:solidFill>
                  <a:srgbClr val="C00000"/>
                </a:solidFill>
              </a:rPr>
              <a:t>Was beinhalten Sachziele eines Unternehmens?</a:t>
            </a:r>
            <a:br>
              <a:rPr lang="de-DE" sz="2800" i="0" dirty="0">
                <a:solidFill>
                  <a:srgbClr val="C00000"/>
                </a:solidFill>
              </a:rPr>
            </a:br>
            <a:endParaRPr lang="de-DE" sz="2800" i="0" dirty="0">
              <a:solidFill>
                <a:srgbClr val="C00000"/>
              </a:solidFill>
            </a:endParaRP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xmlns="" id="{3B2559AB-EF2A-D033-D256-DF0DD1C2EBDC}"/>
              </a:ext>
            </a:extLst>
          </p:cNvPr>
          <p:cNvSpPr txBox="1">
            <a:spLocks/>
          </p:cNvSpPr>
          <p:nvPr/>
        </p:nvSpPr>
        <p:spPr>
          <a:xfrm>
            <a:off x="310946" y="4248645"/>
            <a:ext cx="8809125" cy="2472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lvl="1" indent="0">
              <a:spcAft>
                <a:spcPts val="1800"/>
              </a:spcAft>
              <a:buFont typeface="Arial" pitchFamily="34" charset="0"/>
              <a:buNone/>
            </a:pPr>
            <a:r>
              <a:rPr lang="de-DE" b="1" dirty="0"/>
              <a:t>Beispiele für Sachziele:</a:t>
            </a:r>
          </a:p>
          <a:p>
            <a:pPr marL="357188" lvl="1" indent="-265113">
              <a:spcAft>
                <a:spcPts val="600"/>
              </a:spcAft>
              <a:buFontTx/>
              <a:buChar char="-"/>
            </a:pPr>
            <a:r>
              <a:rPr lang="de-DE" dirty="0"/>
              <a:t>Anzahl der Kundenaufträge</a:t>
            </a:r>
          </a:p>
          <a:p>
            <a:pPr marL="357188" lvl="1" indent="-265113">
              <a:spcAft>
                <a:spcPts val="1800"/>
              </a:spcAft>
              <a:buFontTx/>
              <a:buChar char="-"/>
            </a:pPr>
            <a:r>
              <a:rPr lang="de-DE" dirty="0"/>
              <a:t>Qualität der Dienstleistungen</a:t>
            </a:r>
          </a:p>
          <a:p>
            <a:pPr marL="11113" lvl="1" indent="0">
              <a:spcAft>
                <a:spcPts val="1800"/>
              </a:spcAft>
              <a:buNone/>
            </a:pPr>
            <a:endParaRPr lang="de-DE" sz="1600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xmlns="" id="{6E078328-54E0-AB29-B2DF-367E65262E7C}"/>
              </a:ext>
            </a:extLst>
          </p:cNvPr>
          <p:cNvGrpSpPr/>
          <p:nvPr/>
        </p:nvGrpSpPr>
        <p:grpSpPr>
          <a:xfrm>
            <a:off x="5178699" y="91501"/>
            <a:ext cx="3889286" cy="365125"/>
            <a:chOff x="7801580" y="0"/>
            <a:chExt cx="1278650" cy="365125"/>
          </a:xfrm>
        </p:grpSpPr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xmlns="" id="{FD7D33D0-AB41-3AF6-876F-691480F96EE0}"/>
                </a:ext>
              </a:extLst>
            </p:cNvPr>
            <p:cNvSpPr/>
            <p:nvPr/>
          </p:nvSpPr>
          <p:spPr>
            <a:xfrm>
              <a:off x="7801580" y="0"/>
              <a:ext cx="1270052" cy="365125"/>
            </a:xfrm>
            <a:prstGeom prst="roundRect">
              <a:avLst>
                <a:gd name="adj" fmla="val 6358"/>
              </a:avLst>
            </a:prstGeom>
            <a:solidFill>
              <a:srgbClr val="E8E8E8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itel 2">
              <a:extLst>
                <a:ext uri="{FF2B5EF4-FFF2-40B4-BE49-F238E27FC236}">
                  <a16:creationId xmlns:a16="http://schemas.microsoft.com/office/drawing/2014/main" xmlns="" id="{78B52554-BC7A-712A-5A6D-51D3C9258EFC}"/>
                </a:ext>
              </a:extLst>
            </p:cNvPr>
            <p:cNvSpPr txBox="1">
              <a:spLocks/>
            </p:cNvSpPr>
            <p:nvPr/>
          </p:nvSpPr>
          <p:spPr>
            <a:xfrm>
              <a:off x="7810178" y="15545"/>
              <a:ext cx="1270052" cy="3495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400" b="1" i="1" kern="1200">
                  <a:solidFill>
                    <a:srgbClr val="FF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712788" indent="-665163"/>
              <a:r>
                <a:rPr lang="en-US" sz="1600" b="0" i="0" dirty="0">
                  <a:solidFill>
                    <a:schemeClr val="bg1">
                      <a:lumMod val="50000"/>
                    </a:schemeClr>
                  </a:solidFill>
                </a:rPr>
                <a:t>LS 01.1: Unternehmensleitbilder und -</a:t>
              </a:r>
              <a:r>
                <a:rPr lang="en-US" sz="1600" b="0" i="0" dirty="0" err="1">
                  <a:solidFill>
                    <a:schemeClr val="bg1">
                      <a:lumMod val="50000"/>
                    </a:schemeClr>
                  </a:solidFill>
                </a:rPr>
                <a:t>ziele</a:t>
              </a:r>
              <a:endParaRPr lang="de-DE" sz="1600" b="0" i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100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18E6279-B8F0-44EF-88BB-625C9F1C91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xmlns="" id="{560A3C07-E0C5-428A-8512-F41E7E58B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84326"/>
              </p:ext>
            </p:extLst>
          </p:nvPr>
        </p:nvGraphicFramePr>
        <p:xfrm>
          <a:off x="563482" y="2375172"/>
          <a:ext cx="7632848" cy="3709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xmlns="" val="977463202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xmlns="" val="3531707702"/>
                    </a:ext>
                  </a:extLst>
                </a:gridCol>
              </a:tblGrid>
              <a:tr h="549772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tx1"/>
                          </a:solidFill>
                        </a:rPr>
                        <a:t>Leistungsziele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tx1"/>
                          </a:solidFill>
                        </a:rPr>
                        <a:t>Finanzziele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0095273"/>
                  </a:ext>
                </a:extLst>
              </a:tr>
              <a:tr h="1101054">
                <a:tc>
                  <a:txBody>
                    <a:bodyPr/>
                    <a:lstStyle/>
                    <a:p>
                      <a:pPr marL="285750" indent="-239713">
                        <a:spcAft>
                          <a:spcPts val="300"/>
                        </a:spcAft>
                        <a:buFontTx/>
                        <a:buChar char="-"/>
                        <a:tabLst/>
                      </a:pPr>
                      <a:r>
                        <a:rPr lang="de-DE" dirty="0"/>
                        <a:t>Marktbezogen</a:t>
                      </a:r>
                    </a:p>
                    <a:p>
                      <a:pPr marL="285750" indent="-239713">
                        <a:spcAft>
                          <a:spcPts val="300"/>
                        </a:spcAft>
                        <a:buFontTx/>
                        <a:buChar char="-"/>
                        <a:tabLst/>
                      </a:pPr>
                      <a:r>
                        <a:rPr lang="de-DE" dirty="0"/>
                        <a:t>Produktbezogen</a:t>
                      </a:r>
                    </a:p>
                    <a:p>
                      <a:pPr marL="285750" indent="-239713">
                        <a:spcAft>
                          <a:spcPts val="300"/>
                        </a:spcAft>
                        <a:buFontTx/>
                        <a:buChar char="-"/>
                        <a:tabLst/>
                      </a:pPr>
                      <a:r>
                        <a:rPr lang="de-DE" dirty="0"/>
                        <a:t>Bezogen auf Qualitätsniveau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39713" algn="l" defTabSz="914400" rtl="0" eaLnBrk="1" latinLnBrk="0" hangingPunct="1">
                        <a:spcAft>
                          <a:spcPts val="300"/>
                        </a:spcAft>
                        <a:buFontTx/>
                        <a:buChar char="-"/>
                        <a:tabLst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</a:rPr>
                        <a:t>Liquiditätsbezogen</a:t>
                      </a:r>
                    </a:p>
                    <a:p>
                      <a:pPr marL="285750" indent="-239713" algn="l" defTabSz="914400" rtl="0" eaLnBrk="1" latinLnBrk="0" hangingPunct="1">
                        <a:spcAft>
                          <a:spcPts val="300"/>
                        </a:spcAft>
                        <a:buFontTx/>
                        <a:buChar char="-"/>
                        <a:tabLst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</a:rPr>
                        <a:t>Kapitalbeschaffung </a:t>
                      </a:r>
                    </a:p>
                    <a:p>
                      <a:pPr marL="285750" indent="-239713" algn="l" defTabSz="914400" rtl="0" eaLnBrk="1" latinLnBrk="0" hangingPunct="1">
                        <a:spcAft>
                          <a:spcPts val="300"/>
                        </a:spcAft>
                        <a:buFontTx/>
                        <a:buChar char="-"/>
                        <a:tabLst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</a:rPr>
                        <a:t>Kapitalstruktur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3959072"/>
                  </a:ext>
                </a:extLst>
              </a:tr>
              <a:tr h="6271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Führungs- und Organisationsziele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Soziale und Ökologische Ziele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9898938"/>
                  </a:ext>
                </a:extLst>
              </a:tr>
              <a:tr h="1431370"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buFontTx/>
                        <a:buChar char="-"/>
                      </a:pPr>
                      <a:endParaRPr lang="de-DE" sz="400" dirty="0"/>
                    </a:p>
                    <a:p>
                      <a:pPr marL="285750" indent="-239713" algn="l" defTabSz="914400" rtl="0" eaLnBrk="1" latinLnBrk="0" hangingPunct="1">
                        <a:spcBef>
                          <a:spcPts val="600"/>
                        </a:spcBef>
                        <a:spcAft>
                          <a:spcPts val="300"/>
                        </a:spcAft>
                        <a:buFontTx/>
                        <a:buChar char="-"/>
                        <a:tabLst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</a:rPr>
                        <a:t>Welcher Führungsstil?</a:t>
                      </a:r>
                    </a:p>
                    <a:p>
                      <a:pPr marL="285750" indent="-239713" algn="l" defTabSz="914400" rtl="0" eaLnBrk="1" latinLnBrk="0" hangingPunct="1">
                        <a:spcAft>
                          <a:spcPts val="300"/>
                        </a:spcAft>
                        <a:buFontTx/>
                        <a:buChar char="-"/>
                        <a:tabLst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</a:rPr>
                        <a:t>Welche Führungsfunktionen?</a:t>
                      </a:r>
                    </a:p>
                    <a:p>
                      <a:pPr marL="285750" indent="-239713" algn="l" defTabSz="914400" rtl="0" eaLnBrk="1" latinLnBrk="0" hangingPunct="1">
                        <a:spcAft>
                          <a:spcPts val="300"/>
                        </a:spcAft>
                        <a:buFontTx/>
                        <a:buChar char="-"/>
                        <a:tabLst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</a:rPr>
                        <a:t>Wie erfolgt Problemlösung?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</a:rPr>
                        <a:t>… bezogen auf:</a:t>
                      </a:r>
                    </a:p>
                    <a:p>
                      <a:pPr marL="285750" indent="-239713" algn="l" defTabSz="914400" rtl="0" eaLnBrk="1" latinLnBrk="0" hangingPunct="1">
                        <a:spcAft>
                          <a:spcPts val="300"/>
                        </a:spcAft>
                        <a:buFontTx/>
                        <a:buChar char="-"/>
                        <a:tabLst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</a:rPr>
                        <a:t>Umweltschutz</a:t>
                      </a:r>
                    </a:p>
                    <a:p>
                      <a:pPr marL="285750" indent="-239713" algn="l" defTabSz="914400" rtl="0" eaLnBrk="1" latinLnBrk="0" hangingPunct="1">
                        <a:spcAft>
                          <a:spcPts val="300"/>
                        </a:spcAft>
                        <a:buFontTx/>
                        <a:buChar char="-"/>
                        <a:tabLst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</a:rPr>
                        <a:t>Mitarbeiter</a:t>
                      </a:r>
                    </a:p>
                    <a:p>
                      <a:pPr marL="285750" indent="-239713" algn="l" defTabSz="914400" rtl="0" eaLnBrk="1" latinLnBrk="0" hangingPunct="1">
                        <a:spcAft>
                          <a:spcPts val="300"/>
                        </a:spcAft>
                        <a:buFontTx/>
                        <a:buChar char="-"/>
                        <a:tabLst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</a:rPr>
                        <a:t>Gesellschaft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2163909"/>
                  </a:ext>
                </a:extLst>
              </a:tr>
            </a:tbl>
          </a:graphicData>
        </a:graphic>
      </p:graphicFrame>
      <p:sp>
        <p:nvSpPr>
          <p:cNvPr id="5" name="Titel 2">
            <a:extLst>
              <a:ext uri="{FF2B5EF4-FFF2-40B4-BE49-F238E27FC236}">
                <a16:creationId xmlns:a16="http://schemas.microsoft.com/office/drawing/2014/main" xmlns="" id="{7B3D4801-A790-E378-A403-9BBE09A3A844}"/>
              </a:ext>
            </a:extLst>
          </p:cNvPr>
          <p:cNvSpPr txBox="1">
            <a:spLocks/>
          </p:cNvSpPr>
          <p:nvPr/>
        </p:nvSpPr>
        <p:spPr>
          <a:xfrm>
            <a:off x="443396" y="1089072"/>
            <a:ext cx="7873020" cy="1115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i="1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de-DE" sz="2800" i="0" dirty="0">
                <a:solidFill>
                  <a:srgbClr val="C00000"/>
                </a:solidFill>
              </a:rPr>
              <a:t>In welche Sachziele können die Ziele des Unternehmens unterschieden werden?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DDC6778A-C749-FE0E-C1BD-11C81B291C60}"/>
              </a:ext>
            </a:extLst>
          </p:cNvPr>
          <p:cNvGrpSpPr/>
          <p:nvPr/>
        </p:nvGrpSpPr>
        <p:grpSpPr>
          <a:xfrm>
            <a:off x="5178699" y="91501"/>
            <a:ext cx="3889286" cy="365125"/>
            <a:chOff x="7801580" y="0"/>
            <a:chExt cx="1278650" cy="365125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xmlns="" id="{E662D40F-354D-DB45-9438-2B789731D00D}"/>
                </a:ext>
              </a:extLst>
            </p:cNvPr>
            <p:cNvSpPr/>
            <p:nvPr/>
          </p:nvSpPr>
          <p:spPr>
            <a:xfrm>
              <a:off x="7801580" y="0"/>
              <a:ext cx="1270052" cy="365125"/>
            </a:xfrm>
            <a:prstGeom prst="roundRect">
              <a:avLst>
                <a:gd name="adj" fmla="val 6358"/>
              </a:avLst>
            </a:prstGeom>
            <a:solidFill>
              <a:srgbClr val="E8E8E8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itel 2">
              <a:extLst>
                <a:ext uri="{FF2B5EF4-FFF2-40B4-BE49-F238E27FC236}">
                  <a16:creationId xmlns:a16="http://schemas.microsoft.com/office/drawing/2014/main" xmlns="" id="{8BC66079-5252-7154-ED07-0B34CCC62E97}"/>
                </a:ext>
              </a:extLst>
            </p:cNvPr>
            <p:cNvSpPr txBox="1">
              <a:spLocks/>
            </p:cNvSpPr>
            <p:nvPr/>
          </p:nvSpPr>
          <p:spPr>
            <a:xfrm>
              <a:off x="7810178" y="15545"/>
              <a:ext cx="1270052" cy="3495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400" b="1" i="1" kern="1200">
                  <a:solidFill>
                    <a:srgbClr val="FF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712788" indent="-665163"/>
              <a:r>
                <a:rPr lang="en-US" sz="1600" b="0" i="0" dirty="0">
                  <a:solidFill>
                    <a:schemeClr val="bg1">
                      <a:lumMod val="50000"/>
                    </a:schemeClr>
                  </a:solidFill>
                </a:rPr>
                <a:t>LS 01.1: Unternehmensleitbilder und -</a:t>
              </a:r>
              <a:r>
                <a:rPr lang="en-US" sz="1600" b="0" i="0" dirty="0" err="1">
                  <a:solidFill>
                    <a:schemeClr val="bg1">
                      <a:lumMod val="50000"/>
                    </a:schemeClr>
                  </a:solidFill>
                </a:rPr>
                <a:t>ziele</a:t>
              </a:r>
              <a:endParaRPr lang="de-DE" sz="1600" b="0" i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81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062A746A-E022-8E48-A9B0-92B8CAE75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5498"/>
            <a:ext cx="9144000" cy="3770217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xmlns="" id="{2192D36F-96F7-39DE-1DE2-D895F349B1E8}"/>
              </a:ext>
            </a:extLst>
          </p:cNvPr>
          <p:cNvSpPr txBox="1">
            <a:spLocks/>
          </p:cNvSpPr>
          <p:nvPr/>
        </p:nvSpPr>
        <p:spPr>
          <a:xfrm>
            <a:off x="443396" y="1089072"/>
            <a:ext cx="8161052" cy="1115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i="1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de-DE" sz="2800" i="0" dirty="0">
                <a:solidFill>
                  <a:srgbClr val="C00000"/>
                </a:solidFill>
              </a:rPr>
              <a:t>Unternehmensziele sollten nach dem </a:t>
            </a:r>
            <a:r>
              <a:rPr lang="de-DE" sz="2800" dirty="0">
                <a:solidFill>
                  <a:srgbClr val="C00000"/>
                </a:solidFill>
              </a:rPr>
              <a:t>SMART</a:t>
            </a:r>
            <a:r>
              <a:rPr lang="de-DE" sz="2800" i="0" dirty="0">
                <a:solidFill>
                  <a:srgbClr val="C00000"/>
                </a:solidFill>
              </a:rPr>
              <a:t>-Prinzip formuliert werden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AF9EF1E-4FD2-0709-E8AF-AB1BB1FD39A7}"/>
              </a:ext>
            </a:extLst>
          </p:cNvPr>
          <p:cNvGrpSpPr/>
          <p:nvPr/>
        </p:nvGrpSpPr>
        <p:grpSpPr>
          <a:xfrm>
            <a:off x="5178699" y="91501"/>
            <a:ext cx="3889286" cy="365125"/>
            <a:chOff x="7801580" y="0"/>
            <a:chExt cx="1278650" cy="365125"/>
          </a:xfrm>
        </p:grpSpPr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xmlns="" id="{D271CC94-0C40-0FA5-E013-8A8F22709E31}"/>
                </a:ext>
              </a:extLst>
            </p:cNvPr>
            <p:cNvSpPr/>
            <p:nvPr/>
          </p:nvSpPr>
          <p:spPr>
            <a:xfrm>
              <a:off x="7801580" y="0"/>
              <a:ext cx="1270052" cy="365125"/>
            </a:xfrm>
            <a:prstGeom prst="roundRect">
              <a:avLst>
                <a:gd name="adj" fmla="val 6358"/>
              </a:avLst>
            </a:prstGeom>
            <a:solidFill>
              <a:srgbClr val="E8E8E8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itel 2">
              <a:extLst>
                <a:ext uri="{FF2B5EF4-FFF2-40B4-BE49-F238E27FC236}">
                  <a16:creationId xmlns:a16="http://schemas.microsoft.com/office/drawing/2014/main" xmlns="" id="{00872E62-D6DA-F233-9E3D-401070D36595}"/>
                </a:ext>
              </a:extLst>
            </p:cNvPr>
            <p:cNvSpPr txBox="1">
              <a:spLocks/>
            </p:cNvSpPr>
            <p:nvPr/>
          </p:nvSpPr>
          <p:spPr>
            <a:xfrm>
              <a:off x="7810178" y="15545"/>
              <a:ext cx="1270052" cy="3495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400" b="1" i="1" kern="1200">
                  <a:solidFill>
                    <a:srgbClr val="FF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712788" indent="-665163"/>
              <a:r>
                <a:rPr lang="en-US" sz="1600" b="0" i="0" dirty="0">
                  <a:solidFill>
                    <a:schemeClr val="bg1">
                      <a:lumMod val="50000"/>
                    </a:schemeClr>
                  </a:solidFill>
                </a:rPr>
                <a:t>LS 01.1: Unternehmensleitbilder und -</a:t>
              </a:r>
              <a:r>
                <a:rPr lang="en-US" sz="1600" b="0" i="0" dirty="0" err="1">
                  <a:solidFill>
                    <a:schemeClr val="bg1">
                      <a:lumMod val="50000"/>
                    </a:schemeClr>
                  </a:solidFill>
                </a:rPr>
                <a:t>ziele</a:t>
              </a:r>
              <a:endParaRPr lang="de-DE" sz="1600" b="0" i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362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18E6279-B8F0-44EF-88BB-625C9F1C9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96" y="2169589"/>
            <a:ext cx="7931224" cy="4137323"/>
          </a:xfrm>
        </p:spPr>
        <p:txBody>
          <a:bodyPr>
            <a:normAutofit/>
          </a:bodyPr>
          <a:lstStyle/>
          <a:p>
            <a:pPr indent="-2508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i="1" dirty="0"/>
              <a:t>Wer? Wo? Was? Wie viel? Wann? </a:t>
            </a:r>
          </a:p>
          <a:p>
            <a:pPr indent="-250825">
              <a:buFont typeface="Arial" panose="020B0604020202020204" pitchFamily="34" charset="0"/>
              <a:buChar char="•"/>
            </a:pPr>
            <a:r>
              <a:rPr lang="de-DE" sz="2400" b="1" dirty="0"/>
              <a:t>Beispiel: </a:t>
            </a:r>
          </a:p>
          <a:p>
            <a:pPr lvl="1"/>
            <a:r>
              <a:rPr lang="de-DE" dirty="0"/>
              <a:t>für den Bereich IT-Systeme / Deutschland 	(wer/wo?)</a:t>
            </a:r>
          </a:p>
          <a:p>
            <a:pPr lvl="1"/>
            <a:r>
              <a:rPr lang="de-DE" dirty="0"/>
              <a:t>soll die Anzahl der Kundenaufträge		(was?)</a:t>
            </a:r>
          </a:p>
          <a:p>
            <a:pPr lvl="1"/>
            <a:r>
              <a:rPr lang="de-DE" dirty="0"/>
              <a:t>um </a:t>
            </a:r>
            <a:r>
              <a:rPr lang="de-DE" dirty="0" smtClean="0"/>
              <a:t>5 % </a:t>
            </a:r>
            <a:r>
              <a:rPr lang="de-DE" dirty="0"/>
              <a:t>… erhöht werden			(wie viel?)</a:t>
            </a:r>
          </a:p>
          <a:p>
            <a:pPr lvl="1"/>
            <a:r>
              <a:rPr lang="de-DE" dirty="0"/>
              <a:t>bis 2023					(wann?)</a:t>
            </a:r>
          </a:p>
          <a:p>
            <a:pPr marL="457200" lvl="1" indent="0">
              <a:buNone/>
            </a:pPr>
            <a:endParaRPr lang="de-DE" sz="2800" dirty="0"/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xmlns="" id="{D9EE54EF-4359-9DED-DD11-20F9948E7556}"/>
              </a:ext>
            </a:extLst>
          </p:cNvPr>
          <p:cNvSpPr txBox="1">
            <a:spLocks/>
          </p:cNvSpPr>
          <p:nvPr/>
        </p:nvSpPr>
        <p:spPr>
          <a:xfrm>
            <a:off x="443396" y="1089072"/>
            <a:ext cx="8161052" cy="1115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i="1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de-DE" sz="2800" dirty="0" err="1">
                <a:solidFill>
                  <a:srgbClr val="C00000"/>
                </a:solidFill>
              </a:rPr>
              <a:t>SMART</a:t>
            </a:r>
            <a:r>
              <a:rPr lang="de-DE" sz="2800" i="0" dirty="0" err="1">
                <a:solidFill>
                  <a:srgbClr val="C00000"/>
                </a:solidFill>
              </a:rPr>
              <a:t>e</a:t>
            </a:r>
            <a:r>
              <a:rPr lang="de-DE" sz="2800" i="0" dirty="0">
                <a:solidFill>
                  <a:srgbClr val="C00000"/>
                </a:solidFill>
              </a:rPr>
              <a:t> Ziele werden nach folgendem Muster erstellt</a:t>
            </a:r>
          </a:p>
          <a:p>
            <a:pPr algn="l">
              <a:spcAft>
                <a:spcPts val="1200"/>
              </a:spcAft>
            </a:pPr>
            <a:endParaRPr lang="de-DE" sz="2800" i="0" dirty="0">
              <a:solidFill>
                <a:srgbClr val="C00000"/>
              </a:solidFill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DC66762A-E17F-45D1-953F-DD53A4C1EBB3}"/>
              </a:ext>
            </a:extLst>
          </p:cNvPr>
          <p:cNvGrpSpPr/>
          <p:nvPr/>
        </p:nvGrpSpPr>
        <p:grpSpPr>
          <a:xfrm>
            <a:off x="5178699" y="91501"/>
            <a:ext cx="3889286" cy="365125"/>
            <a:chOff x="7801580" y="0"/>
            <a:chExt cx="1278650" cy="365125"/>
          </a:xfrm>
        </p:grpSpPr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xmlns="" id="{234F9F67-5DFC-F777-C1FA-68DC030B570E}"/>
                </a:ext>
              </a:extLst>
            </p:cNvPr>
            <p:cNvSpPr/>
            <p:nvPr/>
          </p:nvSpPr>
          <p:spPr>
            <a:xfrm>
              <a:off x="7801580" y="0"/>
              <a:ext cx="1270052" cy="365125"/>
            </a:xfrm>
            <a:prstGeom prst="roundRect">
              <a:avLst>
                <a:gd name="adj" fmla="val 6358"/>
              </a:avLst>
            </a:prstGeom>
            <a:solidFill>
              <a:srgbClr val="E8E8E8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itel 2">
              <a:extLst>
                <a:ext uri="{FF2B5EF4-FFF2-40B4-BE49-F238E27FC236}">
                  <a16:creationId xmlns:a16="http://schemas.microsoft.com/office/drawing/2014/main" xmlns="" id="{68882045-C653-5456-1705-556030CB0E21}"/>
                </a:ext>
              </a:extLst>
            </p:cNvPr>
            <p:cNvSpPr txBox="1">
              <a:spLocks/>
            </p:cNvSpPr>
            <p:nvPr/>
          </p:nvSpPr>
          <p:spPr>
            <a:xfrm>
              <a:off x="7810178" y="15545"/>
              <a:ext cx="1270052" cy="3495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400" b="1" i="1" kern="1200">
                  <a:solidFill>
                    <a:srgbClr val="FF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712788" indent="-665163"/>
              <a:r>
                <a:rPr lang="en-US" sz="1600" b="0" i="0" dirty="0">
                  <a:solidFill>
                    <a:schemeClr val="bg1">
                      <a:lumMod val="50000"/>
                    </a:schemeClr>
                  </a:solidFill>
                </a:rPr>
                <a:t>LS 01.1: Unternehmensleitbilder und -</a:t>
              </a:r>
              <a:r>
                <a:rPr lang="en-US" sz="1600" b="0" i="0" dirty="0" err="1">
                  <a:solidFill>
                    <a:schemeClr val="bg1">
                      <a:lumMod val="50000"/>
                    </a:schemeClr>
                  </a:solidFill>
                </a:rPr>
                <a:t>ziele</a:t>
              </a:r>
              <a:endParaRPr lang="de-DE" sz="1600" b="0" i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98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63765" y="1176225"/>
            <a:ext cx="77284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400" b="1" dirty="0">
                <a:solidFill>
                  <a:srgbClr val="C00000"/>
                </a:solidFill>
              </a:rPr>
              <a:t>Unser Modellunternehmen / Ihr Ausbildungsunternehmen: </a:t>
            </a:r>
          </a:p>
          <a:p>
            <a:r>
              <a:rPr lang="de-DE" sz="2400" b="1" dirty="0"/>
              <a:t>- die </a:t>
            </a:r>
            <a:r>
              <a:rPr lang="de-DE" sz="2400" b="1" i="1" dirty="0"/>
              <a:t>Future Technology Consulting GmbH </a:t>
            </a:r>
            <a:r>
              <a:rPr lang="de-DE" sz="2400" b="1" dirty="0"/>
              <a:t>-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E4DF24FB-3CB6-4A8C-A522-A867117B3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839236"/>
            <a:ext cx="3148088" cy="2088232"/>
          </a:xfrm>
          <a:prstGeom prst="rect">
            <a:avLst/>
          </a:prstGeom>
        </p:spPr>
      </p:pic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xmlns="" id="{109FFF49-A9BA-5CDF-719A-61E4C356EB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587198"/>
              </p:ext>
            </p:extLst>
          </p:nvPr>
        </p:nvGraphicFramePr>
        <p:xfrm>
          <a:off x="4413519" y="2895275"/>
          <a:ext cx="3528392" cy="2786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uppieren 13">
            <a:extLst>
              <a:ext uri="{FF2B5EF4-FFF2-40B4-BE49-F238E27FC236}">
                <a16:creationId xmlns:a16="http://schemas.microsoft.com/office/drawing/2014/main" xmlns="" id="{191DCE5A-01F6-5E1D-09A5-479E10531AD8}"/>
              </a:ext>
            </a:extLst>
          </p:cNvPr>
          <p:cNvGrpSpPr/>
          <p:nvPr/>
        </p:nvGrpSpPr>
        <p:grpSpPr>
          <a:xfrm>
            <a:off x="5178699" y="91501"/>
            <a:ext cx="3889286" cy="365125"/>
            <a:chOff x="7801580" y="0"/>
            <a:chExt cx="1278650" cy="365125"/>
          </a:xfrm>
        </p:grpSpPr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xmlns="" id="{C3C9F444-1B0E-A5E3-7E26-EAE0759C1357}"/>
                </a:ext>
              </a:extLst>
            </p:cNvPr>
            <p:cNvSpPr/>
            <p:nvPr/>
          </p:nvSpPr>
          <p:spPr>
            <a:xfrm>
              <a:off x="7801580" y="0"/>
              <a:ext cx="1270052" cy="365125"/>
            </a:xfrm>
            <a:prstGeom prst="roundRect">
              <a:avLst>
                <a:gd name="adj" fmla="val 6358"/>
              </a:avLst>
            </a:prstGeom>
            <a:solidFill>
              <a:srgbClr val="E8E8E8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itel 2">
              <a:extLst>
                <a:ext uri="{FF2B5EF4-FFF2-40B4-BE49-F238E27FC236}">
                  <a16:creationId xmlns:a16="http://schemas.microsoft.com/office/drawing/2014/main" xmlns="" id="{E5033546-6CC7-5E37-F207-9FE6B4714276}"/>
                </a:ext>
              </a:extLst>
            </p:cNvPr>
            <p:cNvSpPr txBox="1">
              <a:spLocks/>
            </p:cNvSpPr>
            <p:nvPr/>
          </p:nvSpPr>
          <p:spPr>
            <a:xfrm>
              <a:off x="7810178" y="15545"/>
              <a:ext cx="1270052" cy="3495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400" b="1" i="1" kern="1200">
                  <a:solidFill>
                    <a:srgbClr val="FF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712788" indent="-665163"/>
              <a:r>
                <a:rPr lang="en-US" sz="1600" b="0" i="0" dirty="0">
                  <a:solidFill>
                    <a:schemeClr val="bg1">
                      <a:lumMod val="50000"/>
                    </a:schemeClr>
                  </a:solidFill>
                </a:rPr>
                <a:t>LS 01.1: Unternehmensleitbilder und -</a:t>
              </a:r>
              <a:r>
                <a:rPr lang="en-US" sz="1600" b="0" i="0" dirty="0" err="1">
                  <a:solidFill>
                    <a:schemeClr val="bg1">
                      <a:lumMod val="50000"/>
                    </a:schemeClr>
                  </a:solidFill>
                </a:rPr>
                <a:t>ziele</a:t>
              </a:r>
              <a:endParaRPr lang="de-DE" sz="1600" b="0" i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755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442612" y="1988840"/>
            <a:ext cx="8089828" cy="44644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de-DE" sz="2000" b="1" dirty="0"/>
              <a:t>Das Unternehmen: </a:t>
            </a:r>
          </a:p>
          <a:p>
            <a:pPr marL="276225" indent="-276225">
              <a:buFontTx/>
              <a:buChar char="-"/>
            </a:pPr>
            <a:r>
              <a:rPr lang="de-DE" sz="2000" dirty="0"/>
              <a:t>IT-Systemhaus</a:t>
            </a:r>
          </a:p>
          <a:p>
            <a:pPr marL="276225" indent="-276225">
              <a:buFontTx/>
              <a:buChar char="-"/>
            </a:pPr>
            <a:r>
              <a:rPr lang="de-DE" sz="2000" dirty="0"/>
              <a:t>50 Mitarbeiter*innen</a:t>
            </a:r>
          </a:p>
          <a:p>
            <a:pPr marL="276225" indent="-276225">
              <a:buFontTx/>
              <a:buChar char="-"/>
            </a:pPr>
            <a:r>
              <a:rPr lang="de-DE" sz="2000" dirty="0"/>
              <a:t>gegründet 1984			</a:t>
            </a:r>
          </a:p>
          <a:p>
            <a:pPr marL="276225" indent="-276225">
              <a:buFontTx/>
              <a:buChar char="-"/>
            </a:pPr>
            <a:r>
              <a:rPr lang="de-DE" sz="2000" dirty="0"/>
              <a:t>Zentrale: Berlin – Mitte		</a:t>
            </a:r>
          </a:p>
          <a:p>
            <a:pPr marL="276225" indent="-276225">
              <a:buFontTx/>
              <a:buChar char="-"/>
            </a:pPr>
            <a:r>
              <a:rPr lang="de-DE" sz="2000" dirty="0"/>
              <a:t>Ladengeschäft: Berlin – Mitte</a:t>
            </a:r>
          </a:p>
          <a:p>
            <a:pPr marL="276225" indent="-276225">
              <a:buFontTx/>
              <a:buChar char="-"/>
            </a:pPr>
            <a:r>
              <a:rPr lang="de-DE" sz="2000" dirty="0"/>
              <a:t>Geschäftsstelle: Leipzig</a:t>
            </a:r>
          </a:p>
          <a:p>
            <a:endParaRPr lang="de-DE" sz="2000" b="1" dirty="0"/>
          </a:p>
          <a:p>
            <a:pPr>
              <a:spcAft>
                <a:spcPts val="600"/>
              </a:spcAft>
            </a:pPr>
            <a:r>
              <a:rPr lang="de-DE" sz="2000" b="1" dirty="0"/>
              <a:t>Produkte: </a:t>
            </a:r>
          </a:p>
          <a:p>
            <a:pPr marL="276225" lvl="4" indent="-265113">
              <a:buFontTx/>
              <a:buChar char="-"/>
            </a:pPr>
            <a:r>
              <a:rPr lang="de-DE" sz="2000" dirty="0"/>
              <a:t>Softwareentwicklung (</a:t>
            </a:r>
            <a:r>
              <a:rPr lang="de-DE" sz="2000" dirty="0" err="1"/>
              <a:t>Applications</a:t>
            </a:r>
            <a:r>
              <a:rPr lang="de-DE" sz="2000" dirty="0"/>
              <a:t>)</a:t>
            </a:r>
          </a:p>
          <a:p>
            <a:pPr marL="276225" lvl="4" indent="-265113">
              <a:buFontTx/>
              <a:buChar char="-"/>
            </a:pPr>
            <a:r>
              <a:rPr lang="de-DE" sz="2000" dirty="0"/>
              <a:t>Anwendungsberatung (Consulting)</a:t>
            </a:r>
          </a:p>
          <a:p>
            <a:pPr marL="276225" lvl="4" indent="-265113">
              <a:buFontTx/>
              <a:buChar char="-"/>
            </a:pPr>
            <a:r>
              <a:rPr lang="de-DE" sz="2000" dirty="0"/>
              <a:t>Anwendungsschulung (Schulung)</a:t>
            </a:r>
          </a:p>
          <a:p>
            <a:pPr marL="276225" lvl="4" indent="-265113">
              <a:buFontTx/>
              <a:buChar char="-"/>
            </a:pPr>
            <a:r>
              <a:rPr lang="de-DE" sz="2000" dirty="0"/>
              <a:t>Konzeptionierung und Installation von IT-Systemen (IT-Systeme)</a:t>
            </a:r>
          </a:p>
          <a:p>
            <a:pPr marL="285750" indent="-285750">
              <a:buFontTx/>
              <a:buChar char="-"/>
            </a:pPr>
            <a:endParaRPr lang="de-DE" sz="2000" b="1" dirty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xmlns="" id="{A4D353E0-BAA2-4234-68E8-6B4DC5EEC5A6}"/>
              </a:ext>
            </a:extLst>
          </p:cNvPr>
          <p:cNvSpPr txBox="1">
            <a:spLocks/>
          </p:cNvSpPr>
          <p:nvPr/>
        </p:nvSpPr>
        <p:spPr>
          <a:xfrm>
            <a:off x="443396" y="1089072"/>
            <a:ext cx="8161052" cy="1115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i="1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de-DE" sz="2800" dirty="0">
                <a:solidFill>
                  <a:srgbClr val="C00000"/>
                </a:solidFill>
              </a:rPr>
              <a:t>Die Future Technology GmbH  </a:t>
            </a:r>
            <a:endParaRPr lang="de-DE" sz="2800" i="0" dirty="0">
              <a:solidFill>
                <a:srgbClr val="C00000"/>
              </a:solidFill>
            </a:endParaRPr>
          </a:p>
          <a:p>
            <a:pPr algn="l">
              <a:spcAft>
                <a:spcPts val="1200"/>
              </a:spcAft>
            </a:pPr>
            <a:endParaRPr lang="de-DE" sz="2800" i="0" dirty="0">
              <a:solidFill>
                <a:srgbClr val="C00000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6A2C8CF1-4D19-A644-B23A-0D778C19B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714" y="1935327"/>
            <a:ext cx="2570119" cy="2987346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D6EEEDCE-6AFE-C19F-3497-5F87C332AA8E}"/>
              </a:ext>
            </a:extLst>
          </p:cNvPr>
          <p:cNvGrpSpPr/>
          <p:nvPr/>
        </p:nvGrpSpPr>
        <p:grpSpPr>
          <a:xfrm>
            <a:off x="5178699" y="91501"/>
            <a:ext cx="3889286" cy="365125"/>
            <a:chOff x="7801580" y="0"/>
            <a:chExt cx="1278650" cy="365125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xmlns="" id="{C975297F-B3C5-4704-8AE4-62D2711B3D5A}"/>
                </a:ext>
              </a:extLst>
            </p:cNvPr>
            <p:cNvSpPr/>
            <p:nvPr/>
          </p:nvSpPr>
          <p:spPr>
            <a:xfrm>
              <a:off x="7801580" y="0"/>
              <a:ext cx="1270052" cy="365125"/>
            </a:xfrm>
            <a:prstGeom prst="roundRect">
              <a:avLst>
                <a:gd name="adj" fmla="val 6358"/>
              </a:avLst>
            </a:prstGeom>
            <a:solidFill>
              <a:srgbClr val="E8E8E8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itel 2">
              <a:extLst>
                <a:ext uri="{FF2B5EF4-FFF2-40B4-BE49-F238E27FC236}">
                  <a16:creationId xmlns:a16="http://schemas.microsoft.com/office/drawing/2014/main" xmlns="" id="{3A5B5A29-E41C-CD87-9AC9-79DDA17BD903}"/>
                </a:ext>
              </a:extLst>
            </p:cNvPr>
            <p:cNvSpPr txBox="1">
              <a:spLocks/>
            </p:cNvSpPr>
            <p:nvPr/>
          </p:nvSpPr>
          <p:spPr>
            <a:xfrm>
              <a:off x="7810178" y="15545"/>
              <a:ext cx="1270052" cy="3495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400" b="1" i="1" kern="1200">
                  <a:solidFill>
                    <a:srgbClr val="FF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712788" indent="-665163"/>
              <a:r>
                <a:rPr lang="en-US" sz="1600" b="0" i="0" dirty="0">
                  <a:solidFill>
                    <a:schemeClr val="bg1">
                      <a:lumMod val="50000"/>
                    </a:schemeClr>
                  </a:solidFill>
                </a:rPr>
                <a:t>LS 01.1: Unternehmensleitbilder und -</a:t>
              </a:r>
              <a:r>
                <a:rPr lang="en-US" sz="1600" b="0" i="0" dirty="0" err="1">
                  <a:solidFill>
                    <a:schemeClr val="bg1">
                      <a:lumMod val="50000"/>
                    </a:schemeClr>
                  </a:solidFill>
                </a:rPr>
                <a:t>ziele</a:t>
              </a:r>
              <a:endParaRPr lang="de-DE" sz="1600" b="0" i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950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23528" y="1803638"/>
            <a:ext cx="8496944" cy="32932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 dirty="0"/>
              <a:t>Arbeitsaufträge:  </a:t>
            </a:r>
          </a:p>
          <a:p>
            <a:endParaRPr lang="de-DE" b="1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de-DE" dirty="0"/>
              <a:t>Lesen Sie die Auszüge aus dem Unternehmensleitbild und der Unternehmensziele der Future Technology Consulting GmbH. 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Formulieren Sie die im Arbeitsauftrag allgemein beschriebenen Ziele des Unternehmens so um, dass sie SMART werden. </a:t>
            </a:r>
          </a:p>
          <a:p>
            <a:endParaRPr lang="de-DE" dirty="0">
              <a:cs typeface="Calibri"/>
            </a:endParaRPr>
          </a:p>
          <a:p>
            <a:r>
              <a:rPr lang="de-DE" b="1" dirty="0"/>
              <a:t> </a:t>
            </a:r>
          </a:p>
          <a:p>
            <a:r>
              <a:rPr lang="de-DE" b="1" dirty="0"/>
              <a:t> </a:t>
            </a:r>
          </a:p>
          <a:p>
            <a:r>
              <a:rPr lang="de-DE" b="1" dirty="0"/>
              <a:t>Zeit: 20 min </a:t>
            </a:r>
          </a:p>
          <a:p>
            <a:endParaRPr lang="de-DE" b="1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xmlns="" id="{77299A84-C9CF-5C57-6997-738BF7AED123}"/>
              </a:ext>
            </a:extLst>
          </p:cNvPr>
          <p:cNvGrpSpPr/>
          <p:nvPr/>
        </p:nvGrpSpPr>
        <p:grpSpPr>
          <a:xfrm>
            <a:off x="5178699" y="91501"/>
            <a:ext cx="3889286" cy="365125"/>
            <a:chOff x="7801580" y="0"/>
            <a:chExt cx="1278650" cy="365125"/>
          </a:xfrm>
        </p:grpSpPr>
        <p:sp>
          <p:nvSpPr>
            <p:cNvPr id="11" name="Abgerundetes Rechteck 10">
              <a:extLst>
                <a:ext uri="{FF2B5EF4-FFF2-40B4-BE49-F238E27FC236}">
                  <a16:creationId xmlns:a16="http://schemas.microsoft.com/office/drawing/2014/main" xmlns="" id="{9B0825D5-A927-0673-5B06-00CAAA670CA4}"/>
                </a:ext>
              </a:extLst>
            </p:cNvPr>
            <p:cNvSpPr/>
            <p:nvPr/>
          </p:nvSpPr>
          <p:spPr>
            <a:xfrm>
              <a:off x="7801580" y="0"/>
              <a:ext cx="1270052" cy="365125"/>
            </a:xfrm>
            <a:prstGeom prst="roundRect">
              <a:avLst>
                <a:gd name="adj" fmla="val 6358"/>
              </a:avLst>
            </a:prstGeom>
            <a:solidFill>
              <a:srgbClr val="E8E8E8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itel 2">
              <a:extLst>
                <a:ext uri="{FF2B5EF4-FFF2-40B4-BE49-F238E27FC236}">
                  <a16:creationId xmlns:a16="http://schemas.microsoft.com/office/drawing/2014/main" xmlns="" id="{90825483-453A-0380-1FB9-4CE90C55B83D}"/>
                </a:ext>
              </a:extLst>
            </p:cNvPr>
            <p:cNvSpPr txBox="1">
              <a:spLocks/>
            </p:cNvSpPr>
            <p:nvPr/>
          </p:nvSpPr>
          <p:spPr>
            <a:xfrm>
              <a:off x="7810178" y="15545"/>
              <a:ext cx="1270052" cy="3495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400" b="1" i="1" kern="1200">
                  <a:solidFill>
                    <a:srgbClr val="FF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712788" indent="-665163"/>
              <a:r>
                <a:rPr lang="en-US" sz="1600" b="0" i="0" dirty="0">
                  <a:solidFill>
                    <a:schemeClr val="bg1">
                      <a:lumMod val="50000"/>
                    </a:schemeClr>
                  </a:solidFill>
                </a:rPr>
                <a:t>LS 01.1: Unternehmensleitbilder und -ziele</a:t>
              </a:r>
              <a:endParaRPr lang="de-DE" sz="1600" b="0" i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xmlns="" id="{042F17C3-7649-45E7-8F97-42F0067B7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96" y="3796043"/>
            <a:ext cx="7931224" cy="576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rgbClr val="0070C0"/>
                </a:solidFill>
              </a:rPr>
              <a:t>Warum veröffentlichen Unternehmen solche Videos?</a:t>
            </a:r>
          </a:p>
          <a:p>
            <a:pPr marL="0" indent="0">
              <a:buNone/>
            </a:pPr>
            <a:endParaRPr lang="de-DE" sz="2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B3856A73-CEA6-8E53-ED48-35B46A84F402}"/>
              </a:ext>
            </a:extLst>
          </p:cNvPr>
          <p:cNvSpPr txBox="1"/>
          <p:nvPr/>
        </p:nvSpPr>
        <p:spPr>
          <a:xfrm>
            <a:off x="443396" y="2680338"/>
            <a:ext cx="71287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Beispielvideo:</a:t>
            </a:r>
          </a:p>
          <a:p>
            <a:r>
              <a:rPr lang="de-DE" dirty="0">
                <a:hlinkClick r:id="rId2"/>
              </a:rPr>
              <a:t>IT-Dienstleistung und Beratung für Ihren Digital </a:t>
            </a:r>
            <a:r>
              <a:rPr lang="de-DE" dirty="0" err="1">
                <a:hlinkClick r:id="rId2"/>
              </a:rPr>
              <a:t>Workplace</a:t>
            </a:r>
            <a:r>
              <a:rPr lang="de-DE" dirty="0">
                <a:hlinkClick r:id="rId2"/>
              </a:rPr>
              <a:t>! - </a:t>
            </a:r>
            <a:r>
              <a:rPr lang="de-DE" dirty="0" err="1">
                <a:hlinkClick r:id="rId2"/>
              </a:rPr>
              <a:t>nteam</a:t>
            </a:r>
            <a:r>
              <a:rPr lang="de-DE" dirty="0">
                <a:hlinkClick r:id="rId2"/>
              </a:rPr>
              <a:t> GmbH</a:t>
            </a:r>
            <a:endParaRPr lang="de-DE" dirty="0"/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xmlns="" id="{F1921A0C-58AC-C1F7-3C86-66F67549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96" y="1133905"/>
            <a:ext cx="6576876" cy="1008112"/>
          </a:xfrm>
        </p:spPr>
        <p:txBody>
          <a:bodyPr/>
          <a:lstStyle/>
          <a:p>
            <a:pPr algn="l"/>
            <a:r>
              <a:rPr lang="de-DE" sz="2800" i="0" dirty="0">
                <a:solidFill>
                  <a:srgbClr val="C00000"/>
                </a:solidFill>
              </a:rPr>
              <a:t>Was ist das Leitbild eines Unternehmens?</a:t>
            </a:r>
            <a:br>
              <a:rPr lang="de-DE" sz="2800" i="0" dirty="0">
                <a:solidFill>
                  <a:srgbClr val="C00000"/>
                </a:solidFill>
              </a:rPr>
            </a:br>
            <a:endParaRPr lang="de-DE" sz="2800" i="0" dirty="0">
              <a:solidFill>
                <a:srgbClr val="C00000"/>
              </a:solidFill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130E229F-1254-6863-CA68-252FFFD87EEA}"/>
              </a:ext>
            </a:extLst>
          </p:cNvPr>
          <p:cNvGrpSpPr/>
          <p:nvPr/>
        </p:nvGrpSpPr>
        <p:grpSpPr>
          <a:xfrm>
            <a:off x="5178699" y="91501"/>
            <a:ext cx="3889286" cy="365125"/>
            <a:chOff x="7801580" y="0"/>
            <a:chExt cx="1278650" cy="365125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xmlns="" id="{77B4E924-70B5-E6F7-2B25-349BF734728F}"/>
                </a:ext>
              </a:extLst>
            </p:cNvPr>
            <p:cNvSpPr/>
            <p:nvPr/>
          </p:nvSpPr>
          <p:spPr>
            <a:xfrm>
              <a:off x="7801580" y="0"/>
              <a:ext cx="1270052" cy="365125"/>
            </a:xfrm>
            <a:prstGeom prst="roundRect">
              <a:avLst>
                <a:gd name="adj" fmla="val 6358"/>
              </a:avLst>
            </a:prstGeom>
            <a:solidFill>
              <a:srgbClr val="E8E8E8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itel 2">
              <a:extLst>
                <a:ext uri="{FF2B5EF4-FFF2-40B4-BE49-F238E27FC236}">
                  <a16:creationId xmlns:a16="http://schemas.microsoft.com/office/drawing/2014/main" xmlns="" id="{B693534F-E845-FF53-1FD6-DDC88173AEF1}"/>
                </a:ext>
              </a:extLst>
            </p:cNvPr>
            <p:cNvSpPr txBox="1">
              <a:spLocks/>
            </p:cNvSpPr>
            <p:nvPr/>
          </p:nvSpPr>
          <p:spPr>
            <a:xfrm>
              <a:off x="7810178" y="15545"/>
              <a:ext cx="1270052" cy="3495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400" b="1" i="1" kern="1200">
                  <a:solidFill>
                    <a:srgbClr val="FF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712788" indent="-665163"/>
              <a:r>
                <a:rPr lang="en-US" sz="1600" b="0" i="0" dirty="0">
                  <a:solidFill>
                    <a:schemeClr val="bg1">
                      <a:lumMod val="50000"/>
                    </a:schemeClr>
                  </a:solidFill>
                </a:rPr>
                <a:t>LS 01.1: Unternehmensleitbilder und -</a:t>
              </a:r>
              <a:r>
                <a:rPr lang="en-US" sz="1600" b="0" i="0" dirty="0" err="1">
                  <a:solidFill>
                    <a:schemeClr val="bg1">
                      <a:lumMod val="50000"/>
                    </a:schemeClr>
                  </a:solidFill>
                </a:rPr>
                <a:t>ziele</a:t>
              </a:r>
              <a:endParaRPr lang="de-DE" sz="1600" b="0" i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18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B3856A73-CEA6-8E53-ED48-35B46A84F402}"/>
              </a:ext>
            </a:extLst>
          </p:cNvPr>
          <p:cNvSpPr txBox="1"/>
          <p:nvPr/>
        </p:nvSpPr>
        <p:spPr>
          <a:xfrm>
            <a:off x="443396" y="2703213"/>
            <a:ext cx="71287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Beispielvideo:</a:t>
            </a:r>
          </a:p>
          <a:p>
            <a:r>
              <a:rPr lang="de-DE" dirty="0">
                <a:hlinkClick r:id="rId2"/>
              </a:rPr>
              <a:t>Unternehmensleitbild – und seine Kraft für den Unternehmenserfolg</a:t>
            </a:r>
            <a:endParaRPr lang="de-DE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xmlns="" id="{B2B89EE7-63BA-7824-C87D-6AC8B8F0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96" y="1133905"/>
            <a:ext cx="7873020" cy="1008112"/>
          </a:xfrm>
        </p:spPr>
        <p:txBody>
          <a:bodyPr/>
          <a:lstStyle/>
          <a:p>
            <a:pPr algn="l"/>
            <a:r>
              <a:rPr lang="de-DE" sz="2800" i="0" dirty="0">
                <a:solidFill>
                  <a:srgbClr val="C00000"/>
                </a:solidFill>
              </a:rPr>
              <a:t>Ziele und Bestandteile des Unternehmensleitbildes</a:t>
            </a:r>
            <a:br>
              <a:rPr lang="de-DE" sz="2800" i="0" dirty="0">
                <a:solidFill>
                  <a:srgbClr val="C00000"/>
                </a:solidFill>
              </a:rPr>
            </a:br>
            <a:endParaRPr lang="de-DE" sz="2800" i="0" dirty="0">
              <a:solidFill>
                <a:srgbClr val="C00000"/>
              </a:solidFill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xmlns="" id="{F435200D-DF31-A39C-2E86-37EF2C996BF2}"/>
              </a:ext>
            </a:extLst>
          </p:cNvPr>
          <p:cNvGrpSpPr/>
          <p:nvPr/>
        </p:nvGrpSpPr>
        <p:grpSpPr>
          <a:xfrm>
            <a:off x="5178699" y="91501"/>
            <a:ext cx="3889286" cy="365125"/>
            <a:chOff x="7801580" y="0"/>
            <a:chExt cx="1278650" cy="365125"/>
          </a:xfrm>
        </p:grpSpPr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xmlns="" id="{3F528764-0886-644B-591C-0A95D7421BD5}"/>
                </a:ext>
              </a:extLst>
            </p:cNvPr>
            <p:cNvSpPr/>
            <p:nvPr/>
          </p:nvSpPr>
          <p:spPr>
            <a:xfrm>
              <a:off x="7801580" y="0"/>
              <a:ext cx="1270052" cy="365125"/>
            </a:xfrm>
            <a:prstGeom prst="roundRect">
              <a:avLst>
                <a:gd name="adj" fmla="val 6358"/>
              </a:avLst>
            </a:prstGeom>
            <a:solidFill>
              <a:srgbClr val="E8E8E8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itel 2">
              <a:extLst>
                <a:ext uri="{FF2B5EF4-FFF2-40B4-BE49-F238E27FC236}">
                  <a16:creationId xmlns:a16="http://schemas.microsoft.com/office/drawing/2014/main" xmlns="" id="{D64884B0-91E8-6506-1F52-FB5D450F6200}"/>
                </a:ext>
              </a:extLst>
            </p:cNvPr>
            <p:cNvSpPr txBox="1">
              <a:spLocks/>
            </p:cNvSpPr>
            <p:nvPr/>
          </p:nvSpPr>
          <p:spPr>
            <a:xfrm>
              <a:off x="7810178" y="15545"/>
              <a:ext cx="1270052" cy="3495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400" b="1" i="1" kern="1200">
                  <a:solidFill>
                    <a:srgbClr val="FF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712788" indent="-665163"/>
              <a:r>
                <a:rPr lang="en-US" sz="1600" b="0" i="0" dirty="0">
                  <a:solidFill>
                    <a:schemeClr val="bg1">
                      <a:lumMod val="50000"/>
                    </a:schemeClr>
                  </a:solidFill>
                </a:rPr>
                <a:t>LS 01.1: Unternehmensleitbilder und -</a:t>
              </a:r>
              <a:r>
                <a:rPr lang="en-US" sz="1600" b="0" i="0" dirty="0" err="1">
                  <a:solidFill>
                    <a:schemeClr val="bg1">
                      <a:lumMod val="50000"/>
                    </a:schemeClr>
                  </a:solidFill>
                </a:rPr>
                <a:t>ziele</a:t>
              </a:r>
              <a:endParaRPr lang="de-DE" sz="1600" b="0" i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321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18E6279-B8F0-44EF-88BB-625C9F1C9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96" y="1988840"/>
            <a:ext cx="8243404" cy="413732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 ist </a:t>
            </a:r>
            <a:r>
              <a:rPr lang="de-DE" sz="2400" dirty="0"/>
              <a:t>der </a:t>
            </a:r>
            <a:r>
              <a:rPr lang="de-DE" sz="2400" b="1" dirty="0"/>
              <a:t>„Polarstern“ </a:t>
            </a:r>
            <a:r>
              <a:rPr lang="de-DE" sz="2400" dirty="0"/>
              <a:t>zur Orientierung 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 ist </a:t>
            </a:r>
            <a:r>
              <a:rPr lang="de-DE" sz="2400" dirty="0"/>
              <a:t>an </a:t>
            </a:r>
            <a:r>
              <a:rPr lang="de-DE" sz="2400" b="1" dirty="0"/>
              <a:t>Mitarbeiter (innen)</a:t>
            </a:r>
            <a:r>
              <a:rPr lang="de-DE" sz="2400" dirty="0"/>
              <a:t> und </a:t>
            </a:r>
            <a:r>
              <a:rPr lang="de-DE" sz="2400" b="1" dirty="0"/>
              <a:t>Geschäftspartner (außen) </a:t>
            </a:r>
            <a:r>
              <a:rPr lang="de-DE" sz="2400" dirty="0"/>
              <a:t>gerichtet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 drückt </a:t>
            </a:r>
            <a:r>
              <a:rPr lang="de-DE" sz="2400" b="1" dirty="0"/>
              <a:t>Selbstverständnis</a:t>
            </a:r>
            <a:r>
              <a:rPr lang="de-DE" sz="2400" dirty="0"/>
              <a:t> und </a:t>
            </a:r>
            <a:r>
              <a:rPr lang="de-DE" sz="2400" b="1" dirty="0"/>
              <a:t>Grundprinzipien</a:t>
            </a:r>
            <a:r>
              <a:rPr lang="de-DE" sz="2400" dirty="0"/>
              <a:t> (Zweck, Mission, Vision, Werte) des Unternehmens aus</a:t>
            </a:r>
          </a:p>
          <a:p>
            <a:endParaRPr lang="de-DE" sz="2400" dirty="0"/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xmlns="" id="{BDD7C7CE-BF16-E10C-7199-F40A1ECE8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96" y="1133905"/>
            <a:ext cx="7873020" cy="1008112"/>
          </a:xfrm>
        </p:spPr>
        <p:txBody>
          <a:bodyPr/>
          <a:lstStyle/>
          <a:p>
            <a:pPr algn="l"/>
            <a:r>
              <a:rPr lang="de-DE" sz="2800" i="0" dirty="0">
                <a:solidFill>
                  <a:srgbClr val="C00000"/>
                </a:solidFill>
              </a:rPr>
              <a:t>Zusammenfassung: Unternehmensleitbild</a:t>
            </a:r>
            <a:br>
              <a:rPr lang="de-DE" sz="2800" i="0" dirty="0">
                <a:solidFill>
                  <a:srgbClr val="C00000"/>
                </a:solidFill>
              </a:rPr>
            </a:br>
            <a:endParaRPr lang="de-DE" sz="2800" i="0" dirty="0">
              <a:solidFill>
                <a:srgbClr val="C00000"/>
              </a:solidFill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EE8F2535-BCBD-B247-455B-61C1273EE359}"/>
              </a:ext>
            </a:extLst>
          </p:cNvPr>
          <p:cNvGrpSpPr/>
          <p:nvPr/>
        </p:nvGrpSpPr>
        <p:grpSpPr>
          <a:xfrm>
            <a:off x="5178699" y="91501"/>
            <a:ext cx="3889286" cy="365125"/>
            <a:chOff x="7801580" y="0"/>
            <a:chExt cx="1278650" cy="365125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xmlns="" id="{398A116F-5207-8CFB-B4F0-ACFEA1EFDB6A}"/>
                </a:ext>
              </a:extLst>
            </p:cNvPr>
            <p:cNvSpPr/>
            <p:nvPr/>
          </p:nvSpPr>
          <p:spPr>
            <a:xfrm>
              <a:off x="7801580" y="0"/>
              <a:ext cx="1270052" cy="365125"/>
            </a:xfrm>
            <a:prstGeom prst="roundRect">
              <a:avLst>
                <a:gd name="adj" fmla="val 6358"/>
              </a:avLst>
            </a:prstGeom>
            <a:solidFill>
              <a:srgbClr val="E8E8E8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itel 2">
              <a:extLst>
                <a:ext uri="{FF2B5EF4-FFF2-40B4-BE49-F238E27FC236}">
                  <a16:creationId xmlns:a16="http://schemas.microsoft.com/office/drawing/2014/main" xmlns="" id="{99A01736-FEFA-7DF8-2D76-B13DF6656F68}"/>
                </a:ext>
              </a:extLst>
            </p:cNvPr>
            <p:cNvSpPr txBox="1">
              <a:spLocks/>
            </p:cNvSpPr>
            <p:nvPr/>
          </p:nvSpPr>
          <p:spPr>
            <a:xfrm>
              <a:off x="7810178" y="15545"/>
              <a:ext cx="1270052" cy="3495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400" b="1" i="1" kern="1200">
                  <a:solidFill>
                    <a:srgbClr val="FF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712788" indent="-665163"/>
              <a:r>
                <a:rPr lang="en-US" sz="1600" b="0" i="0" dirty="0">
                  <a:solidFill>
                    <a:schemeClr val="bg1">
                      <a:lumMod val="50000"/>
                    </a:schemeClr>
                  </a:solidFill>
                </a:rPr>
                <a:t>LS 01.1: Unternehmensleitbilder und -</a:t>
              </a:r>
              <a:r>
                <a:rPr lang="en-US" sz="1600" b="0" i="0" dirty="0" err="1">
                  <a:solidFill>
                    <a:schemeClr val="bg1">
                      <a:lumMod val="50000"/>
                    </a:schemeClr>
                  </a:solidFill>
                </a:rPr>
                <a:t>ziele</a:t>
              </a:r>
              <a:endParaRPr lang="de-DE" sz="1600" b="0" i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97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18E6279-B8F0-44EF-88BB-625C9F1C9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96" y="2144660"/>
            <a:ext cx="8243404" cy="4137323"/>
          </a:xfrm>
        </p:spPr>
        <p:txBody>
          <a:bodyPr>
            <a:normAutofit/>
          </a:bodyPr>
          <a:lstStyle/>
          <a:p>
            <a:pPr marL="46037" indent="0">
              <a:spcAft>
                <a:spcPts val="600"/>
              </a:spcAft>
              <a:buNone/>
            </a:pPr>
            <a:r>
              <a:rPr lang="de-DE" sz="2400" b="1" dirty="0" smtClean="0"/>
              <a:t>Unternehmensmission</a:t>
            </a:r>
            <a:endParaRPr lang="de-DE" sz="2400" b="1" dirty="0"/>
          </a:p>
          <a:p>
            <a:pPr marL="311150" lvl="1" indent="-265113">
              <a:spcAft>
                <a:spcPts val="600"/>
              </a:spcAft>
              <a:buNone/>
            </a:pPr>
            <a:r>
              <a:rPr lang="de-DE" sz="2000" dirty="0">
                <a:sym typeface="Wingdings" pitchFamily="2" charset="2"/>
              </a:rPr>
              <a:t>	 Wir bieten neben IT-Komplettlösungen auch den notwendigen Service</a:t>
            </a:r>
            <a:endParaRPr lang="de-DE" sz="2000" dirty="0"/>
          </a:p>
          <a:p>
            <a:pPr marL="46037" indent="0">
              <a:spcAft>
                <a:spcPts val="600"/>
              </a:spcAft>
              <a:buNone/>
            </a:pPr>
            <a:r>
              <a:rPr lang="de-DE" sz="2400" b="1" dirty="0" smtClean="0"/>
              <a:t>Slogan</a:t>
            </a:r>
            <a:endParaRPr lang="de-DE" sz="2400" b="1" dirty="0"/>
          </a:p>
          <a:p>
            <a:pPr marL="311150" lvl="1" indent="-265113">
              <a:spcAft>
                <a:spcPts val="600"/>
              </a:spcAft>
              <a:buNone/>
            </a:pPr>
            <a:r>
              <a:rPr lang="de-DE" sz="2000" dirty="0">
                <a:sym typeface="Wingdings" pitchFamily="2" charset="2"/>
              </a:rPr>
              <a:t>	 Gemeinsam, Innovativ, Nachhaltig</a:t>
            </a:r>
            <a:endParaRPr lang="de-DE" sz="2000" dirty="0"/>
          </a:p>
          <a:p>
            <a:pPr marL="46037" indent="0">
              <a:spcAft>
                <a:spcPts val="600"/>
              </a:spcAft>
              <a:buNone/>
            </a:pPr>
            <a:r>
              <a:rPr lang="de-DE" sz="2400" b="1" dirty="0"/>
              <a:t>Vision</a:t>
            </a:r>
          </a:p>
          <a:p>
            <a:pPr marL="311150" lvl="1" indent="-265113">
              <a:spcAft>
                <a:spcPts val="600"/>
              </a:spcAft>
              <a:buNone/>
            </a:pPr>
            <a:r>
              <a:rPr lang="de-DE" sz="2000" dirty="0">
                <a:sym typeface="Wingdings" pitchFamily="2" charset="2"/>
              </a:rPr>
              <a:t>	 Wir wollen die Besten werden</a:t>
            </a:r>
            <a:endParaRPr lang="de-DE" sz="2000" dirty="0"/>
          </a:p>
          <a:p>
            <a:pPr marL="46037" indent="0">
              <a:spcAft>
                <a:spcPts val="600"/>
              </a:spcAft>
              <a:buNone/>
            </a:pPr>
            <a:r>
              <a:rPr lang="de-DE" sz="2400" b="1" dirty="0"/>
              <a:t>Werte</a:t>
            </a:r>
          </a:p>
          <a:p>
            <a:pPr marL="311150" lvl="1" indent="-265113">
              <a:buNone/>
            </a:pPr>
            <a:r>
              <a:rPr lang="de-DE" sz="2000" dirty="0">
                <a:sym typeface="Wingdings" pitchFamily="2" charset="2"/>
              </a:rPr>
              <a:t>	 Wir arbeiten im Team – mit unseren Kunden</a:t>
            </a:r>
            <a:endParaRPr lang="de-DE" sz="2000" dirty="0"/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xmlns="" id="{BDD7C7CE-BF16-E10C-7199-F40A1ECE8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96" y="1161080"/>
            <a:ext cx="7873020" cy="516321"/>
          </a:xfrm>
        </p:spPr>
        <p:txBody>
          <a:bodyPr/>
          <a:lstStyle/>
          <a:p>
            <a:pPr algn="l"/>
            <a:r>
              <a:rPr lang="de-DE" sz="2800" i="0" dirty="0">
                <a:solidFill>
                  <a:srgbClr val="C00000"/>
                </a:solidFill>
              </a:rPr>
              <a:t>Bestandteile des Unternehmensleitbilds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337368EB-35C8-7B35-10F0-1A53FB38E8F4}"/>
              </a:ext>
            </a:extLst>
          </p:cNvPr>
          <p:cNvGrpSpPr/>
          <p:nvPr/>
        </p:nvGrpSpPr>
        <p:grpSpPr>
          <a:xfrm>
            <a:off x="5178699" y="91501"/>
            <a:ext cx="3889286" cy="365125"/>
            <a:chOff x="7801580" y="0"/>
            <a:chExt cx="1278650" cy="365125"/>
          </a:xfrm>
        </p:grpSpPr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xmlns="" id="{2B7F99B3-4CD9-A595-3535-995A60BEFA05}"/>
                </a:ext>
              </a:extLst>
            </p:cNvPr>
            <p:cNvSpPr/>
            <p:nvPr/>
          </p:nvSpPr>
          <p:spPr>
            <a:xfrm>
              <a:off x="7801580" y="0"/>
              <a:ext cx="1270052" cy="365125"/>
            </a:xfrm>
            <a:prstGeom prst="roundRect">
              <a:avLst>
                <a:gd name="adj" fmla="val 6358"/>
              </a:avLst>
            </a:prstGeom>
            <a:solidFill>
              <a:srgbClr val="E8E8E8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itel 2">
              <a:extLst>
                <a:ext uri="{FF2B5EF4-FFF2-40B4-BE49-F238E27FC236}">
                  <a16:creationId xmlns:a16="http://schemas.microsoft.com/office/drawing/2014/main" xmlns="" id="{105D57A9-5AC1-7F13-0134-D6A41988F282}"/>
                </a:ext>
              </a:extLst>
            </p:cNvPr>
            <p:cNvSpPr txBox="1">
              <a:spLocks/>
            </p:cNvSpPr>
            <p:nvPr/>
          </p:nvSpPr>
          <p:spPr>
            <a:xfrm>
              <a:off x="7810178" y="15545"/>
              <a:ext cx="1270052" cy="3495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400" b="1" i="1" kern="1200">
                  <a:solidFill>
                    <a:srgbClr val="FF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712788" indent="-665163"/>
              <a:r>
                <a:rPr lang="en-US" sz="1600" b="0" i="0" dirty="0">
                  <a:solidFill>
                    <a:schemeClr val="bg1">
                      <a:lumMod val="50000"/>
                    </a:schemeClr>
                  </a:solidFill>
                </a:rPr>
                <a:t>LS 01.1: Unternehmensleitbilder und -</a:t>
              </a:r>
              <a:r>
                <a:rPr lang="en-US" sz="1600" b="0" i="0" dirty="0" err="1">
                  <a:solidFill>
                    <a:schemeClr val="bg1">
                      <a:lumMod val="50000"/>
                    </a:schemeClr>
                  </a:solidFill>
                </a:rPr>
                <a:t>ziele</a:t>
              </a:r>
              <a:endParaRPr lang="de-DE" sz="1600" b="0" i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57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18E6279-B8F0-44EF-88BB-625C9F1C9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88" y="1916832"/>
            <a:ext cx="7931224" cy="4137323"/>
          </a:xfrm>
        </p:spPr>
        <p:txBody>
          <a:bodyPr>
            <a:normAutofit/>
          </a:bodyPr>
          <a:lstStyle/>
          <a:p>
            <a:pPr marL="854075" indent="-630238" algn="l">
              <a:buFont typeface="Wingdings" pitchFamily="2" charset="2"/>
              <a:buChar char="à"/>
            </a:pPr>
            <a:r>
              <a:rPr lang="de-DE" i="0" dirty="0">
                <a:solidFill>
                  <a:srgbClr val="222222"/>
                </a:solidFill>
                <a:effectLst/>
                <a:sym typeface="Wingdings" pitchFamily="2" charset="2"/>
              </a:rPr>
              <a:t>Schüler*innenorientiert</a:t>
            </a:r>
          </a:p>
          <a:p>
            <a:pPr marL="854075" indent="-630238" algn="l">
              <a:buFont typeface="Wingdings" pitchFamily="2" charset="2"/>
              <a:buChar char="à"/>
            </a:pPr>
            <a:r>
              <a:rPr lang="de-DE" dirty="0">
                <a:solidFill>
                  <a:srgbClr val="222222"/>
                </a:solidFill>
                <a:sym typeface="Wingdings" pitchFamily="2" charset="2"/>
              </a:rPr>
              <a:t>Kompetent</a:t>
            </a:r>
          </a:p>
          <a:p>
            <a:pPr marL="854075" indent="-630238" algn="l">
              <a:buFont typeface="Wingdings" pitchFamily="2" charset="2"/>
              <a:buChar char="à"/>
            </a:pPr>
            <a:r>
              <a:rPr lang="de-DE" i="0" dirty="0">
                <a:solidFill>
                  <a:srgbClr val="222222"/>
                </a:solidFill>
                <a:effectLst/>
              </a:rPr>
              <a:t>Transparent/Zuverlässig</a:t>
            </a:r>
          </a:p>
          <a:p>
            <a:pPr marL="854075" indent="-630238" algn="l">
              <a:buFont typeface="Wingdings" pitchFamily="2" charset="2"/>
              <a:buChar char="à"/>
            </a:pPr>
            <a:r>
              <a:rPr lang="de-DE" i="0" dirty="0">
                <a:solidFill>
                  <a:srgbClr val="222222"/>
                </a:solidFill>
                <a:effectLst/>
              </a:rPr>
              <a:t>Teamorientiert</a:t>
            </a:r>
          </a:p>
          <a:p>
            <a:pPr marL="854075" indent="-630238" algn="l">
              <a:buFont typeface="Wingdings" pitchFamily="2" charset="2"/>
              <a:buChar char="à"/>
            </a:pPr>
            <a:r>
              <a:rPr lang="de-DE" i="0" dirty="0">
                <a:solidFill>
                  <a:srgbClr val="222222"/>
                </a:solidFill>
                <a:effectLst/>
              </a:rPr>
              <a:t>Innovativ</a:t>
            </a:r>
          </a:p>
          <a:p>
            <a:pPr marL="0" indent="0" algn="l">
              <a:buNone/>
            </a:pPr>
            <a:endParaRPr lang="de-DE" b="1" i="0" dirty="0">
              <a:solidFill>
                <a:srgbClr val="0E1F2C"/>
              </a:solidFill>
              <a:effectLst/>
            </a:endParaRPr>
          </a:p>
          <a:p>
            <a:pPr marL="0" indent="0">
              <a:buNone/>
            </a:pPr>
            <a:r>
              <a:rPr lang="de-DE" dirty="0"/>
              <a:t>Link: </a:t>
            </a:r>
            <a:r>
              <a:rPr lang="de-DE" dirty="0">
                <a:hlinkClick r:id="rId2"/>
              </a:rPr>
              <a:t>https://www.oszimt.de/ueber-uns/qualitaetsmanagement/leitbild-des-osz-imt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0726DD04-B132-6B95-5EEA-670F1F72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96" y="1161080"/>
            <a:ext cx="7873020" cy="516321"/>
          </a:xfrm>
        </p:spPr>
        <p:txBody>
          <a:bodyPr/>
          <a:lstStyle/>
          <a:p>
            <a:pPr algn="l">
              <a:spcAft>
                <a:spcPts val="1200"/>
              </a:spcAft>
            </a:pPr>
            <a:r>
              <a:rPr lang="de-DE" sz="2800" i="0" dirty="0">
                <a:solidFill>
                  <a:srgbClr val="C00000"/>
                </a:solidFill>
              </a:rPr>
              <a:t>Leitbild des OSZ IMT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5C40CB8B-79D8-65BF-49CE-512DC00EFB24}"/>
              </a:ext>
            </a:extLst>
          </p:cNvPr>
          <p:cNvGrpSpPr/>
          <p:nvPr/>
        </p:nvGrpSpPr>
        <p:grpSpPr>
          <a:xfrm>
            <a:off x="5178699" y="91501"/>
            <a:ext cx="3889286" cy="365125"/>
            <a:chOff x="7801580" y="0"/>
            <a:chExt cx="1278650" cy="365125"/>
          </a:xfrm>
        </p:grpSpPr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xmlns="" id="{44EE2A39-DA53-8E49-32A6-8AE6E4ECAEAD}"/>
                </a:ext>
              </a:extLst>
            </p:cNvPr>
            <p:cNvSpPr/>
            <p:nvPr/>
          </p:nvSpPr>
          <p:spPr>
            <a:xfrm>
              <a:off x="7801580" y="0"/>
              <a:ext cx="1270052" cy="365125"/>
            </a:xfrm>
            <a:prstGeom prst="roundRect">
              <a:avLst>
                <a:gd name="adj" fmla="val 6358"/>
              </a:avLst>
            </a:prstGeom>
            <a:solidFill>
              <a:srgbClr val="E8E8E8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itel 2">
              <a:extLst>
                <a:ext uri="{FF2B5EF4-FFF2-40B4-BE49-F238E27FC236}">
                  <a16:creationId xmlns:a16="http://schemas.microsoft.com/office/drawing/2014/main" xmlns="" id="{B200535C-A98E-3F61-D132-7F436DE1D649}"/>
                </a:ext>
              </a:extLst>
            </p:cNvPr>
            <p:cNvSpPr txBox="1">
              <a:spLocks/>
            </p:cNvSpPr>
            <p:nvPr/>
          </p:nvSpPr>
          <p:spPr>
            <a:xfrm>
              <a:off x="7810178" y="15545"/>
              <a:ext cx="1270052" cy="3495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400" b="1" i="1" kern="1200">
                  <a:solidFill>
                    <a:srgbClr val="FF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712788" indent="-665163"/>
              <a:r>
                <a:rPr lang="en-US" sz="1600" b="0" i="0" dirty="0">
                  <a:solidFill>
                    <a:schemeClr val="bg1">
                      <a:lumMod val="50000"/>
                    </a:schemeClr>
                  </a:solidFill>
                </a:rPr>
                <a:t>LS 01.1: Unternehmensleitbilder und -</a:t>
              </a:r>
              <a:r>
                <a:rPr lang="en-US" sz="1600" b="0" i="0" dirty="0" err="1">
                  <a:solidFill>
                    <a:schemeClr val="bg1">
                      <a:lumMod val="50000"/>
                    </a:schemeClr>
                  </a:solidFill>
                </a:rPr>
                <a:t>ziele</a:t>
              </a:r>
              <a:endParaRPr lang="de-DE" sz="1600" b="0" i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8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18E6279-B8F0-44EF-88BB-625C9F1C9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95" y="1984455"/>
            <a:ext cx="8596429" cy="4737019"/>
          </a:xfrm>
        </p:spPr>
        <p:txBody>
          <a:bodyPr>
            <a:noAutofit/>
          </a:bodyPr>
          <a:lstStyle/>
          <a:p>
            <a:pPr marL="11113" lvl="1" indent="0">
              <a:spcAft>
                <a:spcPts val="1200"/>
              </a:spcAft>
              <a:buNone/>
            </a:pPr>
            <a:r>
              <a:rPr lang="de-DE" sz="2600" dirty="0"/>
              <a:t>Beispiel: </a:t>
            </a:r>
            <a:r>
              <a:rPr lang="de-DE" sz="2600" b="1" dirty="0"/>
              <a:t>Schülerorientiert</a:t>
            </a:r>
            <a:endParaRPr lang="de-DE" sz="1800" dirty="0"/>
          </a:p>
          <a:p>
            <a:pPr marL="449263" indent="-449263">
              <a:buNone/>
            </a:pPr>
            <a:r>
              <a:rPr lang="de-DE" sz="2600" i="1" dirty="0">
                <a:sym typeface="Wingdings" pitchFamily="2" charset="2"/>
              </a:rPr>
              <a:t> 	</a:t>
            </a:r>
            <a:r>
              <a:rPr lang="de-DE" sz="2600" i="1" dirty="0"/>
              <a:t>Wir befähigen unsere Schülerinnen und Schüler, ihre Lernprozesse aktiv mitzugestalten und unterstützen sie, Verantwortung für ihre persönliche und berufliche Zukunft zu übernehmen.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AC27B4B9-C48F-8DBE-6DAF-6A22A2BA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96" y="1161080"/>
            <a:ext cx="7873020" cy="516321"/>
          </a:xfrm>
        </p:spPr>
        <p:txBody>
          <a:bodyPr/>
          <a:lstStyle/>
          <a:p>
            <a:pPr algn="l">
              <a:spcAft>
                <a:spcPts val="1200"/>
              </a:spcAft>
            </a:pPr>
            <a:r>
              <a:rPr lang="de-DE" sz="2800" i="0" dirty="0">
                <a:solidFill>
                  <a:srgbClr val="C00000"/>
                </a:solidFill>
              </a:rPr>
              <a:t>Leitbild des OSZ IMT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C1953E87-559E-13F0-95EA-D19B94E93BEC}"/>
              </a:ext>
            </a:extLst>
          </p:cNvPr>
          <p:cNvGrpSpPr/>
          <p:nvPr/>
        </p:nvGrpSpPr>
        <p:grpSpPr>
          <a:xfrm>
            <a:off x="5178699" y="91501"/>
            <a:ext cx="3889286" cy="365125"/>
            <a:chOff x="7801580" y="0"/>
            <a:chExt cx="1278650" cy="365125"/>
          </a:xfrm>
        </p:grpSpPr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xmlns="" id="{68BB032B-E563-06CC-5131-1715C23BDC0D}"/>
                </a:ext>
              </a:extLst>
            </p:cNvPr>
            <p:cNvSpPr/>
            <p:nvPr/>
          </p:nvSpPr>
          <p:spPr>
            <a:xfrm>
              <a:off x="7801580" y="0"/>
              <a:ext cx="1270052" cy="365125"/>
            </a:xfrm>
            <a:prstGeom prst="roundRect">
              <a:avLst>
                <a:gd name="adj" fmla="val 6358"/>
              </a:avLst>
            </a:prstGeom>
            <a:solidFill>
              <a:srgbClr val="E8E8E8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itel 2">
              <a:extLst>
                <a:ext uri="{FF2B5EF4-FFF2-40B4-BE49-F238E27FC236}">
                  <a16:creationId xmlns:a16="http://schemas.microsoft.com/office/drawing/2014/main" xmlns="" id="{8DC22BCA-856D-1206-E235-216B48ADA609}"/>
                </a:ext>
              </a:extLst>
            </p:cNvPr>
            <p:cNvSpPr txBox="1">
              <a:spLocks/>
            </p:cNvSpPr>
            <p:nvPr/>
          </p:nvSpPr>
          <p:spPr>
            <a:xfrm>
              <a:off x="7810178" y="15545"/>
              <a:ext cx="1270052" cy="3495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400" b="1" i="1" kern="1200">
                  <a:solidFill>
                    <a:srgbClr val="FF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712788" indent="-665163"/>
              <a:r>
                <a:rPr lang="en-US" sz="1600" b="0" i="0" dirty="0">
                  <a:solidFill>
                    <a:schemeClr val="bg1">
                      <a:lumMod val="50000"/>
                    </a:schemeClr>
                  </a:solidFill>
                </a:rPr>
                <a:t>LS 01.1: Unternehmensleitbilder und -</a:t>
              </a:r>
              <a:r>
                <a:rPr lang="en-US" sz="1600" b="0" i="0" dirty="0" err="1">
                  <a:solidFill>
                    <a:schemeClr val="bg1">
                      <a:lumMod val="50000"/>
                    </a:schemeClr>
                  </a:solidFill>
                </a:rPr>
                <a:t>ziele</a:t>
              </a:r>
              <a:endParaRPr lang="de-DE" sz="1600" b="0" i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449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18E6279-B8F0-44EF-88BB-625C9F1C9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95" y="1984455"/>
            <a:ext cx="8596429" cy="4737019"/>
          </a:xfrm>
        </p:spPr>
        <p:txBody>
          <a:bodyPr>
            <a:noAutofit/>
          </a:bodyPr>
          <a:lstStyle/>
          <a:p>
            <a:pPr marL="11113" lvl="1" indent="0">
              <a:spcAft>
                <a:spcPts val="1200"/>
              </a:spcAft>
              <a:buNone/>
            </a:pPr>
            <a:r>
              <a:rPr lang="de-DE" sz="2600" dirty="0"/>
              <a:t>Definition: </a:t>
            </a:r>
            <a:r>
              <a:rPr lang="de-DE" sz="2600" b="1" dirty="0"/>
              <a:t>Indikator</a:t>
            </a:r>
            <a:endParaRPr lang="de-DE" sz="1800" dirty="0"/>
          </a:p>
          <a:p>
            <a:pPr marL="449263" indent="-449263">
              <a:buNone/>
            </a:pPr>
            <a:r>
              <a:rPr lang="de-DE" sz="2600" i="1" dirty="0">
                <a:sym typeface="Wingdings" pitchFamily="2" charset="2"/>
              </a:rPr>
              <a:t>	</a:t>
            </a:r>
            <a:r>
              <a:rPr lang="de-DE" sz="2600" i="1" dirty="0"/>
              <a:t>Etwas (Umstand, Merkmal), was als (statistisch verwertbares) Anzeichen für eine bestimmte Entwicklung, einen eingetretenen Zustand o. Ä. dient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AC27B4B9-C48F-8DBE-6DAF-6A22A2BA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96" y="1161080"/>
            <a:ext cx="7873020" cy="516321"/>
          </a:xfrm>
        </p:spPr>
        <p:txBody>
          <a:bodyPr/>
          <a:lstStyle/>
          <a:p>
            <a:pPr algn="l">
              <a:spcAft>
                <a:spcPts val="1200"/>
              </a:spcAft>
            </a:pPr>
            <a:r>
              <a:rPr lang="de-DE" sz="2800" i="0" dirty="0">
                <a:solidFill>
                  <a:srgbClr val="C00000"/>
                </a:solidFill>
              </a:rPr>
              <a:t>Leitbild des OSZ IMT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6A7C89FF-BD2D-1AAD-331C-2CF9E0D053CA}"/>
              </a:ext>
            </a:extLst>
          </p:cNvPr>
          <p:cNvGrpSpPr/>
          <p:nvPr/>
        </p:nvGrpSpPr>
        <p:grpSpPr>
          <a:xfrm>
            <a:off x="5178699" y="91501"/>
            <a:ext cx="3889286" cy="365125"/>
            <a:chOff x="7801580" y="0"/>
            <a:chExt cx="1278650" cy="365125"/>
          </a:xfrm>
        </p:grpSpPr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xmlns="" id="{2065E0B9-C4C4-E6FB-9A7E-7A428BD2A3AA}"/>
                </a:ext>
              </a:extLst>
            </p:cNvPr>
            <p:cNvSpPr/>
            <p:nvPr/>
          </p:nvSpPr>
          <p:spPr>
            <a:xfrm>
              <a:off x="7801580" y="0"/>
              <a:ext cx="1270052" cy="365125"/>
            </a:xfrm>
            <a:prstGeom prst="roundRect">
              <a:avLst>
                <a:gd name="adj" fmla="val 6358"/>
              </a:avLst>
            </a:prstGeom>
            <a:solidFill>
              <a:srgbClr val="E8E8E8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itel 2">
              <a:extLst>
                <a:ext uri="{FF2B5EF4-FFF2-40B4-BE49-F238E27FC236}">
                  <a16:creationId xmlns:a16="http://schemas.microsoft.com/office/drawing/2014/main" xmlns="" id="{D606CA69-BDA0-4038-7DE6-635A66C4B193}"/>
                </a:ext>
              </a:extLst>
            </p:cNvPr>
            <p:cNvSpPr txBox="1">
              <a:spLocks/>
            </p:cNvSpPr>
            <p:nvPr/>
          </p:nvSpPr>
          <p:spPr>
            <a:xfrm>
              <a:off x="7810178" y="15545"/>
              <a:ext cx="1270052" cy="3495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400" b="1" i="1" kern="1200">
                  <a:solidFill>
                    <a:srgbClr val="FF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712788" indent="-665163"/>
              <a:r>
                <a:rPr lang="en-US" sz="1600" b="0" i="0" dirty="0">
                  <a:solidFill>
                    <a:schemeClr val="bg1">
                      <a:lumMod val="50000"/>
                    </a:schemeClr>
                  </a:solidFill>
                </a:rPr>
                <a:t>LS 01.1: Unternehmensleitbilder und -</a:t>
              </a:r>
              <a:r>
                <a:rPr lang="en-US" sz="1600" b="0" i="0" dirty="0" err="1">
                  <a:solidFill>
                    <a:schemeClr val="bg1">
                      <a:lumMod val="50000"/>
                    </a:schemeClr>
                  </a:solidFill>
                </a:rPr>
                <a:t>ziele</a:t>
              </a:r>
              <a:endParaRPr lang="de-DE" sz="1600" b="0" i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74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18E6279-B8F0-44EF-88BB-625C9F1C9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95" y="1984455"/>
            <a:ext cx="8809125" cy="4737019"/>
          </a:xfrm>
        </p:spPr>
        <p:txBody>
          <a:bodyPr>
            <a:noAutofit/>
          </a:bodyPr>
          <a:lstStyle/>
          <a:p>
            <a:pPr marL="11113" lvl="1" indent="0">
              <a:spcAft>
                <a:spcPts val="1800"/>
              </a:spcAft>
              <a:buNone/>
            </a:pPr>
            <a:r>
              <a:rPr lang="de-DE" sz="2600" dirty="0"/>
              <a:t>Beispielindikatoren: </a:t>
            </a:r>
            <a:r>
              <a:rPr lang="de-DE" sz="2600" b="1" dirty="0"/>
              <a:t>Schülerorientiert</a:t>
            </a:r>
            <a:endParaRPr lang="de-DE" sz="1800" dirty="0"/>
          </a:p>
          <a:p>
            <a:pPr marL="276225" lvl="1" indent="-230188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0" dirty="0">
                <a:effectLst/>
              </a:rPr>
              <a:t>Bei der Aufnahme in den Bildungsgang werden alle Schülerinnen und Schüler über Ansprechpartner im Hause und Unterstützungsmöglichkeiten informiert.</a:t>
            </a:r>
          </a:p>
          <a:p>
            <a:pPr marL="276225" lvl="1" indent="-230188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0" dirty="0">
                <a:effectLst/>
              </a:rPr>
              <a:t>Arbeitsmaterialien und Projekte zur Förderung der Selbstlernkompetenz werden auf der Internetplattform durch die Fachbereiche zur Verfügung gestellt.</a:t>
            </a:r>
          </a:p>
          <a:p>
            <a:pPr marL="276225" lvl="1" indent="-230188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0" dirty="0">
                <a:effectLst/>
              </a:rPr>
              <a:t>Die Schüler entsenden ihre Vertreter in die Gremien der Schule und wirken aktiv am Schulleben mit.</a:t>
            </a:r>
          </a:p>
          <a:p>
            <a:pPr marL="276225" lvl="1" indent="-230188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0" dirty="0">
                <a:effectLst/>
              </a:rPr>
              <a:t>Unsere Schülerinne und Schüler nehmen erfolgreich an nationalen und internationalen Wettbewerben und Leistungsvergleichen teil und wir veröffentlichen die Ergebnisse fortlaufend</a:t>
            </a:r>
            <a:r>
              <a:rPr lang="de-DE" sz="2000" b="1" i="0" dirty="0">
                <a:effectLst/>
              </a:rPr>
              <a:t>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AC27B4B9-C48F-8DBE-6DAF-6A22A2BA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96" y="1161080"/>
            <a:ext cx="7873020" cy="516321"/>
          </a:xfrm>
        </p:spPr>
        <p:txBody>
          <a:bodyPr/>
          <a:lstStyle/>
          <a:p>
            <a:pPr algn="l">
              <a:spcAft>
                <a:spcPts val="1200"/>
              </a:spcAft>
            </a:pPr>
            <a:r>
              <a:rPr lang="de-DE" sz="2800" i="0" dirty="0">
                <a:solidFill>
                  <a:srgbClr val="C00000"/>
                </a:solidFill>
              </a:rPr>
              <a:t>Leitbild des OSZ IMT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FAE4639C-305A-44C8-F5F9-F738E2121E28}"/>
              </a:ext>
            </a:extLst>
          </p:cNvPr>
          <p:cNvGrpSpPr/>
          <p:nvPr/>
        </p:nvGrpSpPr>
        <p:grpSpPr>
          <a:xfrm>
            <a:off x="5178699" y="91501"/>
            <a:ext cx="3889286" cy="365125"/>
            <a:chOff x="7801580" y="0"/>
            <a:chExt cx="1278650" cy="365125"/>
          </a:xfrm>
        </p:grpSpPr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xmlns="" id="{C15922D5-8291-8E39-C3D3-8563FC66C621}"/>
                </a:ext>
              </a:extLst>
            </p:cNvPr>
            <p:cNvSpPr/>
            <p:nvPr/>
          </p:nvSpPr>
          <p:spPr>
            <a:xfrm>
              <a:off x="7801580" y="0"/>
              <a:ext cx="1270052" cy="365125"/>
            </a:xfrm>
            <a:prstGeom prst="roundRect">
              <a:avLst>
                <a:gd name="adj" fmla="val 6358"/>
              </a:avLst>
            </a:prstGeom>
            <a:solidFill>
              <a:srgbClr val="E8E8E8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itel 2">
              <a:extLst>
                <a:ext uri="{FF2B5EF4-FFF2-40B4-BE49-F238E27FC236}">
                  <a16:creationId xmlns:a16="http://schemas.microsoft.com/office/drawing/2014/main" xmlns="" id="{49F762A4-B41A-EEE1-2996-8325857026EB}"/>
                </a:ext>
              </a:extLst>
            </p:cNvPr>
            <p:cNvSpPr txBox="1">
              <a:spLocks/>
            </p:cNvSpPr>
            <p:nvPr/>
          </p:nvSpPr>
          <p:spPr>
            <a:xfrm>
              <a:off x="7810178" y="15545"/>
              <a:ext cx="1270052" cy="3495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400" b="1" i="1" kern="1200">
                  <a:solidFill>
                    <a:srgbClr val="FF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712788" indent="-665163"/>
              <a:r>
                <a:rPr lang="en-US" sz="1600" b="0" i="0" dirty="0">
                  <a:solidFill>
                    <a:schemeClr val="bg1">
                      <a:lumMod val="50000"/>
                    </a:schemeClr>
                  </a:solidFill>
                </a:rPr>
                <a:t>LS 01.1: Unternehmensleitbilder und -</a:t>
              </a:r>
              <a:r>
                <a:rPr lang="en-US" sz="1600" b="0" i="0" dirty="0" err="1">
                  <a:solidFill>
                    <a:schemeClr val="bg1">
                      <a:lumMod val="50000"/>
                    </a:schemeClr>
                  </a:solidFill>
                </a:rPr>
                <a:t>ziele</a:t>
              </a:r>
              <a:endParaRPr lang="de-DE" sz="1600" b="0" i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55287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D6E6E2C0B0A06428B5C40AE229F350C" ma:contentTypeVersion="11" ma:contentTypeDescription="Ein neues Dokument erstellen." ma:contentTypeScope="" ma:versionID="bf0523623c52c9df1150f1ac1128a5c3">
  <xsd:schema xmlns:xsd="http://www.w3.org/2001/XMLSchema" xmlns:xs="http://www.w3.org/2001/XMLSchema" xmlns:p="http://schemas.microsoft.com/office/2006/metadata/properties" xmlns:ns2="ca118f7d-7339-4833-8001-ded2c5c3d1f7" xmlns:ns3="a278a54f-ee17-484f-bbcf-361ea9da9fa1" targetNamespace="http://schemas.microsoft.com/office/2006/metadata/properties" ma:root="true" ma:fieldsID="163e6451c6c616f807fd122605801c02" ns2:_="" ns3:_="">
    <xsd:import namespace="ca118f7d-7339-4833-8001-ded2c5c3d1f7"/>
    <xsd:import namespace="a278a54f-ee17-484f-bbcf-361ea9da9f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118f7d-7339-4833-8001-ded2c5c3d1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8a54f-ee17-484f-bbcf-361ea9da9fa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EAF2BD-2A70-42CD-8B52-369C6D76A4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118f7d-7339-4833-8001-ded2c5c3d1f7"/>
    <ds:schemaRef ds:uri="a278a54f-ee17-484f-bbcf-361ea9da9f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BF30C6-7101-4BD9-BA9B-A49A5EFF63E3}">
  <ds:schemaRefs>
    <ds:schemaRef ds:uri="http://purl.org/dc/terms/"/>
    <ds:schemaRef ds:uri="a278a54f-ee17-484f-bbcf-361ea9da9fa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ca118f7d-7339-4833-8001-ded2c5c3d1f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F1ED319-8872-46BB-9A07-BFA4662019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512</Words>
  <Application>Microsoft Office PowerPoint</Application>
  <PresentationFormat>Bildschirmpräsentation (4:3)</PresentationFormat>
  <Paragraphs>144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</vt:lpstr>
      <vt:lpstr>LS01.1: Das Unternehmen erkunden und präsentieren   Handlungsszenario 1:  Leitbilder und Ziele von Unternehmen </vt:lpstr>
      <vt:lpstr>Was ist das Leitbild eines Unternehmens? </vt:lpstr>
      <vt:lpstr>Ziele und Bestandteile des Unternehmensleitbildes </vt:lpstr>
      <vt:lpstr>Zusammenfassung: Unternehmensleitbild </vt:lpstr>
      <vt:lpstr>Bestandteile des Unternehmensleitbilds</vt:lpstr>
      <vt:lpstr>Leitbild des OSZ IMT</vt:lpstr>
      <vt:lpstr>Leitbild des OSZ IMT</vt:lpstr>
      <vt:lpstr>Leitbild des OSZ IMT</vt:lpstr>
      <vt:lpstr>Leitbild des OSZ IMT</vt:lpstr>
      <vt:lpstr>Zusammenhang Unternehmensleitbild &amp; -Ziele</vt:lpstr>
      <vt:lpstr>Unternehmensziele lassen sich in zwei Arten unterscheiden</vt:lpstr>
      <vt:lpstr>Was beinhalten Sachziele eines Unternehmens?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OSZIMT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P/BP und TEN 2018</dc:title>
  <dc:creator>GP</dc:creator>
  <cp:lastModifiedBy>Admin</cp:lastModifiedBy>
  <cp:revision>612</cp:revision>
  <dcterms:created xsi:type="dcterms:W3CDTF">2012-02-27T15:25:12Z</dcterms:created>
  <dcterms:modified xsi:type="dcterms:W3CDTF">2022-09-13T06:56:42Z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0x0101009D6E6E2C0B0A06428B5C40AE229F350C</vt:lpwstr>
  </property>
</Properties>
</file>