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382" r:id="rId5"/>
    <p:sldId id="389" r:id="rId6"/>
    <p:sldId id="390" r:id="rId7"/>
    <p:sldId id="391" r:id="rId8"/>
    <p:sldId id="392" r:id="rId9"/>
  </p:sldIdLst>
  <p:sldSz cx="9144000" cy="6858000" type="screen4x3"/>
  <p:notesSz cx="6797675" cy="9926638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E958DEF-6033-DE49-8550-6EF588758736}">
          <p14:sldIdLst/>
        </p14:section>
        <p14:section name="Untitled Section" id="{679E3C45-3E1B-8C48-BD80-CFE575705995}">
          <p14:sldIdLst>
            <p14:sldId id="382"/>
            <p14:sldId id="389"/>
            <p14:sldId id="390"/>
            <p14:sldId id="391"/>
            <p14:sldId id="39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E2C"/>
    <a:srgbClr val="9B0E1A"/>
    <a:srgbClr val="00294C"/>
    <a:srgbClr val="C10134"/>
    <a:srgbClr val="003651"/>
    <a:srgbClr val="004D74"/>
    <a:srgbClr val="003B58"/>
    <a:srgbClr val="004060"/>
    <a:srgbClr val="34658E"/>
    <a:srgbClr val="484E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4640218-257C-839E-7D27-28AECF837EFD}" v="8" dt="2022-09-14T15:28:55.78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792" autoAdjust="0"/>
  </p:normalViewPr>
  <p:slideViewPr>
    <p:cSldViewPr snapToGrid="0">
      <p:cViewPr varScale="1">
        <p:scale>
          <a:sx n="107" d="100"/>
          <a:sy n="107" d="100"/>
        </p:scale>
        <p:origin x="1734" y="1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ane Mohr" userId="S::mohr@oszimt.de::01290068-53fb-472d-bdda-e65de7abb194" providerId="AD" clId="Web-{F4640218-257C-839E-7D27-28AECF837EFD}"/>
    <pc:docChg chg="modSld">
      <pc:chgData name="Liane Mohr" userId="S::mohr@oszimt.de::01290068-53fb-472d-bdda-e65de7abb194" providerId="AD" clId="Web-{F4640218-257C-839E-7D27-28AECF837EFD}" dt="2022-09-14T15:28:54.373" v="1" actId="20577"/>
      <pc:docMkLst>
        <pc:docMk/>
      </pc:docMkLst>
      <pc:sldChg chg="modSp">
        <pc:chgData name="Liane Mohr" userId="S::mohr@oszimt.de::01290068-53fb-472d-bdda-e65de7abb194" providerId="AD" clId="Web-{F4640218-257C-839E-7D27-28AECF837EFD}" dt="2022-09-14T15:28:46.264" v="0" actId="20577"/>
        <pc:sldMkLst>
          <pc:docMk/>
          <pc:sldMk cId="3052761747" sldId="390"/>
        </pc:sldMkLst>
        <pc:spChg chg="mod">
          <ac:chgData name="Liane Mohr" userId="S::mohr@oszimt.de::01290068-53fb-472d-bdda-e65de7abb194" providerId="AD" clId="Web-{F4640218-257C-839E-7D27-28AECF837EFD}" dt="2022-09-14T15:28:46.264" v="0" actId="20577"/>
          <ac:spMkLst>
            <pc:docMk/>
            <pc:sldMk cId="3052761747" sldId="390"/>
            <ac:spMk id="5" creationId="{C62EF7A2-5FB8-46E2-9957-D31BBD58F092}"/>
          </ac:spMkLst>
        </pc:spChg>
      </pc:sldChg>
      <pc:sldChg chg="modSp">
        <pc:chgData name="Liane Mohr" userId="S::mohr@oszimt.de::01290068-53fb-472d-bdda-e65de7abb194" providerId="AD" clId="Web-{F4640218-257C-839E-7D27-28AECF837EFD}" dt="2022-09-14T15:28:54.373" v="1" actId="20577"/>
        <pc:sldMkLst>
          <pc:docMk/>
          <pc:sldMk cId="1364627267" sldId="392"/>
        </pc:sldMkLst>
        <pc:spChg chg="mod">
          <ac:chgData name="Liane Mohr" userId="S::mohr@oszimt.de::01290068-53fb-472d-bdda-e65de7abb194" providerId="AD" clId="Web-{F4640218-257C-839E-7D27-28AECF837EFD}" dt="2022-09-14T15:28:54.373" v="1" actId="20577"/>
          <ac:spMkLst>
            <pc:docMk/>
            <pc:sldMk cId="1364627267" sldId="392"/>
            <ac:spMk id="5" creationId="{8700DD32-C134-4F65-9B94-4250A3E70E85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32B3CE4-24A4-48E4-8E74-23C5756891A2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A88F44ED-CEB3-4563-85F2-82A877A6E5C8}">
      <dgm:prSet phldrT="[Text]"/>
      <dgm:spPr/>
      <dgm:t>
        <a:bodyPr/>
        <a:lstStyle/>
        <a:p>
          <a:r>
            <a:rPr lang="de-DE" dirty="0"/>
            <a:t>… den </a:t>
          </a:r>
          <a:r>
            <a:rPr lang="de-DE" b="1" dirty="0"/>
            <a:t>Bezugspreis </a:t>
          </a:r>
          <a:r>
            <a:rPr lang="de-DE" dirty="0"/>
            <a:t>für Produkte mithilfe gegebener Daten berechnen,</a:t>
          </a:r>
        </a:p>
      </dgm:t>
    </dgm:pt>
    <dgm:pt modelId="{0F706902-0505-49C6-8D5B-D26A5C1AC9ED}" type="parTrans" cxnId="{A47CE74A-12E6-4C94-A08C-E9496E6957FC}">
      <dgm:prSet/>
      <dgm:spPr/>
      <dgm:t>
        <a:bodyPr/>
        <a:lstStyle/>
        <a:p>
          <a:endParaRPr lang="de-DE"/>
        </a:p>
      </dgm:t>
    </dgm:pt>
    <dgm:pt modelId="{E810C66E-FB25-4110-A57D-EC6C5C4F3173}" type="sibTrans" cxnId="{A47CE74A-12E6-4C94-A08C-E9496E6957FC}">
      <dgm:prSet/>
      <dgm:spPr/>
      <dgm:t>
        <a:bodyPr/>
        <a:lstStyle/>
        <a:p>
          <a:endParaRPr lang="de-DE"/>
        </a:p>
      </dgm:t>
    </dgm:pt>
    <dgm:pt modelId="{2BDBCEC4-97F1-4B31-8E95-C0B62E209437}">
      <dgm:prSet phldrT="[Text]"/>
      <dgm:spPr/>
      <dgm:t>
        <a:bodyPr/>
        <a:lstStyle/>
        <a:p>
          <a:r>
            <a:rPr lang="de-DE" b="1" dirty="0"/>
            <a:t>… Fachbegriffe </a:t>
          </a:r>
          <a:r>
            <a:rPr lang="de-DE" dirty="0"/>
            <a:t>der Bezugskalkulation erklären,  </a:t>
          </a:r>
        </a:p>
      </dgm:t>
    </dgm:pt>
    <dgm:pt modelId="{C0A1003E-8B28-462F-9A9C-5B8438FDE0D4}" type="parTrans" cxnId="{3F1B4828-6239-4228-A9F0-33A7FD09EBA6}">
      <dgm:prSet/>
      <dgm:spPr/>
      <dgm:t>
        <a:bodyPr/>
        <a:lstStyle/>
        <a:p>
          <a:endParaRPr lang="de-DE"/>
        </a:p>
      </dgm:t>
    </dgm:pt>
    <dgm:pt modelId="{3C4D1E5D-0622-40E5-B1D0-E98CE51FFEF6}" type="sibTrans" cxnId="{3F1B4828-6239-4228-A9F0-33A7FD09EBA6}">
      <dgm:prSet/>
      <dgm:spPr/>
      <dgm:t>
        <a:bodyPr/>
        <a:lstStyle/>
        <a:p>
          <a:endParaRPr lang="de-DE"/>
        </a:p>
      </dgm:t>
    </dgm:pt>
    <dgm:pt modelId="{89429EA0-86DD-49B2-ADEE-11D37EBA16FC}">
      <dgm:prSet phldrT="[Text]"/>
      <dgm:spPr/>
      <dgm:t>
        <a:bodyPr/>
        <a:lstStyle/>
        <a:p>
          <a:r>
            <a:rPr lang="de-DE" dirty="0"/>
            <a:t>… den </a:t>
          </a:r>
          <a:r>
            <a:rPr lang="de-DE" b="1" dirty="0"/>
            <a:t>Zweck</a:t>
          </a:r>
          <a:r>
            <a:rPr lang="de-DE" dirty="0"/>
            <a:t> einer Nutzwertanalyse erklären, </a:t>
          </a:r>
        </a:p>
      </dgm:t>
    </dgm:pt>
    <dgm:pt modelId="{6812E3F6-66AB-48A4-B2C1-4DB877D5029A}" type="parTrans" cxnId="{4FDD5C0E-A3AB-4560-A094-C6DCD5243AD4}">
      <dgm:prSet/>
      <dgm:spPr/>
      <dgm:t>
        <a:bodyPr/>
        <a:lstStyle/>
        <a:p>
          <a:endParaRPr lang="de-DE"/>
        </a:p>
      </dgm:t>
    </dgm:pt>
    <dgm:pt modelId="{BA775FED-7A84-49F6-BB62-0A7A12DA992E}" type="sibTrans" cxnId="{4FDD5C0E-A3AB-4560-A094-C6DCD5243AD4}">
      <dgm:prSet/>
      <dgm:spPr/>
      <dgm:t>
        <a:bodyPr/>
        <a:lstStyle/>
        <a:p>
          <a:endParaRPr lang="de-DE"/>
        </a:p>
      </dgm:t>
    </dgm:pt>
    <dgm:pt modelId="{1385D6C6-36AB-4EE5-85EE-B50BBCCED7E7}">
      <dgm:prSet phldrT="[Text]"/>
      <dgm:spPr/>
      <dgm:t>
        <a:bodyPr/>
        <a:lstStyle/>
        <a:p>
          <a:r>
            <a:rPr lang="de-DE" dirty="0"/>
            <a:t>… die </a:t>
          </a:r>
          <a:r>
            <a:rPr lang="de-DE" b="1" dirty="0"/>
            <a:t>Funktionsweise</a:t>
          </a:r>
          <a:r>
            <a:rPr lang="de-DE" dirty="0"/>
            <a:t> einer Nutzwertanalyse erläutern,  </a:t>
          </a:r>
        </a:p>
      </dgm:t>
    </dgm:pt>
    <dgm:pt modelId="{3842E962-9CE9-45A5-A871-A2179639F0F6}" type="parTrans" cxnId="{4EF1578A-9BB0-4178-ABDB-54205F55B1A2}">
      <dgm:prSet/>
      <dgm:spPr/>
      <dgm:t>
        <a:bodyPr/>
        <a:lstStyle/>
        <a:p>
          <a:endParaRPr lang="de-DE"/>
        </a:p>
      </dgm:t>
    </dgm:pt>
    <dgm:pt modelId="{5F3451AE-A23C-4478-9BFC-591E062E5E09}" type="sibTrans" cxnId="{4EF1578A-9BB0-4178-ABDB-54205F55B1A2}">
      <dgm:prSet/>
      <dgm:spPr/>
      <dgm:t>
        <a:bodyPr/>
        <a:lstStyle/>
        <a:p>
          <a:endParaRPr lang="de-DE"/>
        </a:p>
      </dgm:t>
    </dgm:pt>
    <dgm:pt modelId="{6F69F4C7-D460-49BF-94CE-55195C76442E}">
      <dgm:prSet phldrT="[Text]"/>
      <dgm:spPr/>
      <dgm:t>
        <a:bodyPr/>
        <a:lstStyle/>
        <a:p>
          <a:r>
            <a:rPr lang="de-DE" dirty="0"/>
            <a:t>… </a:t>
          </a:r>
          <a:r>
            <a:rPr lang="de-DE" b="1" dirty="0"/>
            <a:t>begründete Entscheidungen </a:t>
          </a:r>
          <a:r>
            <a:rPr lang="de-DE" dirty="0"/>
            <a:t>zur Produktauswahl treffen. </a:t>
          </a:r>
        </a:p>
      </dgm:t>
    </dgm:pt>
    <dgm:pt modelId="{F866AF31-5ABB-4F6D-9816-CC29D38FFFDA}" type="parTrans" cxnId="{CBACFB18-14EB-43B7-90E8-2549CB64CB2F}">
      <dgm:prSet/>
      <dgm:spPr/>
      <dgm:t>
        <a:bodyPr/>
        <a:lstStyle/>
        <a:p>
          <a:endParaRPr lang="de-DE"/>
        </a:p>
      </dgm:t>
    </dgm:pt>
    <dgm:pt modelId="{7E076FA5-C396-42DE-82B7-DCB0113AF616}" type="sibTrans" cxnId="{CBACFB18-14EB-43B7-90E8-2549CB64CB2F}">
      <dgm:prSet/>
      <dgm:spPr/>
      <dgm:t>
        <a:bodyPr/>
        <a:lstStyle/>
        <a:p>
          <a:endParaRPr lang="de-DE"/>
        </a:p>
      </dgm:t>
    </dgm:pt>
    <dgm:pt modelId="{2F306419-2149-4932-9783-D9A17279BC70}" type="pres">
      <dgm:prSet presAssocID="{232B3CE4-24A4-48E4-8E74-23C5756891A2}" presName="Name0" presStyleCnt="0">
        <dgm:presLayoutVars>
          <dgm:chMax val="7"/>
          <dgm:chPref val="7"/>
          <dgm:dir/>
        </dgm:presLayoutVars>
      </dgm:prSet>
      <dgm:spPr/>
    </dgm:pt>
    <dgm:pt modelId="{E5ABCCB8-F74D-4F3E-BA0C-7A55CE778B37}" type="pres">
      <dgm:prSet presAssocID="{232B3CE4-24A4-48E4-8E74-23C5756891A2}" presName="Name1" presStyleCnt="0"/>
      <dgm:spPr/>
    </dgm:pt>
    <dgm:pt modelId="{90DD6C9C-0D27-42B1-BD58-7577FE38CC40}" type="pres">
      <dgm:prSet presAssocID="{232B3CE4-24A4-48E4-8E74-23C5756891A2}" presName="cycle" presStyleCnt="0"/>
      <dgm:spPr/>
    </dgm:pt>
    <dgm:pt modelId="{B5415289-D522-470D-B9EA-E133001C2D62}" type="pres">
      <dgm:prSet presAssocID="{232B3CE4-24A4-48E4-8E74-23C5756891A2}" presName="srcNode" presStyleLbl="node1" presStyleIdx="0" presStyleCnt="5"/>
      <dgm:spPr/>
    </dgm:pt>
    <dgm:pt modelId="{5F0DB2D0-9C7C-468E-A0C9-85CCF43C5F52}" type="pres">
      <dgm:prSet presAssocID="{232B3CE4-24A4-48E4-8E74-23C5756891A2}" presName="conn" presStyleLbl="parChTrans1D2" presStyleIdx="0" presStyleCnt="1"/>
      <dgm:spPr/>
    </dgm:pt>
    <dgm:pt modelId="{107DDE0F-D2CC-4145-9283-4DB13215170E}" type="pres">
      <dgm:prSet presAssocID="{232B3CE4-24A4-48E4-8E74-23C5756891A2}" presName="extraNode" presStyleLbl="node1" presStyleIdx="0" presStyleCnt="5"/>
      <dgm:spPr/>
    </dgm:pt>
    <dgm:pt modelId="{69915181-0E97-4043-BF9B-D7B89226990D}" type="pres">
      <dgm:prSet presAssocID="{232B3CE4-24A4-48E4-8E74-23C5756891A2}" presName="dstNode" presStyleLbl="node1" presStyleIdx="0" presStyleCnt="5"/>
      <dgm:spPr/>
    </dgm:pt>
    <dgm:pt modelId="{FDB7A85D-A080-45E9-8FDF-FD07CD2952A3}" type="pres">
      <dgm:prSet presAssocID="{2BDBCEC4-97F1-4B31-8E95-C0B62E209437}" presName="text_1" presStyleLbl="node1" presStyleIdx="0" presStyleCnt="5">
        <dgm:presLayoutVars>
          <dgm:bulletEnabled val="1"/>
        </dgm:presLayoutVars>
      </dgm:prSet>
      <dgm:spPr/>
    </dgm:pt>
    <dgm:pt modelId="{4FE2BDA3-1898-46B1-9F94-89362F04504B}" type="pres">
      <dgm:prSet presAssocID="{2BDBCEC4-97F1-4B31-8E95-C0B62E209437}" presName="accent_1" presStyleCnt="0"/>
      <dgm:spPr/>
    </dgm:pt>
    <dgm:pt modelId="{D5A99A94-81AD-4FAB-B94F-C225919A06E8}" type="pres">
      <dgm:prSet presAssocID="{2BDBCEC4-97F1-4B31-8E95-C0B62E209437}" presName="accentRepeatNode" presStyleLbl="solidFgAcc1" presStyleIdx="0" presStyleCnt="5"/>
      <dgm:spPr/>
    </dgm:pt>
    <dgm:pt modelId="{BF34869D-B60D-4C8A-B587-3EB2ED3A4A12}" type="pres">
      <dgm:prSet presAssocID="{A88F44ED-CEB3-4563-85F2-82A877A6E5C8}" presName="text_2" presStyleLbl="node1" presStyleIdx="1" presStyleCnt="5">
        <dgm:presLayoutVars>
          <dgm:bulletEnabled val="1"/>
        </dgm:presLayoutVars>
      </dgm:prSet>
      <dgm:spPr/>
    </dgm:pt>
    <dgm:pt modelId="{59197AE8-EFB4-4C12-8E36-2BD3DD8004A0}" type="pres">
      <dgm:prSet presAssocID="{A88F44ED-CEB3-4563-85F2-82A877A6E5C8}" presName="accent_2" presStyleCnt="0"/>
      <dgm:spPr/>
    </dgm:pt>
    <dgm:pt modelId="{A02C86D0-363D-428C-B66D-B59F0B86C687}" type="pres">
      <dgm:prSet presAssocID="{A88F44ED-CEB3-4563-85F2-82A877A6E5C8}" presName="accentRepeatNode" presStyleLbl="solidFgAcc1" presStyleIdx="1" presStyleCnt="5"/>
      <dgm:spPr/>
    </dgm:pt>
    <dgm:pt modelId="{2E3D0177-58AA-49B4-BEE6-5467B19DFB29}" type="pres">
      <dgm:prSet presAssocID="{89429EA0-86DD-49B2-ADEE-11D37EBA16FC}" presName="text_3" presStyleLbl="node1" presStyleIdx="2" presStyleCnt="5">
        <dgm:presLayoutVars>
          <dgm:bulletEnabled val="1"/>
        </dgm:presLayoutVars>
      </dgm:prSet>
      <dgm:spPr/>
    </dgm:pt>
    <dgm:pt modelId="{0422D554-AEA4-4AE4-AC27-E94BEDB36470}" type="pres">
      <dgm:prSet presAssocID="{89429EA0-86DD-49B2-ADEE-11D37EBA16FC}" presName="accent_3" presStyleCnt="0"/>
      <dgm:spPr/>
    </dgm:pt>
    <dgm:pt modelId="{1BF8A364-7DC0-4B2B-A82A-9B64DC142ACF}" type="pres">
      <dgm:prSet presAssocID="{89429EA0-86DD-49B2-ADEE-11D37EBA16FC}" presName="accentRepeatNode" presStyleLbl="solidFgAcc1" presStyleIdx="2" presStyleCnt="5"/>
      <dgm:spPr/>
    </dgm:pt>
    <dgm:pt modelId="{90CE8EB4-ACBC-4D9F-86E0-F8FC30E12A41}" type="pres">
      <dgm:prSet presAssocID="{1385D6C6-36AB-4EE5-85EE-B50BBCCED7E7}" presName="text_4" presStyleLbl="node1" presStyleIdx="3" presStyleCnt="5">
        <dgm:presLayoutVars>
          <dgm:bulletEnabled val="1"/>
        </dgm:presLayoutVars>
      </dgm:prSet>
      <dgm:spPr/>
    </dgm:pt>
    <dgm:pt modelId="{8C103AAA-6F8A-433D-AAAF-124FAB465B81}" type="pres">
      <dgm:prSet presAssocID="{1385D6C6-36AB-4EE5-85EE-B50BBCCED7E7}" presName="accent_4" presStyleCnt="0"/>
      <dgm:spPr/>
    </dgm:pt>
    <dgm:pt modelId="{3D95D821-6DA3-42E2-9FAD-6CE0A2A817CD}" type="pres">
      <dgm:prSet presAssocID="{1385D6C6-36AB-4EE5-85EE-B50BBCCED7E7}" presName="accentRepeatNode" presStyleLbl="solidFgAcc1" presStyleIdx="3" presStyleCnt="5"/>
      <dgm:spPr/>
    </dgm:pt>
    <dgm:pt modelId="{8659C895-042C-4F6E-878E-E7559227FA7A}" type="pres">
      <dgm:prSet presAssocID="{6F69F4C7-D460-49BF-94CE-55195C76442E}" presName="text_5" presStyleLbl="node1" presStyleIdx="4" presStyleCnt="5">
        <dgm:presLayoutVars>
          <dgm:bulletEnabled val="1"/>
        </dgm:presLayoutVars>
      </dgm:prSet>
      <dgm:spPr/>
    </dgm:pt>
    <dgm:pt modelId="{D1787A7A-FD2F-490E-9E2B-39B98D1EC50B}" type="pres">
      <dgm:prSet presAssocID="{6F69F4C7-D460-49BF-94CE-55195C76442E}" presName="accent_5" presStyleCnt="0"/>
      <dgm:spPr/>
    </dgm:pt>
    <dgm:pt modelId="{315319CD-6F47-4259-BE07-E16F6672252C}" type="pres">
      <dgm:prSet presAssocID="{6F69F4C7-D460-49BF-94CE-55195C76442E}" presName="accentRepeatNode" presStyleLbl="solidFgAcc1" presStyleIdx="4" presStyleCnt="5"/>
      <dgm:spPr/>
    </dgm:pt>
  </dgm:ptLst>
  <dgm:cxnLst>
    <dgm:cxn modelId="{C2177903-6A47-4B64-A028-4783513A288F}" type="presOf" srcId="{6F69F4C7-D460-49BF-94CE-55195C76442E}" destId="{8659C895-042C-4F6E-878E-E7559227FA7A}" srcOrd="0" destOrd="0" presId="urn:microsoft.com/office/officeart/2008/layout/VerticalCurvedList"/>
    <dgm:cxn modelId="{4FDD5C0E-A3AB-4560-A094-C6DCD5243AD4}" srcId="{232B3CE4-24A4-48E4-8E74-23C5756891A2}" destId="{89429EA0-86DD-49B2-ADEE-11D37EBA16FC}" srcOrd="2" destOrd="0" parTransId="{6812E3F6-66AB-48A4-B2C1-4DB877D5029A}" sibTransId="{BA775FED-7A84-49F6-BB62-0A7A12DA992E}"/>
    <dgm:cxn modelId="{57367218-D322-447D-80F7-6CF34754E10A}" type="presOf" srcId="{A88F44ED-CEB3-4563-85F2-82A877A6E5C8}" destId="{BF34869D-B60D-4C8A-B587-3EB2ED3A4A12}" srcOrd="0" destOrd="0" presId="urn:microsoft.com/office/officeart/2008/layout/VerticalCurvedList"/>
    <dgm:cxn modelId="{CBACFB18-14EB-43B7-90E8-2549CB64CB2F}" srcId="{232B3CE4-24A4-48E4-8E74-23C5756891A2}" destId="{6F69F4C7-D460-49BF-94CE-55195C76442E}" srcOrd="4" destOrd="0" parTransId="{F866AF31-5ABB-4F6D-9816-CC29D38FFFDA}" sibTransId="{7E076FA5-C396-42DE-82B7-DCB0113AF616}"/>
    <dgm:cxn modelId="{3F1B4828-6239-4228-A9F0-33A7FD09EBA6}" srcId="{232B3CE4-24A4-48E4-8E74-23C5756891A2}" destId="{2BDBCEC4-97F1-4B31-8E95-C0B62E209437}" srcOrd="0" destOrd="0" parTransId="{C0A1003E-8B28-462F-9A9C-5B8438FDE0D4}" sibTransId="{3C4D1E5D-0622-40E5-B1D0-E98CE51FFEF6}"/>
    <dgm:cxn modelId="{2AB07C28-37DD-4BCB-9511-8E61CF4976E4}" type="presOf" srcId="{232B3CE4-24A4-48E4-8E74-23C5756891A2}" destId="{2F306419-2149-4932-9783-D9A17279BC70}" srcOrd="0" destOrd="0" presId="urn:microsoft.com/office/officeart/2008/layout/VerticalCurvedList"/>
    <dgm:cxn modelId="{C5C92D2E-9F98-443D-AAE6-407378315B97}" type="presOf" srcId="{1385D6C6-36AB-4EE5-85EE-B50BBCCED7E7}" destId="{90CE8EB4-ACBC-4D9F-86E0-F8FC30E12A41}" srcOrd="0" destOrd="0" presId="urn:microsoft.com/office/officeart/2008/layout/VerticalCurvedList"/>
    <dgm:cxn modelId="{F8E3D663-4A8D-4F22-807A-88EB458635FF}" type="presOf" srcId="{2BDBCEC4-97F1-4B31-8E95-C0B62E209437}" destId="{FDB7A85D-A080-45E9-8FDF-FD07CD2952A3}" srcOrd="0" destOrd="0" presId="urn:microsoft.com/office/officeart/2008/layout/VerticalCurvedList"/>
    <dgm:cxn modelId="{A47CE74A-12E6-4C94-A08C-E9496E6957FC}" srcId="{232B3CE4-24A4-48E4-8E74-23C5756891A2}" destId="{A88F44ED-CEB3-4563-85F2-82A877A6E5C8}" srcOrd="1" destOrd="0" parTransId="{0F706902-0505-49C6-8D5B-D26A5C1AC9ED}" sibTransId="{E810C66E-FB25-4110-A57D-EC6C5C4F3173}"/>
    <dgm:cxn modelId="{04EC8B80-8106-44E5-8B7D-3E023F529A0E}" type="presOf" srcId="{89429EA0-86DD-49B2-ADEE-11D37EBA16FC}" destId="{2E3D0177-58AA-49B4-BEE6-5467B19DFB29}" srcOrd="0" destOrd="0" presId="urn:microsoft.com/office/officeart/2008/layout/VerticalCurvedList"/>
    <dgm:cxn modelId="{4EF1578A-9BB0-4178-ABDB-54205F55B1A2}" srcId="{232B3CE4-24A4-48E4-8E74-23C5756891A2}" destId="{1385D6C6-36AB-4EE5-85EE-B50BBCCED7E7}" srcOrd="3" destOrd="0" parTransId="{3842E962-9CE9-45A5-A871-A2179639F0F6}" sibTransId="{5F3451AE-A23C-4478-9BFC-591E062E5E09}"/>
    <dgm:cxn modelId="{78015B98-C663-463D-8A9C-B9C6ABB9E5E3}" type="presOf" srcId="{3C4D1E5D-0622-40E5-B1D0-E98CE51FFEF6}" destId="{5F0DB2D0-9C7C-468E-A0C9-85CCF43C5F52}" srcOrd="0" destOrd="0" presId="urn:microsoft.com/office/officeart/2008/layout/VerticalCurvedList"/>
    <dgm:cxn modelId="{B0C00AF9-3988-45FA-B9A8-3233EE9D9496}" type="presParOf" srcId="{2F306419-2149-4932-9783-D9A17279BC70}" destId="{E5ABCCB8-F74D-4F3E-BA0C-7A55CE778B37}" srcOrd="0" destOrd="0" presId="urn:microsoft.com/office/officeart/2008/layout/VerticalCurvedList"/>
    <dgm:cxn modelId="{C9A0ED03-F09B-4530-956F-F062D8A17CB0}" type="presParOf" srcId="{E5ABCCB8-F74D-4F3E-BA0C-7A55CE778B37}" destId="{90DD6C9C-0D27-42B1-BD58-7577FE38CC40}" srcOrd="0" destOrd="0" presId="urn:microsoft.com/office/officeart/2008/layout/VerticalCurvedList"/>
    <dgm:cxn modelId="{0EDAB50D-F1F1-41E0-A895-1A3434F754A3}" type="presParOf" srcId="{90DD6C9C-0D27-42B1-BD58-7577FE38CC40}" destId="{B5415289-D522-470D-B9EA-E133001C2D62}" srcOrd="0" destOrd="0" presId="urn:microsoft.com/office/officeart/2008/layout/VerticalCurvedList"/>
    <dgm:cxn modelId="{F9336161-5AB7-42A0-A14D-0974B2FE5582}" type="presParOf" srcId="{90DD6C9C-0D27-42B1-BD58-7577FE38CC40}" destId="{5F0DB2D0-9C7C-468E-A0C9-85CCF43C5F52}" srcOrd="1" destOrd="0" presId="urn:microsoft.com/office/officeart/2008/layout/VerticalCurvedList"/>
    <dgm:cxn modelId="{DA425CC7-ECD2-4CBE-8EEE-10DB9B97123E}" type="presParOf" srcId="{90DD6C9C-0D27-42B1-BD58-7577FE38CC40}" destId="{107DDE0F-D2CC-4145-9283-4DB13215170E}" srcOrd="2" destOrd="0" presId="urn:microsoft.com/office/officeart/2008/layout/VerticalCurvedList"/>
    <dgm:cxn modelId="{F49A8BEC-B413-4E97-829B-2961A15995B1}" type="presParOf" srcId="{90DD6C9C-0D27-42B1-BD58-7577FE38CC40}" destId="{69915181-0E97-4043-BF9B-D7B89226990D}" srcOrd="3" destOrd="0" presId="urn:microsoft.com/office/officeart/2008/layout/VerticalCurvedList"/>
    <dgm:cxn modelId="{08088758-25CD-4754-BED5-844872B141E9}" type="presParOf" srcId="{E5ABCCB8-F74D-4F3E-BA0C-7A55CE778B37}" destId="{FDB7A85D-A080-45E9-8FDF-FD07CD2952A3}" srcOrd="1" destOrd="0" presId="urn:microsoft.com/office/officeart/2008/layout/VerticalCurvedList"/>
    <dgm:cxn modelId="{1B43FCBF-DDE1-40AB-B08C-80F708557BB9}" type="presParOf" srcId="{E5ABCCB8-F74D-4F3E-BA0C-7A55CE778B37}" destId="{4FE2BDA3-1898-46B1-9F94-89362F04504B}" srcOrd="2" destOrd="0" presId="urn:microsoft.com/office/officeart/2008/layout/VerticalCurvedList"/>
    <dgm:cxn modelId="{4D00C9F4-282F-4FBF-896E-AC84F7EFF36A}" type="presParOf" srcId="{4FE2BDA3-1898-46B1-9F94-89362F04504B}" destId="{D5A99A94-81AD-4FAB-B94F-C225919A06E8}" srcOrd="0" destOrd="0" presId="urn:microsoft.com/office/officeart/2008/layout/VerticalCurvedList"/>
    <dgm:cxn modelId="{DAC1CB16-2098-4836-9E21-BE1C3CEA8819}" type="presParOf" srcId="{E5ABCCB8-F74D-4F3E-BA0C-7A55CE778B37}" destId="{BF34869D-B60D-4C8A-B587-3EB2ED3A4A12}" srcOrd="3" destOrd="0" presId="urn:microsoft.com/office/officeart/2008/layout/VerticalCurvedList"/>
    <dgm:cxn modelId="{8B893FE1-AF2E-41CD-8276-CD7FDCDC6AF4}" type="presParOf" srcId="{E5ABCCB8-F74D-4F3E-BA0C-7A55CE778B37}" destId="{59197AE8-EFB4-4C12-8E36-2BD3DD8004A0}" srcOrd="4" destOrd="0" presId="urn:microsoft.com/office/officeart/2008/layout/VerticalCurvedList"/>
    <dgm:cxn modelId="{B6AC5B7F-32FE-4BB4-8341-BC8C245468C8}" type="presParOf" srcId="{59197AE8-EFB4-4C12-8E36-2BD3DD8004A0}" destId="{A02C86D0-363D-428C-B66D-B59F0B86C687}" srcOrd="0" destOrd="0" presId="urn:microsoft.com/office/officeart/2008/layout/VerticalCurvedList"/>
    <dgm:cxn modelId="{A089185D-5C97-4245-9508-20B3CE89A8DF}" type="presParOf" srcId="{E5ABCCB8-F74D-4F3E-BA0C-7A55CE778B37}" destId="{2E3D0177-58AA-49B4-BEE6-5467B19DFB29}" srcOrd="5" destOrd="0" presId="urn:microsoft.com/office/officeart/2008/layout/VerticalCurvedList"/>
    <dgm:cxn modelId="{A5F8AAFF-208F-4AB9-BE7B-F7CE026DE8D4}" type="presParOf" srcId="{E5ABCCB8-F74D-4F3E-BA0C-7A55CE778B37}" destId="{0422D554-AEA4-4AE4-AC27-E94BEDB36470}" srcOrd="6" destOrd="0" presId="urn:microsoft.com/office/officeart/2008/layout/VerticalCurvedList"/>
    <dgm:cxn modelId="{5BA7037B-2C53-46B3-A358-0C3A496A516B}" type="presParOf" srcId="{0422D554-AEA4-4AE4-AC27-E94BEDB36470}" destId="{1BF8A364-7DC0-4B2B-A82A-9B64DC142ACF}" srcOrd="0" destOrd="0" presId="urn:microsoft.com/office/officeart/2008/layout/VerticalCurvedList"/>
    <dgm:cxn modelId="{D046F321-5A3E-4BC6-8C08-4789C7B9F9CE}" type="presParOf" srcId="{E5ABCCB8-F74D-4F3E-BA0C-7A55CE778B37}" destId="{90CE8EB4-ACBC-4D9F-86E0-F8FC30E12A41}" srcOrd="7" destOrd="0" presId="urn:microsoft.com/office/officeart/2008/layout/VerticalCurvedList"/>
    <dgm:cxn modelId="{5084560B-1159-4D46-9CF6-DF67D92E7F64}" type="presParOf" srcId="{E5ABCCB8-F74D-4F3E-BA0C-7A55CE778B37}" destId="{8C103AAA-6F8A-433D-AAAF-124FAB465B81}" srcOrd="8" destOrd="0" presId="urn:microsoft.com/office/officeart/2008/layout/VerticalCurvedList"/>
    <dgm:cxn modelId="{EC5D1ACC-E0B4-4525-B861-54D08F0AC6C2}" type="presParOf" srcId="{8C103AAA-6F8A-433D-AAAF-124FAB465B81}" destId="{3D95D821-6DA3-42E2-9FAD-6CE0A2A817CD}" srcOrd="0" destOrd="0" presId="urn:microsoft.com/office/officeart/2008/layout/VerticalCurvedList"/>
    <dgm:cxn modelId="{D9CD3625-5D56-444F-996B-F99B2D4591FF}" type="presParOf" srcId="{E5ABCCB8-F74D-4F3E-BA0C-7A55CE778B37}" destId="{8659C895-042C-4F6E-878E-E7559227FA7A}" srcOrd="9" destOrd="0" presId="urn:microsoft.com/office/officeart/2008/layout/VerticalCurvedList"/>
    <dgm:cxn modelId="{51967705-71FD-44A5-A527-CEF9913E251F}" type="presParOf" srcId="{E5ABCCB8-F74D-4F3E-BA0C-7A55CE778B37}" destId="{D1787A7A-FD2F-490E-9E2B-39B98D1EC50B}" srcOrd="10" destOrd="0" presId="urn:microsoft.com/office/officeart/2008/layout/VerticalCurvedList"/>
    <dgm:cxn modelId="{E0A30DE8-7649-436A-9DB3-15A822A93041}" type="presParOf" srcId="{D1787A7A-FD2F-490E-9E2B-39B98D1EC50B}" destId="{315319CD-6F47-4259-BE07-E16F6672252C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0DB2D0-9C7C-468E-A0C9-85CCF43C5F52}">
      <dsp:nvSpPr>
        <dsp:cNvPr id="0" name=""/>
        <dsp:cNvSpPr/>
      </dsp:nvSpPr>
      <dsp:spPr>
        <a:xfrm>
          <a:off x="-4438052" y="-680648"/>
          <a:ext cx="5287162" cy="5287162"/>
        </a:xfrm>
        <a:prstGeom prst="blockArc">
          <a:avLst>
            <a:gd name="adj1" fmla="val 18900000"/>
            <a:gd name="adj2" fmla="val 2700000"/>
            <a:gd name="adj3" fmla="val 409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B7A85D-A080-45E9-8FDF-FD07CD2952A3}">
      <dsp:nvSpPr>
        <dsp:cNvPr id="0" name=""/>
        <dsp:cNvSpPr/>
      </dsp:nvSpPr>
      <dsp:spPr>
        <a:xfrm>
          <a:off x="371773" y="245288"/>
          <a:ext cx="7412252" cy="4908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9644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b="1" kern="1200" dirty="0"/>
            <a:t>… Fachbegriffe </a:t>
          </a:r>
          <a:r>
            <a:rPr lang="de-DE" sz="1800" kern="1200" dirty="0"/>
            <a:t>der Bezugskalkulation erklären,  </a:t>
          </a:r>
        </a:p>
      </dsp:txBody>
      <dsp:txXfrm>
        <a:off x="371773" y="245288"/>
        <a:ext cx="7412252" cy="490890"/>
      </dsp:txXfrm>
    </dsp:sp>
    <dsp:sp modelId="{D5A99A94-81AD-4FAB-B94F-C225919A06E8}">
      <dsp:nvSpPr>
        <dsp:cNvPr id="0" name=""/>
        <dsp:cNvSpPr/>
      </dsp:nvSpPr>
      <dsp:spPr>
        <a:xfrm>
          <a:off x="64967" y="183926"/>
          <a:ext cx="613612" cy="61361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34869D-B60D-4C8A-B587-3EB2ED3A4A12}">
      <dsp:nvSpPr>
        <dsp:cNvPr id="0" name=""/>
        <dsp:cNvSpPr/>
      </dsp:nvSpPr>
      <dsp:spPr>
        <a:xfrm>
          <a:off x="723531" y="981387"/>
          <a:ext cx="7060494" cy="4908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9644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/>
            <a:t>… den </a:t>
          </a:r>
          <a:r>
            <a:rPr lang="de-DE" sz="1800" b="1" kern="1200" dirty="0"/>
            <a:t>Bezugspreis </a:t>
          </a:r>
          <a:r>
            <a:rPr lang="de-DE" sz="1800" kern="1200" dirty="0"/>
            <a:t>für Produkte mithilfe gegebener Daten berechnen,</a:t>
          </a:r>
        </a:p>
      </dsp:txBody>
      <dsp:txXfrm>
        <a:off x="723531" y="981387"/>
        <a:ext cx="7060494" cy="490890"/>
      </dsp:txXfrm>
    </dsp:sp>
    <dsp:sp modelId="{A02C86D0-363D-428C-B66D-B59F0B86C687}">
      <dsp:nvSpPr>
        <dsp:cNvPr id="0" name=""/>
        <dsp:cNvSpPr/>
      </dsp:nvSpPr>
      <dsp:spPr>
        <a:xfrm>
          <a:off x="416724" y="920026"/>
          <a:ext cx="613612" cy="61361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3D0177-58AA-49B4-BEE6-5467B19DFB29}">
      <dsp:nvSpPr>
        <dsp:cNvPr id="0" name=""/>
        <dsp:cNvSpPr/>
      </dsp:nvSpPr>
      <dsp:spPr>
        <a:xfrm>
          <a:off x="831492" y="1717487"/>
          <a:ext cx="6952533" cy="4908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9644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/>
            <a:t>… den </a:t>
          </a:r>
          <a:r>
            <a:rPr lang="de-DE" sz="1800" b="1" kern="1200" dirty="0"/>
            <a:t>Zweck</a:t>
          </a:r>
          <a:r>
            <a:rPr lang="de-DE" sz="1800" kern="1200" dirty="0"/>
            <a:t> einer Nutzwertanalyse erklären, </a:t>
          </a:r>
        </a:p>
      </dsp:txBody>
      <dsp:txXfrm>
        <a:off x="831492" y="1717487"/>
        <a:ext cx="6952533" cy="490890"/>
      </dsp:txXfrm>
    </dsp:sp>
    <dsp:sp modelId="{1BF8A364-7DC0-4B2B-A82A-9B64DC142ACF}">
      <dsp:nvSpPr>
        <dsp:cNvPr id="0" name=""/>
        <dsp:cNvSpPr/>
      </dsp:nvSpPr>
      <dsp:spPr>
        <a:xfrm>
          <a:off x="524686" y="1656126"/>
          <a:ext cx="613612" cy="61361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CE8EB4-ACBC-4D9F-86E0-F8FC30E12A41}">
      <dsp:nvSpPr>
        <dsp:cNvPr id="0" name=""/>
        <dsp:cNvSpPr/>
      </dsp:nvSpPr>
      <dsp:spPr>
        <a:xfrm>
          <a:off x="723531" y="2453587"/>
          <a:ext cx="7060494" cy="4908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9644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/>
            <a:t>… die </a:t>
          </a:r>
          <a:r>
            <a:rPr lang="de-DE" sz="1800" b="1" kern="1200" dirty="0"/>
            <a:t>Funktionsweise</a:t>
          </a:r>
          <a:r>
            <a:rPr lang="de-DE" sz="1800" kern="1200" dirty="0"/>
            <a:t> einer Nutzwertanalyse erläutern,  </a:t>
          </a:r>
        </a:p>
      </dsp:txBody>
      <dsp:txXfrm>
        <a:off x="723531" y="2453587"/>
        <a:ext cx="7060494" cy="490890"/>
      </dsp:txXfrm>
    </dsp:sp>
    <dsp:sp modelId="{3D95D821-6DA3-42E2-9FAD-6CE0A2A817CD}">
      <dsp:nvSpPr>
        <dsp:cNvPr id="0" name=""/>
        <dsp:cNvSpPr/>
      </dsp:nvSpPr>
      <dsp:spPr>
        <a:xfrm>
          <a:off x="416724" y="2392225"/>
          <a:ext cx="613612" cy="61361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59C895-042C-4F6E-878E-E7559227FA7A}">
      <dsp:nvSpPr>
        <dsp:cNvPr id="0" name=""/>
        <dsp:cNvSpPr/>
      </dsp:nvSpPr>
      <dsp:spPr>
        <a:xfrm>
          <a:off x="371773" y="3189686"/>
          <a:ext cx="7412252" cy="4908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9644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/>
            <a:t>… </a:t>
          </a:r>
          <a:r>
            <a:rPr lang="de-DE" sz="1800" b="1" kern="1200" dirty="0"/>
            <a:t>begründete Entscheidungen </a:t>
          </a:r>
          <a:r>
            <a:rPr lang="de-DE" sz="1800" kern="1200" dirty="0"/>
            <a:t>zur Produktauswahl treffen. </a:t>
          </a:r>
        </a:p>
      </dsp:txBody>
      <dsp:txXfrm>
        <a:off x="371773" y="3189686"/>
        <a:ext cx="7412252" cy="490890"/>
      </dsp:txXfrm>
    </dsp:sp>
    <dsp:sp modelId="{315319CD-6F47-4259-BE07-E16F6672252C}">
      <dsp:nvSpPr>
        <dsp:cNvPr id="0" name=""/>
        <dsp:cNvSpPr/>
      </dsp:nvSpPr>
      <dsp:spPr>
        <a:xfrm>
          <a:off x="64967" y="3128325"/>
          <a:ext cx="613612" cy="61361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5557" tIns="47779" rIns="95557" bIns="47779" rtlCol="0"/>
          <a:lstStyle>
            <a:lvl1pPr algn="l">
              <a:defRPr sz="13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5557" tIns="47779" rIns="95557" bIns="47779" rtlCol="0"/>
          <a:lstStyle>
            <a:lvl1pPr algn="r">
              <a:defRPr sz="1300"/>
            </a:lvl1pPr>
          </a:lstStyle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1" y="9428584"/>
            <a:ext cx="2945659" cy="496332"/>
          </a:xfrm>
          <a:prstGeom prst="rect">
            <a:avLst/>
          </a:prstGeom>
        </p:spPr>
        <p:txBody>
          <a:bodyPr vert="horz" lIns="95557" tIns="47779" rIns="95557" bIns="47779" rtlCol="0" anchor="b"/>
          <a:lstStyle>
            <a:lvl1pPr algn="l">
              <a:defRPr sz="1300"/>
            </a:lvl1pPr>
          </a:lstStyle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5557" tIns="47779" rIns="95557" bIns="47779" rtlCol="0" anchor="b"/>
          <a:lstStyle>
            <a:lvl1pPr algn="r">
              <a:defRPr sz="1300"/>
            </a:lvl1pPr>
          </a:lstStyle>
          <a:p>
            <a:fld id="{9BA5229C-57AD-4B80-B11A-C470B3945E01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6" name="Grafik 0" descr="Logo_kurz.jp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97327" y="77667"/>
            <a:ext cx="1315472" cy="429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19899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5557" tIns="47779" rIns="95557" bIns="47779" rtlCol="0"/>
          <a:lstStyle>
            <a:lvl1pPr algn="l">
              <a:defRPr sz="13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5557" tIns="47779" rIns="95557" bIns="47779" rtlCol="0"/>
          <a:lstStyle>
            <a:lvl1pPr algn="r">
              <a:defRPr sz="1300"/>
            </a:lvl1pPr>
          </a:lstStyle>
          <a:p>
            <a:fld id="{FE7C0944-93B8-461E-8F1A-9961D73FC234}" type="datetimeFigureOut">
              <a:rPr lang="de-DE" smtClean="0"/>
              <a:pPr/>
              <a:t>14.09.2022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4538"/>
            <a:ext cx="4960937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57" tIns="47779" rIns="95557" bIns="47779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5557" tIns="47779" rIns="95557" bIns="47779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428584"/>
            <a:ext cx="2945659" cy="496332"/>
          </a:xfrm>
          <a:prstGeom prst="rect">
            <a:avLst/>
          </a:prstGeom>
        </p:spPr>
        <p:txBody>
          <a:bodyPr vert="horz" lIns="95557" tIns="47779" rIns="95557" bIns="47779" rtlCol="0" anchor="b"/>
          <a:lstStyle>
            <a:lvl1pPr algn="l">
              <a:defRPr sz="13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5557" tIns="47779" rIns="95557" bIns="47779" rtlCol="0" anchor="b"/>
          <a:lstStyle>
            <a:lvl1pPr algn="r">
              <a:defRPr sz="1300"/>
            </a:lvl1pPr>
          </a:lstStyle>
          <a:p>
            <a:fld id="{4665E080-F314-4360-8501-532295B4B15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6827920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In dieser Präsentation geht es um die Grundlagen der Kommunikation.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65E080-F314-4360-8501-532295B4B152}" type="slidenum">
              <a:rPr lang="de-DE" smtClean="0"/>
              <a:pPr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985398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Nach dem Anhören der Präsentation und dem Bearbeiten der Aufgaben sind Sie in der Lage, folgende Sachverhalte zu erklären: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65E080-F314-4360-8501-532295B4B152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38352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Nach dem Anhören der Präsentation und dem Bearbeiten der Aufgaben sind Sie in der Lage, folgende Sachverhalte zu erklären: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65E080-F314-4360-8501-532295B4B152}" type="slidenum">
              <a:rPr lang="de-DE" smtClean="0"/>
              <a:pPr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376782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Nach dem Anhören der Präsentation und dem Bearbeiten der Aufgaben sind Sie in der Lage, folgende Sachverhalte zu erklären: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65E080-F314-4360-8501-532295B4B152}" type="slidenum">
              <a:rPr lang="de-DE" smtClean="0"/>
              <a:pPr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361214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Nach dem Anhören der Präsentation und dem Bearbeiten der Aufgaben sind Sie in der Lage, folgende Sachverhalte zu erklären: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65E080-F314-4360-8501-532295B4B152}" type="slidenum">
              <a:rPr lang="de-DE" smtClean="0"/>
              <a:pPr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778469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4"/>
            <a:ext cx="9143999" cy="6858000"/>
          </a:xfrm>
          <a:prstGeom prst="rect">
            <a:avLst/>
          </a:prstGeom>
        </p:spPr>
      </p:pic>
      <p:sp>
        <p:nvSpPr>
          <p:cNvPr id="9" name="Foliennummernplatzhalter 5"/>
          <p:cNvSpPr txBox="1">
            <a:spLocks/>
          </p:cNvSpPr>
          <p:nvPr userDrawn="1"/>
        </p:nvSpPr>
        <p:spPr>
          <a:xfrm>
            <a:off x="906138" y="6165304"/>
            <a:ext cx="7266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sx="1000" sy="1000" algn="ctr" rotWithShape="0">
                    <a:schemeClr val="bg1"/>
                  </a:outerShdw>
                </a:effectLst>
                <a:latin typeface="Arial" pitchFamily="34" charset="0"/>
                <a:cs typeface="Arial" pitchFamily="34" charset="0"/>
              </a:rPr>
              <a:t>Oberstufenzentrum Informations- und Medizintechnik</a:t>
            </a:r>
          </a:p>
        </p:txBody>
      </p:sp>
      <p:sp>
        <p:nvSpPr>
          <p:cNvPr id="10" name="Titelplatzhalter 1"/>
          <p:cNvSpPr>
            <a:spLocks noGrp="1"/>
          </p:cNvSpPr>
          <p:nvPr>
            <p:ph type="title"/>
          </p:nvPr>
        </p:nvSpPr>
        <p:spPr>
          <a:xfrm>
            <a:off x="467544" y="3212976"/>
            <a:ext cx="613102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3600" i="1"/>
            </a:lvl1pPr>
          </a:lstStyle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727864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6B0B6-BD2A-4DC9-9C88-23F4E258DB52}" type="datetime1">
              <a:rPr lang="de-DE" smtClean="0"/>
              <a:pPr/>
              <a:t>14.09.2022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172F4-C7F8-4CC8-8018-4B037DB71D50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89548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F8DCE-8BC7-4913-B56D-AE3B9764AB33}" type="datetime1">
              <a:rPr lang="de-DE" smtClean="0"/>
              <a:pPr/>
              <a:t>14.09.2022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172F4-C7F8-4CC8-8018-4B037DB71D50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356662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51A79-A588-467C-916C-C35052E8FF73}" type="datetime1">
              <a:rPr lang="de-DE" smtClean="0"/>
              <a:pPr/>
              <a:t>14.09.2022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172F4-C7F8-4CC8-8018-4B037DB71D50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25991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-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FDA172F4-C7F8-4CC8-8018-4B037DB71D5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1" name="Titelplatzhalter 1"/>
          <p:cNvSpPr>
            <a:spLocks noGrp="1"/>
          </p:cNvSpPr>
          <p:nvPr>
            <p:ph type="title"/>
          </p:nvPr>
        </p:nvSpPr>
        <p:spPr>
          <a:xfrm>
            <a:off x="2627784" y="764704"/>
            <a:ext cx="2808312" cy="10081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400" b="1" i="1">
                <a:solidFill>
                  <a:srgbClr val="FF0000"/>
                </a:solidFill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6" name="Inhaltsplatzhalter 2"/>
          <p:cNvSpPr>
            <a:spLocks noGrp="1"/>
          </p:cNvSpPr>
          <p:nvPr>
            <p:ph sz="half" idx="1"/>
          </p:nvPr>
        </p:nvSpPr>
        <p:spPr>
          <a:xfrm>
            <a:off x="457200" y="1988840"/>
            <a:ext cx="7931224" cy="4137323"/>
          </a:xfrm>
        </p:spPr>
        <p:txBody>
          <a:bodyPr/>
          <a:lstStyle>
            <a:lvl1pPr marL="342900" indent="-342900">
              <a:buFont typeface="Wingdings" charset="2"/>
              <a:buChar char="§"/>
              <a:defRPr sz="2800"/>
            </a:lvl1pPr>
            <a:lvl2pPr>
              <a:defRPr sz="2400"/>
            </a:lvl2pPr>
            <a:lvl3pPr marL="1143000" indent="-228600">
              <a:buFont typeface="Wingdings" charset="2"/>
              <a:buChar char="§"/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315461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tz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CBA51-ED34-45C6-9B24-58C4EB5ED7F5}" type="datetime1">
              <a:rPr lang="de-DE" smtClean="0"/>
              <a:pPr/>
              <a:t>14.09.2022</a:t>
            </a:fld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172F4-C7F8-4CC8-8018-4B037DB71D50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6" name="Grafik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834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CBA51-ED34-45C6-9B24-58C4EB5ED7F5}" type="datetime1">
              <a:rPr lang="de-DE" smtClean="0"/>
              <a:pPr/>
              <a:t>14.09.2022</a:t>
            </a:fld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172F4-C7F8-4CC8-8018-4B037DB71D50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96350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F13D4-D851-4D4B-92C5-5EFCB2F36784}" type="datetime1">
              <a:rPr lang="de-DE" smtClean="0"/>
              <a:pPr/>
              <a:t>14.09.2022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172F4-C7F8-4CC8-8018-4B037DB71D50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78923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857FC-B791-438D-8382-7A6D4BB8F3DC}" type="datetime1">
              <a:rPr lang="de-DE" smtClean="0"/>
              <a:pPr/>
              <a:t>14.09.2022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172F4-C7F8-4CC8-8018-4B037DB71D50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84710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CF48E-28CB-4283-9959-8A0F04C90F1B}" type="datetime1">
              <a:rPr lang="de-DE" smtClean="0"/>
              <a:pPr/>
              <a:t>14.09.2022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172F4-C7F8-4CC8-8018-4B037DB71D50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38224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FEBD5-6A8B-48C7-8B84-5AD5F8AADE08}" type="datetime1">
              <a:rPr lang="de-DE" smtClean="0"/>
              <a:pPr/>
              <a:t>14.09.2022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172F4-C7F8-4CC8-8018-4B037DB71D50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06138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768D9-B0BF-4BC8-AC22-923D83DDB312}" type="datetime1">
              <a:rPr lang="de-DE" smtClean="0"/>
              <a:pPr/>
              <a:t>14.09.2022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172F4-C7F8-4CC8-8018-4B037DB71D50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37344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1CBA51-ED34-45C6-9B24-58C4EB5ED7F5}" type="datetime1">
              <a:rPr lang="de-DE" smtClean="0"/>
              <a:pPr/>
              <a:t>14.09.2022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A172F4-C7F8-4CC8-8018-4B037DB71D5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Foliennummernplatzhalter 5"/>
          <p:cNvSpPr txBox="1">
            <a:spLocks/>
          </p:cNvSpPr>
          <p:nvPr userDrawn="1"/>
        </p:nvSpPr>
        <p:spPr>
          <a:xfrm>
            <a:off x="906138" y="6165304"/>
            <a:ext cx="7266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sx="1000" sy="1000" algn="ctr" rotWithShape="0">
                    <a:schemeClr val="bg1"/>
                  </a:outerShdw>
                </a:effectLst>
                <a:latin typeface="Arial" pitchFamily="34" charset="0"/>
                <a:cs typeface="Arial" pitchFamily="34" charset="0"/>
              </a:rPr>
              <a:t>Oberstufenzentrum Informations- und Medizintechnik</a:t>
            </a:r>
          </a:p>
        </p:txBody>
      </p:sp>
    </p:spTree>
    <p:extLst>
      <p:ext uri="{BB962C8B-B14F-4D97-AF65-F5344CB8AC3E}">
        <p14:creationId xmlns:p14="http://schemas.microsoft.com/office/powerpoint/2010/main" val="2097162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6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tudyflix.de/wirtschaft/bezugskalkulation-1482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tudyflix.de/wirtschaft/nutzwertanalyse-315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172F4-C7F8-4CC8-8018-4B037DB71D50}" type="slidenum">
              <a:rPr lang="de-DE" smtClean="0"/>
              <a:pPr/>
              <a:t>1</a:t>
            </a:fld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1909948" y="2292541"/>
            <a:ext cx="4544016" cy="2272918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Quantitativer</a:t>
            </a:r>
            <a:r>
              <a:rPr lang="en-US" dirty="0">
                <a:solidFill>
                  <a:schemeClr val="tx1"/>
                </a:solidFill>
              </a:rPr>
              <a:t> und </a:t>
            </a:r>
            <a:r>
              <a:rPr lang="en-US" dirty="0" err="1">
                <a:solidFill>
                  <a:schemeClr val="tx1"/>
                </a:solidFill>
              </a:rPr>
              <a:t>Qualitativer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Angebotsvergleich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für</a:t>
            </a:r>
            <a:r>
              <a:rPr lang="en-US" dirty="0">
                <a:solidFill>
                  <a:schemeClr val="tx1"/>
                </a:solidFill>
              </a:rPr>
              <a:t> einen Kundenauftrag</a:t>
            </a:r>
            <a:br>
              <a:rPr lang="en-US" dirty="0"/>
            </a:br>
            <a:endParaRPr lang="de-DE" dirty="0"/>
          </a:p>
        </p:txBody>
      </p:sp>
      <p:sp>
        <p:nvSpPr>
          <p:cNvPr id="4" name="AutoShape 2" descr="Fotos, lizenzfreie Bilder, Grafiken, Vektoren und Videos von ..."/>
          <p:cNvSpPr>
            <a:spLocks noChangeAspect="1" noChangeArrowheads="1"/>
          </p:cNvSpPr>
          <p:nvPr/>
        </p:nvSpPr>
        <p:spPr bwMode="auto">
          <a:xfrm>
            <a:off x="155575" y="-922338"/>
            <a:ext cx="2066925" cy="1924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dirty="0"/>
          </a:p>
        </p:txBody>
      </p:sp>
      <p:sp>
        <p:nvSpPr>
          <p:cNvPr id="7" name="AutoShape 4" descr="Fotos, lizenzfreie Bilder, Grafiken, Vektoren und Videos von ..."/>
          <p:cNvSpPr>
            <a:spLocks noChangeAspect="1" noChangeArrowheads="1"/>
          </p:cNvSpPr>
          <p:nvPr/>
        </p:nvSpPr>
        <p:spPr bwMode="auto">
          <a:xfrm>
            <a:off x="307975" y="-769938"/>
            <a:ext cx="2066925" cy="1924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46748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18"/>
    </mc:Choice>
    <mc:Fallback xmlns="">
      <p:transition spd="slow" advTm="4518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172F4-C7F8-4CC8-8018-4B037DB71D50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2711977" y="579292"/>
            <a:ext cx="2939475" cy="1008112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dirty="0" err="1">
                <a:solidFill>
                  <a:schemeClr val="tx1"/>
                </a:solidFill>
              </a:rPr>
              <a:t>Quantitativer</a:t>
            </a:r>
            <a:r>
              <a:rPr lang="en-US" dirty="0">
                <a:solidFill>
                  <a:schemeClr val="tx1"/>
                </a:solidFill>
              </a:rPr>
              <a:t> und </a:t>
            </a:r>
            <a:r>
              <a:rPr lang="en-US" dirty="0" err="1">
                <a:solidFill>
                  <a:schemeClr val="tx1"/>
                </a:solidFill>
              </a:rPr>
              <a:t>qualitativer</a:t>
            </a:r>
            <a:r>
              <a:rPr lang="en-US" dirty="0">
                <a:solidFill>
                  <a:schemeClr val="tx1"/>
                </a:solidFill>
              </a:rPr>
              <a:t> Angebotsvergleich</a:t>
            </a:r>
            <a:br>
              <a:rPr lang="en-US" dirty="0"/>
            </a:br>
            <a:endParaRPr lang="de-DE" dirty="0"/>
          </a:p>
        </p:txBody>
      </p:sp>
      <p:sp>
        <p:nvSpPr>
          <p:cNvPr id="4" name="AutoShape 2" descr="Fotos, lizenzfreie Bilder, Grafiken, Vektoren und Videos von ..."/>
          <p:cNvSpPr>
            <a:spLocks noChangeAspect="1" noChangeArrowheads="1"/>
          </p:cNvSpPr>
          <p:nvPr/>
        </p:nvSpPr>
        <p:spPr bwMode="auto">
          <a:xfrm>
            <a:off x="155575" y="-922338"/>
            <a:ext cx="2066925" cy="1924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dirty="0"/>
          </a:p>
        </p:txBody>
      </p:sp>
      <p:sp>
        <p:nvSpPr>
          <p:cNvPr id="7" name="AutoShape 4" descr="Fotos, lizenzfreie Bilder, Grafiken, Vektoren und Videos von ..."/>
          <p:cNvSpPr>
            <a:spLocks noChangeAspect="1" noChangeArrowheads="1"/>
          </p:cNvSpPr>
          <p:nvPr/>
        </p:nvSpPr>
        <p:spPr bwMode="auto">
          <a:xfrm>
            <a:off x="307975" y="-769938"/>
            <a:ext cx="2066925" cy="1924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dirty="0"/>
          </a:p>
        </p:txBody>
      </p:sp>
      <p:graphicFrame>
        <p:nvGraphicFramePr>
          <p:cNvPr id="6" name="Diagramm 5">
            <a:extLst>
              <a:ext uri="{FF2B5EF4-FFF2-40B4-BE49-F238E27FC236}">
                <a16:creationId xmlns:a16="http://schemas.microsoft.com/office/drawing/2014/main" id="{795C3EA7-5CA6-445A-A3E1-6D8C090502D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15050984"/>
              </p:ext>
            </p:extLst>
          </p:nvPr>
        </p:nvGraphicFramePr>
        <p:xfrm>
          <a:off x="307975" y="2430485"/>
          <a:ext cx="7837031" cy="39258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Textfeld 8">
            <a:extLst>
              <a:ext uri="{FF2B5EF4-FFF2-40B4-BE49-F238E27FC236}">
                <a16:creationId xmlns:a16="http://schemas.microsoft.com/office/drawing/2014/main" id="{7C4EE36F-9D14-4E80-A0AF-60700C1C5A50}"/>
              </a:ext>
            </a:extLst>
          </p:cNvPr>
          <p:cNvSpPr txBox="1"/>
          <p:nvPr/>
        </p:nvSpPr>
        <p:spPr>
          <a:xfrm>
            <a:off x="307974" y="1785866"/>
            <a:ext cx="5877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Sie können am Ende des Handlungsschrittes …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1267527-FCCC-4207-A71B-D0ABDD18CBC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11887" y="1258997"/>
            <a:ext cx="1266381" cy="1207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744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225"/>
    </mc:Choice>
    <mc:Fallback xmlns="">
      <p:transition spd="slow" advTm="26225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172F4-C7F8-4CC8-8018-4B037DB71D50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2581088" y="1001713"/>
            <a:ext cx="2939475" cy="1008112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dirty="0" err="1">
                <a:solidFill>
                  <a:schemeClr val="tx1"/>
                </a:solidFill>
              </a:rPr>
              <a:t>Quantitativer</a:t>
            </a:r>
            <a:r>
              <a:rPr lang="en-US" dirty="0">
                <a:solidFill>
                  <a:schemeClr val="tx1"/>
                </a:solidFill>
              </a:rPr>
              <a:t> und </a:t>
            </a:r>
            <a:r>
              <a:rPr lang="en-US" dirty="0" err="1">
                <a:solidFill>
                  <a:schemeClr val="tx1"/>
                </a:solidFill>
              </a:rPr>
              <a:t>qualitativer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Angebotsvergleich</a:t>
            </a:r>
            <a:br>
              <a:rPr lang="en-US" dirty="0"/>
            </a:br>
            <a:endParaRPr lang="de-DE" dirty="0"/>
          </a:p>
        </p:txBody>
      </p:sp>
      <p:sp>
        <p:nvSpPr>
          <p:cNvPr id="4" name="AutoShape 2" descr="Fotos, lizenzfreie Bilder, Grafiken, Vektoren und Videos von ..."/>
          <p:cNvSpPr>
            <a:spLocks noChangeAspect="1" noChangeArrowheads="1"/>
          </p:cNvSpPr>
          <p:nvPr/>
        </p:nvSpPr>
        <p:spPr bwMode="auto">
          <a:xfrm>
            <a:off x="155575" y="-922338"/>
            <a:ext cx="2066925" cy="1924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dirty="0"/>
          </a:p>
        </p:txBody>
      </p:sp>
      <p:sp>
        <p:nvSpPr>
          <p:cNvPr id="7" name="AutoShape 4" descr="Fotos, lizenzfreie Bilder, Grafiken, Vektoren und Videos von ..."/>
          <p:cNvSpPr>
            <a:spLocks noChangeAspect="1" noChangeArrowheads="1"/>
          </p:cNvSpPr>
          <p:nvPr/>
        </p:nvSpPr>
        <p:spPr bwMode="auto">
          <a:xfrm>
            <a:off x="307975" y="-769938"/>
            <a:ext cx="2066925" cy="1924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78556FCE-A3F8-4CB4-9884-E7AE98BE66B0}"/>
              </a:ext>
            </a:extLst>
          </p:cNvPr>
          <p:cNvSpPr txBox="1"/>
          <p:nvPr/>
        </p:nvSpPr>
        <p:spPr>
          <a:xfrm>
            <a:off x="439271" y="2307265"/>
            <a:ext cx="79817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Handlungsszenario: </a:t>
            </a:r>
          </a:p>
          <a:p>
            <a:r>
              <a:rPr lang="de-DE" dirty="0"/>
              <a:t>Als Reaktion auf Ihre Anfrage sind von Lieferanten Angebote für ergonomische Stühle eingetroffen. Ihre Aufgabe ist es, diese Angebote miteinander zu vergleichen und eine begründete Produktauswahl zu treffen. 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C62EF7A2-5FB8-46E2-9957-D31BBD58F092}"/>
              </a:ext>
            </a:extLst>
          </p:cNvPr>
          <p:cNvSpPr txBox="1"/>
          <p:nvPr/>
        </p:nvSpPr>
        <p:spPr>
          <a:xfrm>
            <a:off x="717176" y="3850469"/>
            <a:ext cx="7566212" cy="147732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de-DE" dirty="0"/>
              <a:t>1. Schritt </a:t>
            </a:r>
          </a:p>
          <a:p>
            <a:r>
              <a:rPr lang="de-DE" dirty="0"/>
              <a:t>Ermittlung des günstigsten Lieferanten mithilfe der Bezugskalkulation</a:t>
            </a:r>
          </a:p>
          <a:p>
            <a:endParaRPr lang="de-DE" dirty="0"/>
          </a:p>
          <a:p>
            <a:r>
              <a:rPr lang="de-DE" dirty="0"/>
              <a:t>2. Schritt </a:t>
            </a:r>
          </a:p>
          <a:p>
            <a:r>
              <a:rPr lang="de-DE" dirty="0"/>
              <a:t>Auswahl des besten Lieferanten mithilfe der Nutzwertanalyse</a:t>
            </a:r>
            <a:endParaRPr lang="de-DE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52761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225"/>
    </mc:Choice>
    <mc:Fallback xmlns="">
      <p:transition spd="slow" advTm="26225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172F4-C7F8-4CC8-8018-4B037DB71D50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2581088" y="1001713"/>
            <a:ext cx="2939475" cy="1008112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dirty="0" err="1">
                <a:solidFill>
                  <a:schemeClr val="tx1"/>
                </a:solidFill>
              </a:rPr>
              <a:t>Quantitativer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Angebotsvergleich</a:t>
            </a:r>
            <a:r>
              <a:rPr lang="en-US" dirty="0">
                <a:solidFill>
                  <a:schemeClr val="tx1"/>
                </a:solidFill>
              </a:rPr>
              <a:t> </a:t>
            </a:r>
            <a:br>
              <a:rPr lang="en-US" dirty="0"/>
            </a:br>
            <a:endParaRPr lang="de-DE" dirty="0"/>
          </a:p>
        </p:txBody>
      </p:sp>
      <p:sp>
        <p:nvSpPr>
          <p:cNvPr id="4" name="AutoShape 2" descr="Fotos, lizenzfreie Bilder, Grafiken, Vektoren und Videos von ..."/>
          <p:cNvSpPr>
            <a:spLocks noChangeAspect="1" noChangeArrowheads="1"/>
          </p:cNvSpPr>
          <p:nvPr/>
        </p:nvSpPr>
        <p:spPr bwMode="auto">
          <a:xfrm>
            <a:off x="155575" y="-922338"/>
            <a:ext cx="2066925" cy="1924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dirty="0"/>
          </a:p>
        </p:txBody>
      </p:sp>
      <p:sp>
        <p:nvSpPr>
          <p:cNvPr id="7" name="AutoShape 4" descr="Fotos, lizenzfreie Bilder, Grafiken, Vektoren und Videos von ..."/>
          <p:cNvSpPr>
            <a:spLocks noChangeAspect="1" noChangeArrowheads="1"/>
          </p:cNvSpPr>
          <p:nvPr/>
        </p:nvSpPr>
        <p:spPr bwMode="auto">
          <a:xfrm>
            <a:off x="307975" y="-769938"/>
            <a:ext cx="2066925" cy="1924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5D6CEA70-33E5-45F3-AD38-9A641F317529}"/>
              </a:ext>
            </a:extLst>
          </p:cNvPr>
          <p:cNvSpPr/>
          <p:nvPr/>
        </p:nvSpPr>
        <p:spPr>
          <a:xfrm>
            <a:off x="591669" y="2088793"/>
            <a:ext cx="767378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de-DE" dirty="0">
                <a:solidFill>
                  <a:prstClr val="black"/>
                </a:solidFill>
              </a:rPr>
              <a:t>1. Schritt </a:t>
            </a:r>
          </a:p>
          <a:p>
            <a:pPr lvl="0"/>
            <a:r>
              <a:rPr lang="de-DE" dirty="0">
                <a:solidFill>
                  <a:prstClr val="black"/>
                </a:solidFill>
              </a:rPr>
              <a:t>Ermittlung des günstigsten Lieferanten mithilfe der Bezugskalkulation</a:t>
            </a:r>
          </a:p>
          <a:p>
            <a:pPr lvl="0"/>
            <a:endParaRPr lang="de-DE" dirty="0">
              <a:solidFill>
                <a:prstClr val="black"/>
              </a:solidFill>
            </a:endParaRPr>
          </a:p>
          <a:p>
            <a:pPr lvl="0"/>
            <a:endParaRPr lang="de-DE" dirty="0">
              <a:solidFill>
                <a:prstClr val="black"/>
              </a:solidFill>
            </a:endParaRPr>
          </a:p>
        </p:txBody>
      </p:sp>
      <p:sp>
        <p:nvSpPr>
          <p:cNvPr id="8" name="Textfeld 7">
            <a:hlinkClick r:id="rId3"/>
            <a:extLst>
              <a:ext uri="{FF2B5EF4-FFF2-40B4-BE49-F238E27FC236}">
                <a16:creationId xmlns:a16="http://schemas.microsoft.com/office/drawing/2014/main" id="{31844FE8-9F76-4455-BD4A-E9508283DAA9}"/>
              </a:ext>
            </a:extLst>
          </p:cNvPr>
          <p:cNvSpPr txBox="1"/>
          <p:nvPr/>
        </p:nvSpPr>
        <p:spPr>
          <a:xfrm>
            <a:off x="1541929" y="3422610"/>
            <a:ext cx="69117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hlinkClick r:id="rId3"/>
              </a:rPr>
              <a:t>https://studyflix.de/wirtschaft/bezugskalkulation-1482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94934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225"/>
    </mc:Choice>
    <mc:Fallback xmlns="">
      <p:transition spd="slow" advTm="26225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172F4-C7F8-4CC8-8018-4B037DB71D50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2581088" y="1001713"/>
            <a:ext cx="2939475" cy="1008112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dirty="0" err="1">
                <a:solidFill>
                  <a:schemeClr val="tx1"/>
                </a:solidFill>
              </a:rPr>
              <a:t>Qualitativer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Angebotsvergleich</a:t>
            </a:r>
            <a:r>
              <a:rPr lang="en-US" dirty="0">
                <a:solidFill>
                  <a:schemeClr val="tx1"/>
                </a:solidFill>
              </a:rPr>
              <a:t> </a:t>
            </a:r>
            <a:br>
              <a:rPr lang="en-US" dirty="0"/>
            </a:br>
            <a:endParaRPr lang="de-DE" dirty="0"/>
          </a:p>
        </p:txBody>
      </p:sp>
      <p:sp>
        <p:nvSpPr>
          <p:cNvPr id="4" name="AutoShape 2" descr="Fotos, lizenzfreie Bilder, Grafiken, Vektoren und Videos von ..."/>
          <p:cNvSpPr>
            <a:spLocks noChangeAspect="1" noChangeArrowheads="1"/>
          </p:cNvSpPr>
          <p:nvPr/>
        </p:nvSpPr>
        <p:spPr bwMode="auto">
          <a:xfrm>
            <a:off x="155575" y="-922338"/>
            <a:ext cx="2066925" cy="1924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dirty="0"/>
          </a:p>
        </p:txBody>
      </p:sp>
      <p:sp>
        <p:nvSpPr>
          <p:cNvPr id="7" name="AutoShape 4" descr="Fotos, lizenzfreie Bilder, Grafiken, Vektoren und Videos von ..."/>
          <p:cNvSpPr>
            <a:spLocks noChangeAspect="1" noChangeArrowheads="1"/>
          </p:cNvSpPr>
          <p:nvPr/>
        </p:nvSpPr>
        <p:spPr bwMode="auto">
          <a:xfrm>
            <a:off x="307975" y="-769938"/>
            <a:ext cx="2066925" cy="1924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5D6CEA70-33E5-45F3-AD38-9A641F317529}"/>
              </a:ext>
            </a:extLst>
          </p:cNvPr>
          <p:cNvSpPr/>
          <p:nvPr/>
        </p:nvSpPr>
        <p:spPr>
          <a:xfrm>
            <a:off x="591669" y="2088793"/>
            <a:ext cx="76737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endParaRPr lang="de-DE" dirty="0">
              <a:solidFill>
                <a:prstClr val="black"/>
              </a:solidFill>
            </a:endParaRPr>
          </a:p>
          <a:p>
            <a:pPr lvl="0"/>
            <a:endParaRPr lang="de-DE" dirty="0">
              <a:solidFill>
                <a:prstClr val="black"/>
              </a:solidFill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8700DD32-C134-4F65-9B94-4250A3E70E85}"/>
              </a:ext>
            </a:extLst>
          </p:cNvPr>
          <p:cNvSpPr/>
          <p:nvPr/>
        </p:nvSpPr>
        <p:spPr>
          <a:xfrm>
            <a:off x="663388" y="2155537"/>
            <a:ext cx="7602070" cy="646331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de-DE" dirty="0"/>
              <a:t>2. Schritt </a:t>
            </a:r>
          </a:p>
          <a:p>
            <a:r>
              <a:rPr lang="de-DE" dirty="0"/>
              <a:t>Auswahl des besten Lieferanten mithilfe der Nutzwertanalyse</a:t>
            </a:r>
            <a:endParaRPr lang="de-DE" dirty="0">
              <a:ea typeface="Calibri"/>
              <a:cs typeface="Calibri"/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CC25529A-5DF1-4DC7-96C0-99148DC3C622}"/>
              </a:ext>
            </a:extLst>
          </p:cNvPr>
          <p:cNvSpPr txBox="1"/>
          <p:nvPr/>
        </p:nvSpPr>
        <p:spPr>
          <a:xfrm>
            <a:off x="824753" y="3429000"/>
            <a:ext cx="68311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hlinkClick r:id="rId3"/>
              </a:rPr>
              <a:t>https://studyflix.de/wirtschaft/nutzwertanalyse-315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64627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225"/>
    </mc:Choice>
    <mc:Fallback xmlns="">
      <p:transition spd="slow" advTm="26225"/>
    </mc:Fallback>
  </mc:AlternateContent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Dactylos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9D6E6E2C0B0A06428B5C40AE229F350C" ma:contentTypeVersion="17" ma:contentTypeDescription="Ein neues Dokument erstellen." ma:contentTypeScope="" ma:versionID="ff141fc9cc242c438dfc5d3d97417a14">
  <xsd:schema xmlns:xsd="http://www.w3.org/2001/XMLSchema" xmlns:xs="http://www.w3.org/2001/XMLSchema" xmlns:p="http://schemas.microsoft.com/office/2006/metadata/properties" xmlns:ns2="ca118f7d-7339-4833-8001-ded2c5c3d1f7" xmlns:ns3="a278a54f-ee17-484f-bbcf-361ea9da9fa1" targetNamespace="http://schemas.microsoft.com/office/2006/metadata/properties" ma:root="true" ma:fieldsID="8346079aaacf3677adbe2b165abfa062" ns2:_="" ns3:_="">
    <xsd:import namespace="ca118f7d-7339-4833-8001-ded2c5c3d1f7"/>
    <xsd:import namespace="a278a54f-ee17-484f-bbcf-361ea9da9fa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ServiceLocation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a118f7d-7339-4833-8001-ded2c5c3d1f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Bildmarkierungen" ma:readOnly="false" ma:fieldId="{5cf76f15-5ced-4ddc-b409-7134ff3c332f}" ma:taxonomyMulti="true" ma:sspId="e5709c27-35a6-4416-af55-34f601d1d36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278a54f-ee17-484f-bbcf-361ea9da9fa1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14add214-c315-4160-943b-89e8f23b5398}" ma:internalName="TaxCatchAll" ma:showField="CatchAllData" ma:web="a278a54f-ee17-484f-bbcf-361ea9da9fa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a278a54f-ee17-484f-bbcf-361ea9da9fa1" xsi:nil="true"/>
    <lcf76f155ced4ddcb4097134ff3c332f xmlns="ca118f7d-7339-4833-8001-ded2c5c3d1f7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B5C7000-1673-4D51-9E7C-6AF9F1EFEDD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a118f7d-7339-4833-8001-ded2c5c3d1f7"/>
    <ds:schemaRef ds:uri="a278a54f-ee17-484f-bbcf-361ea9da9fa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E4BA634-2CCD-4354-BA3F-54C7DE29A975}">
  <ds:schemaRefs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a278a54f-ee17-484f-bbcf-361ea9da9fa1"/>
    <ds:schemaRef ds:uri="ca118f7d-7339-4833-8001-ded2c5c3d1f7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F0037163-5F86-432B-895C-0D49C5FFA31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270</Words>
  <Application>Microsoft Office PowerPoint</Application>
  <PresentationFormat>Bildschirmpräsentation (4:3)</PresentationFormat>
  <Paragraphs>39</Paragraphs>
  <Slides>5</Slides>
  <Notes>5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6" baseType="lpstr">
      <vt:lpstr>Larissa</vt:lpstr>
      <vt:lpstr> Quantitativer und Qualitativer Angebotsvergleich für einen Kundenauftrag </vt:lpstr>
      <vt:lpstr> Quantitativer und qualitativer Angebotsvergleich </vt:lpstr>
      <vt:lpstr> Quantitativer und qualitativer Angebotsvergleich </vt:lpstr>
      <vt:lpstr> Quantitativer Angebotsvergleich  </vt:lpstr>
      <vt:lpstr> Qualitativer Angebotsvergleich  </vt:lpstr>
    </vt:vector>
  </TitlesOfParts>
  <Manager/>
  <Company>OSZIMT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Fachbereich ITS</dc:title>
  <dc:subject>Auftaktbesprechung - 05.08.2020</dc:subject>
  <dc:creator>GP</dc:creator>
  <cp:keywords/>
  <dc:description/>
  <cp:lastModifiedBy>user</cp:lastModifiedBy>
  <cp:revision>647</cp:revision>
  <cp:lastPrinted>2019-04-03T11:42:03Z</cp:lastPrinted>
  <dcterms:created xsi:type="dcterms:W3CDTF">2012-02-27T15:25:12Z</dcterms:created>
  <dcterms:modified xsi:type="dcterms:W3CDTF">2022-09-14T15:28:55Z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0x0101009D6E6E2C0B0A06428B5C40AE229F350C</vt:lpwstr>
  </property>
  <property fmtid="{D5CDD505-2E9C-101B-9397-08002B2CF9AE}" pid="3" name="MediaServiceImageTags">
    <vt:lpwstr/>
  </property>
</Properties>
</file>