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60" d="100"/>
          <a:sy n="60" d="100"/>
        </p:scale>
        <p:origin x="96" y="13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CB125-2F04-85CC-B9E4-859AD27DD3DF}"/>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TITLE</a:t>
            </a:r>
            <a:endParaRPr lang="en-GB" dirty="0"/>
          </a:p>
        </p:txBody>
      </p:sp>
      <p:sp>
        <p:nvSpPr>
          <p:cNvPr id="3" name="Subtitle 2">
            <a:extLst>
              <a:ext uri="{FF2B5EF4-FFF2-40B4-BE49-F238E27FC236}">
                <a16:creationId xmlns:a16="http://schemas.microsoft.com/office/drawing/2014/main" id="{968CF164-6A92-3964-A2E5-CD439A60E8D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4" name="Date Placeholder 3">
            <a:extLst>
              <a:ext uri="{FF2B5EF4-FFF2-40B4-BE49-F238E27FC236}">
                <a16:creationId xmlns:a16="http://schemas.microsoft.com/office/drawing/2014/main" id="{CF666AE8-A5E4-529C-376D-A7F21A81DCA8}"/>
              </a:ext>
            </a:extLst>
          </p:cNvPr>
          <p:cNvSpPr>
            <a:spLocks noGrp="1"/>
          </p:cNvSpPr>
          <p:nvPr>
            <p:ph type="dt" sz="half" idx="10"/>
          </p:nvPr>
        </p:nvSpPr>
        <p:spPr/>
        <p:txBody>
          <a:bodyPr/>
          <a:lstStyle/>
          <a:p>
            <a:fld id="{6670FE10-F406-47AF-8AE1-E9BA4C7E25F2}" type="datetimeFigureOut">
              <a:rPr lang="en-GB" smtClean="0"/>
              <a:t>05/04/2025</a:t>
            </a:fld>
            <a:endParaRPr lang="en-GB" dirty="0"/>
          </a:p>
        </p:txBody>
      </p:sp>
      <p:sp>
        <p:nvSpPr>
          <p:cNvPr id="5" name="Footer Placeholder 4">
            <a:extLst>
              <a:ext uri="{FF2B5EF4-FFF2-40B4-BE49-F238E27FC236}">
                <a16:creationId xmlns:a16="http://schemas.microsoft.com/office/drawing/2014/main" id="{C631255B-22D2-BFD0-6E2B-2CB909435FC6}"/>
              </a:ext>
            </a:extLst>
          </p:cNvPr>
          <p:cNvSpPr>
            <a:spLocks noGrp="1"/>
          </p:cNvSpPr>
          <p:nvPr>
            <p:ph type="ftr" sz="quarter" idx="11"/>
          </p:nvPr>
        </p:nvSpPr>
        <p:spPr/>
        <p:txBody>
          <a:bodyPr/>
          <a:lstStyle/>
          <a:p>
            <a:r>
              <a:rPr lang="en-GB" dirty="0"/>
              <a:t>SOLELY FOR PURPOSES OF FORAGE WORK EXPERIENCE</a:t>
            </a:r>
          </a:p>
        </p:txBody>
      </p:sp>
      <p:sp>
        <p:nvSpPr>
          <p:cNvPr id="6" name="Slide Number Placeholder 5">
            <a:extLst>
              <a:ext uri="{FF2B5EF4-FFF2-40B4-BE49-F238E27FC236}">
                <a16:creationId xmlns:a16="http://schemas.microsoft.com/office/drawing/2014/main" id="{8B6AC3F9-8084-22E7-D885-8B98F38D04B0}"/>
              </a:ext>
            </a:extLst>
          </p:cNvPr>
          <p:cNvSpPr>
            <a:spLocks noGrp="1"/>
          </p:cNvSpPr>
          <p:nvPr>
            <p:ph type="sldNum" sz="quarter" idx="12"/>
          </p:nvPr>
        </p:nvSpPr>
        <p:spPr/>
        <p:txBody>
          <a:bodyPr/>
          <a:lstStyle/>
          <a:p>
            <a:fld id="{537AB4F7-4BD9-43F1-95BD-EA19DB6F96FE}" type="slidenum">
              <a:rPr lang="en-GB" smtClean="0"/>
              <a:t>‹#›</a:t>
            </a:fld>
            <a:endParaRPr lang="en-GB" dirty="0"/>
          </a:p>
        </p:txBody>
      </p:sp>
      <p:sp>
        <p:nvSpPr>
          <p:cNvPr id="7" name="Footer Placeholder 4">
            <a:extLst>
              <a:ext uri="{FF2B5EF4-FFF2-40B4-BE49-F238E27FC236}">
                <a16:creationId xmlns:a16="http://schemas.microsoft.com/office/drawing/2014/main" id="{34687BFD-2914-5915-09E8-574865A5731A}"/>
              </a:ext>
            </a:extLst>
          </p:cNvPr>
          <p:cNvSpPr txBox="1">
            <a:spLocks/>
          </p:cNvSpPr>
          <p:nvPr userDrawn="1"/>
        </p:nvSpPr>
        <p:spPr>
          <a:xfrm>
            <a:off x="4038600" y="207963"/>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1348963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F7736-4A28-81E7-C82E-E08B9124291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7BF6A39-8901-64F9-CB89-5DEDADC714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DCAC13-CEF5-615F-7188-2FF616782B18}"/>
              </a:ext>
            </a:extLst>
          </p:cNvPr>
          <p:cNvSpPr>
            <a:spLocks noGrp="1"/>
          </p:cNvSpPr>
          <p:nvPr>
            <p:ph type="dt" sz="half" idx="10"/>
          </p:nvPr>
        </p:nvSpPr>
        <p:spPr/>
        <p:txBody>
          <a:bodyPr/>
          <a:lstStyle/>
          <a:p>
            <a:fld id="{6670FE10-F406-47AF-8AE1-E9BA4C7E25F2}" type="datetimeFigureOut">
              <a:rPr lang="en-GB" smtClean="0"/>
              <a:t>05/04/2025</a:t>
            </a:fld>
            <a:endParaRPr lang="en-GB"/>
          </a:p>
        </p:txBody>
      </p:sp>
      <p:sp>
        <p:nvSpPr>
          <p:cNvPr id="5" name="Footer Placeholder 4">
            <a:extLst>
              <a:ext uri="{FF2B5EF4-FFF2-40B4-BE49-F238E27FC236}">
                <a16:creationId xmlns:a16="http://schemas.microsoft.com/office/drawing/2014/main" id="{12A0B23E-BB41-954A-D844-68F59222D93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81B89A1-9BF9-CB79-4981-4A057B60A758}"/>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51723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33CEA5-A5BC-42F6-9417-DE058EAF3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B20003-77E7-76F4-127A-9FAD2038E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F2C76B-2410-6DF5-E769-3F1375B9F60C}"/>
              </a:ext>
            </a:extLst>
          </p:cNvPr>
          <p:cNvSpPr>
            <a:spLocks noGrp="1"/>
          </p:cNvSpPr>
          <p:nvPr>
            <p:ph type="dt" sz="half" idx="10"/>
          </p:nvPr>
        </p:nvSpPr>
        <p:spPr/>
        <p:txBody>
          <a:bodyPr/>
          <a:lstStyle/>
          <a:p>
            <a:fld id="{6670FE10-F406-47AF-8AE1-E9BA4C7E25F2}" type="datetimeFigureOut">
              <a:rPr lang="en-GB" smtClean="0"/>
              <a:t>05/04/2025</a:t>
            </a:fld>
            <a:endParaRPr lang="en-GB"/>
          </a:p>
        </p:txBody>
      </p:sp>
      <p:sp>
        <p:nvSpPr>
          <p:cNvPr id="5" name="Footer Placeholder 4">
            <a:extLst>
              <a:ext uri="{FF2B5EF4-FFF2-40B4-BE49-F238E27FC236}">
                <a16:creationId xmlns:a16="http://schemas.microsoft.com/office/drawing/2014/main" id="{989A810E-232E-6F62-BDC3-DA16DA4EE1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09F2B8-DDB4-2806-89D5-BFB2856E1266}"/>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44925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96570-1523-0FD3-BC20-287B4073C61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D0B1C4E-5C84-9734-9EE1-BF86FB5C5F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2056992-9D89-2C0C-4C2C-BAE80A944102}"/>
              </a:ext>
            </a:extLst>
          </p:cNvPr>
          <p:cNvSpPr>
            <a:spLocks noGrp="1"/>
          </p:cNvSpPr>
          <p:nvPr>
            <p:ph type="dt" sz="half" idx="10"/>
          </p:nvPr>
        </p:nvSpPr>
        <p:spPr/>
        <p:txBody>
          <a:bodyPr/>
          <a:lstStyle/>
          <a:p>
            <a:fld id="{6670FE10-F406-47AF-8AE1-E9BA4C7E25F2}" type="datetimeFigureOut">
              <a:rPr lang="en-GB" smtClean="0"/>
              <a:t>05/04/2025</a:t>
            </a:fld>
            <a:endParaRPr lang="en-GB"/>
          </a:p>
        </p:txBody>
      </p:sp>
      <p:sp>
        <p:nvSpPr>
          <p:cNvPr id="5" name="Footer Placeholder 4">
            <a:extLst>
              <a:ext uri="{FF2B5EF4-FFF2-40B4-BE49-F238E27FC236}">
                <a16:creationId xmlns:a16="http://schemas.microsoft.com/office/drawing/2014/main" id="{74DFFCB4-8863-0CCB-49C4-B6B7CD564D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6F401C-D4D3-3500-4073-E532BD9F1FD6}"/>
              </a:ext>
            </a:extLst>
          </p:cNvPr>
          <p:cNvSpPr>
            <a:spLocks noGrp="1"/>
          </p:cNvSpPr>
          <p:nvPr>
            <p:ph type="sldNum" sz="quarter" idx="12"/>
          </p:nvPr>
        </p:nvSpPr>
        <p:spPr/>
        <p:txBody>
          <a:bodyPr/>
          <a:lstStyle/>
          <a:p>
            <a:fld id="{537AB4F7-4BD9-43F1-95BD-EA19DB6F96FE}" type="slidenum">
              <a:rPr lang="en-GB" smtClean="0"/>
              <a:t>‹#›</a:t>
            </a:fld>
            <a:endParaRPr lang="en-GB"/>
          </a:p>
        </p:txBody>
      </p:sp>
      <p:sp>
        <p:nvSpPr>
          <p:cNvPr id="7" name="Footer Placeholder 4">
            <a:extLst>
              <a:ext uri="{FF2B5EF4-FFF2-40B4-BE49-F238E27FC236}">
                <a16:creationId xmlns:a16="http://schemas.microsoft.com/office/drawing/2014/main" id="{844B232F-D5B6-DEFE-8440-A43739EF1CB4}"/>
              </a:ext>
            </a:extLst>
          </p:cNvPr>
          <p:cNvSpPr txBox="1">
            <a:spLocks/>
          </p:cNvSpPr>
          <p:nvPr userDrawn="1"/>
        </p:nvSpPr>
        <p:spPr>
          <a:xfrm>
            <a:off x="4038600" y="-17255"/>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SOLELY FOR PURPOSES OF FORAGE WORK EXPERIENCE</a:t>
            </a:r>
            <a:endParaRPr lang="en-GB" dirty="0"/>
          </a:p>
        </p:txBody>
      </p:sp>
    </p:spTree>
    <p:extLst>
      <p:ext uri="{BB962C8B-B14F-4D97-AF65-F5344CB8AC3E}">
        <p14:creationId xmlns:p14="http://schemas.microsoft.com/office/powerpoint/2010/main" val="49441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9419F-3AA8-7780-4AB2-0778AAAFC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7210246-D5F0-A37C-2B2C-D6A6D3CB3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42C001-3FCB-0E6B-9E1F-20622B91CBC3}"/>
              </a:ext>
            </a:extLst>
          </p:cNvPr>
          <p:cNvSpPr>
            <a:spLocks noGrp="1"/>
          </p:cNvSpPr>
          <p:nvPr>
            <p:ph type="dt" sz="half" idx="10"/>
          </p:nvPr>
        </p:nvSpPr>
        <p:spPr/>
        <p:txBody>
          <a:bodyPr/>
          <a:lstStyle/>
          <a:p>
            <a:fld id="{6670FE10-F406-47AF-8AE1-E9BA4C7E25F2}" type="datetimeFigureOut">
              <a:rPr lang="en-GB" smtClean="0"/>
              <a:t>05/04/2025</a:t>
            </a:fld>
            <a:endParaRPr lang="en-GB"/>
          </a:p>
        </p:txBody>
      </p:sp>
      <p:sp>
        <p:nvSpPr>
          <p:cNvPr id="5" name="Footer Placeholder 4">
            <a:extLst>
              <a:ext uri="{FF2B5EF4-FFF2-40B4-BE49-F238E27FC236}">
                <a16:creationId xmlns:a16="http://schemas.microsoft.com/office/drawing/2014/main" id="{B80F9F14-D78E-F738-AB9A-82903D4180E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A85AB1-BB89-8FEB-4B9B-6D47D0A3306D}"/>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026108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D90D2-E4BE-3BAB-80D6-46034DFB31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BE216A8-1C74-E2BB-5D51-9570321347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482CC0D-CA4E-02C7-076E-55D511571A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0BDE4EC-111C-93BE-1438-6CDC2E8FCC78}"/>
              </a:ext>
            </a:extLst>
          </p:cNvPr>
          <p:cNvSpPr>
            <a:spLocks noGrp="1"/>
          </p:cNvSpPr>
          <p:nvPr>
            <p:ph type="dt" sz="half" idx="10"/>
          </p:nvPr>
        </p:nvSpPr>
        <p:spPr/>
        <p:txBody>
          <a:bodyPr/>
          <a:lstStyle/>
          <a:p>
            <a:fld id="{6670FE10-F406-47AF-8AE1-E9BA4C7E25F2}" type="datetimeFigureOut">
              <a:rPr lang="en-GB" smtClean="0"/>
              <a:t>05/04/2025</a:t>
            </a:fld>
            <a:endParaRPr lang="en-GB"/>
          </a:p>
        </p:txBody>
      </p:sp>
      <p:sp>
        <p:nvSpPr>
          <p:cNvPr id="6" name="Footer Placeholder 5">
            <a:extLst>
              <a:ext uri="{FF2B5EF4-FFF2-40B4-BE49-F238E27FC236}">
                <a16:creationId xmlns:a16="http://schemas.microsoft.com/office/drawing/2014/main" id="{ABE612E8-024B-A8EE-5D52-CE4D6B315C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8136DD-9F31-209F-5224-7E8DA5ED84D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319065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AF4E-854C-2F13-E1E3-1FCD814C36C1}"/>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5F20CA3-8962-ED78-5627-E2AFD1FA8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DFED54-B3EB-EDCE-24C1-E05D0B1AAE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DB824DE-EEE0-3583-344D-DEB814DF9A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3C5AD-D28A-542C-CF9F-7650793A38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CFE2E4-8192-9EA2-4489-80F4A15EFB6B}"/>
              </a:ext>
            </a:extLst>
          </p:cNvPr>
          <p:cNvSpPr>
            <a:spLocks noGrp="1"/>
          </p:cNvSpPr>
          <p:nvPr>
            <p:ph type="dt" sz="half" idx="10"/>
          </p:nvPr>
        </p:nvSpPr>
        <p:spPr/>
        <p:txBody>
          <a:bodyPr/>
          <a:lstStyle/>
          <a:p>
            <a:fld id="{6670FE10-F406-47AF-8AE1-E9BA4C7E25F2}" type="datetimeFigureOut">
              <a:rPr lang="en-GB" smtClean="0"/>
              <a:t>05/04/2025</a:t>
            </a:fld>
            <a:endParaRPr lang="en-GB"/>
          </a:p>
        </p:txBody>
      </p:sp>
      <p:sp>
        <p:nvSpPr>
          <p:cNvPr id="8" name="Footer Placeholder 7">
            <a:extLst>
              <a:ext uri="{FF2B5EF4-FFF2-40B4-BE49-F238E27FC236}">
                <a16:creationId xmlns:a16="http://schemas.microsoft.com/office/drawing/2014/main" id="{0124C7DB-3AF1-24E1-DCBE-207B96CA5B3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0FA5518-D3AE-F720-2BE0-3F9DB2DFA9EF}"/>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410529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8F10-4EB4-0C0F-03BF-F531D235ADC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F1CEF92-A5CC-B946-CAFC-8C36EB5A1CA9}"/>
              </a:ext>
            </a:extLst>
          </p:cNvPr>
          <p:cNvSpPr>
            <a:spLocks noGrp="1"/>
          </p:cNvSpPr>
          <p:nvPr>
            <p:ph type="dt" sz="half" idx="10"/>
          </p:nvPr>
        </p:nvSpPr>
        <p:spPr/>
        <p:txBody>
          <a:bodyPr/>
          <a:lstStyle/>
          <a:p>
            <a:fld id="{6670FE10-F406-47AF-8AE1-E9BA4C7E25F2}" type="datetimeFigureOut">
              <a:rPr lang="en-GB" smtClean="0"/>
              <a:t>05/04/2025</a:t>
            </a:fld>
            <a:endParaRPr lang="en-GB"/>
          </a:p>
        </p:txBody>
      </p:sp>
      <p:sp>
        <p:nvSpPr>
          <p:cNvPr id="4" name="Footer Placeholder 3">
            <a:extLst>
              <a:ext uri="{FF2B5EF4-FFF2-40B4-BE49-F238E27FC236}">
                <a16:creationId xmlns:a16="http://schemas.microsoft.com/office/drawing/2014/main" id="{79B0AED2-981A-D1A1-3051-5903B7A777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0C34D5F-9056-9555-8436-92D63EF82CE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1815160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30EC6A-6AD6-AA45-F17C-03F69F0BC0B1}"/>
              </a:ext>
            </a:extLst>
          </p:cNvPr>
          <p:cNvSpPr>
            <a:spLocks noGrp="1"/>
          </p:cNvSpPr>
          <p:nvPr>
            <p:ph type="dt" sz="half" idx="10"/>
          </p:nvPr>
        </p:nvSpPr>
        <p:spPr/>
        <p:txBody>
          <a:bodyPr/>
          <a:lstStyle/>
          <a:p>
            <a:fld id="{6670FE10-F406-47AF-8AE1-E9BA4C7E25F2}" type="datetimeFigureOut">
              <a:rPr lang="en-GB" smtClean="0"/>
              <a:t>05/04/2025</a:t>
            </a:fld>
            <a:endParaRPr lang="en-GB"/>
          </a:p>
        </p:txBody>
      </p:sp>
      <p:sp>
        <p:nvSpPr>
          <p:cNvPr id="3" name="Footer Placeholder 2">
            <a:extLst>
              <a:ext uri="{FF2B5EF4-FFF2-40B4-BE49-F238E27FC236}">
                <a16:creationId xmlns:a16="http://schemas.microsoft.com/office/drawing/2014/main" id="{4CE86569-C17C-085A-6CBC-D1C4A1862CB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8D85FA6-E886-1316-E77C-F547D63906B5}"/>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89950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938B-5BC3-3F7E-C07B-69D210458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BA5A36E-54F8-095F-63F4-D35F0CEA4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E133D28-5C98-8AD3-E53B-B46BC56EF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6D2A4C-20E2-A896-97ED-F88A7A2385FF}"/>
              </a:ext>
            </a:extLst>
          </p:cNvPr>
          <p:cNvSpPr>
            <a:spLocks noGrp="1"/>
          </p:cNvSpPr>
          <p:nvPr>
            <p:ph type="dt" sz="half" idx="10"/>
          </p:nvPr>
        </p:nvSpPr>
        <p:spPr/>
        <p:txBody>
          <a:bodyPr/>
          <a:lstStyle/>
          <a:p>
            <a:fld id="{6670FE10-F406-47AF-8AE1-E9BA4C7E25F2}" type="datetimeFigureOut">
              <a:rPr lang="en-GB" smtClean="0"/>
              <a:t>05/04/2025</a:t>
            </a:fld>
            <a:endParaRPr lang="en-GB"/>
          </a:p>
        </p:txBody>
      </p:sp>
      <p:sp>
        <p:nvSpPr>
          <p:cNvPr id="6" name="Footer Placeholder 5">
            <a:extLst>
              <a:ext uri="{FF2B5EF4-FFF2-40B4-BE49-F238E27FC236}">
                <a16:creationId xmlns:a16="http://schemas.microsoft.com/office/drawing/2014/main" id="{ED56FC89-B6CF-07FC-4053-C9A2B6E437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B4ECD2-23D6-A678-D6E6-CC8E80A4100C}"/>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2702068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62C0-B9AF-01E3-3121-5E4CEC4565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01E6429-9B79-A736-0B9D-B13183DAC6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38859E1-EE15-4687-0846-74724C476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6135-5B72-1EEF-F390-24A30E0C2784}"/>
              </a:ext>
            </a:extLst>
          </p:cNvPr>
          <p:cNvSpPr>
            <a:spLocks noGrp="1"/>
          </p:cNvSpPr>
          <p:nvPr>
            <p:ph type="dt" sz="half" idx="10"/>
          </p:nvPr>
        </p:nvSpPr>
        <p:spPr/>
        <p:txBody>
          <a:bodyPr/>
          <a:lstStyle/>
          <a:p>
            <a:fld id="{6670FE10-F406-47AF-8AE1-E9BA4C7E25F2}" type="datetimeFigureOut">
              <a:rPr lang="en-GB" smtClean="0"/>
              <a:t>05/04/2025</a:t>
            </a:fld>
            <a:endParaRPr lang="en-GB"/>
          </a:p>
        </p:txBody>
      </p:sp>
      <p:sp>
        <p:nvSpPr>
          <p:cNvPr id="6" name="Footer Placeholder 5">
            <a:extLst>
              <a:ext uri="{FF2B5EF4-FFF2-40B4-BE49-F238E27FC236}">
                <a16:creationId xmlns:a16="http://schemas.microsoft.com/office/drawing/2014/main" id="{35886E81-CAA3-CA1B-34FD-D779E0A78C4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CACC89-7C0E-4493-8D29-3D8652C25C7A}"/>
              </a:ext>
            </a:extLst>
          </p:cNvPr>
          <p:cNvSpPr>
            <a:spLocks noGrp="1"/>
          </p:cNvSpPr>
          <p:nvPr>
            <p:ph type="sldNum" sz="quarter" idx="12"/>
          </p:nvPr>
        </p:nvSpPr>
        <p:spPr/>
        <p:txBody>
          <a:bodyPr/>
          <a:lstStyle/>
          <a:p>
            <a:fld id="{537AB4F7-4BD9-43F1-95BD-EA19DB6F96FE}" type="slidenum">
              <a:rPr lang="en-GB" smtClean="0"/>
              <a:t>‹#›</a:t>
            </a:fld>
            <a:endParaRPr lang="en-GB"/>
          </a:p>
        </p:txBody>
      </p:sp>
    </p:spTree>
    <p:extLst>
      <p:ext uri="{BB962C8B-B14F-4D97-AF65-F5344CB8AC3E}">
        <p14:creationId xmlns:p14="http://schemas.microsoft.com/office/powerpoint/2010/main" val="3687116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2A5E74-E7EA-A582-FEFF-7E8B6526EA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F34B22-10EC-C970-0CA4-B2EEE5D446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B568B27-F4D1-8804-8F24-49F4B5CF64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0FE10-F406-47AF-8AE1-E9BA4C7E25F2}" type="datetimeFigureOut">
              <a:rPr lang="en-GB" smtClean="0"/>
              <a:t>05/04/2025</a:t>
            </a:fld>
            <a:endParaRPr lang="en-GB"/>
          </a:p>
        </p:txBody>
      </p:sp>
      <p:sp>
        <p:nvSpPr>
          <p:cNvPr id="5" name="Footer Placeholder 4">
            <a:extLst>
              <a:ext uri="{FF2B5EF4-FFF2-40B4-BE49-F238E27FC236}">
                <a16:creationId xmlns:a16="http://schemas.microsoft.com/office/drawing/2014/main" id="{0FE3C49D-7C0D-DBB2-ECF5-D83556B86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EB63AB-DEAA-1B23-7F83-4CF51358DA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7AB4F7-4BD9-43F1-95BD-EA19DB6F96FE}" type="slidenum">
              <a:rPr lang="en-GB" smtClean="0"/>
              <a:t>‹#›</a:t>
            </a:fld>
            <a:endParaRPr lang="en-GB"/>
          </a:p>
        </p:txBody>
      </p:sp>
    </p:spTree>
    <p:extLst>
      <p:ext uri="{BB962C8B-B14F-4D97-AF65-F5344CB8AC3E}">
        <p14:creationId xmlns:p14="http://schemas.microsoft.com/office/powerpoint/2010/main" val="138173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businessinsider.com/british-airways-uniforms-new-revamp-flight-attendants-pilots-clothes-photos-2023-1"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E5C994-CBD3-088C-6C6C-2C36D623623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0BCD4D-82A1-5AD0-053C-2CF73DA5B647}"/>
              </a:ext>
            </a:extLst>
          </p:cNvPr>
          <p:cNvSpPr>
            <a:spLocks noGrp="1"/>
          </p:cNvSpPr>
          <p:nvPr>
            <p:ph type="ctrTitle"/>
          </p:nvPr>
        </p:nvSpPr>
        <p:spPr>
          <a:xfrm>
            <a:off x="1524000" y="3769311"/>
            <a:ext cx="9144000" cy="2387600"/>
          </a:xfrm>
        </p:spPr>
        <p:txBody>
          <a:bodyPr/>
          <a:lstStyle/>
          <a:p>
            <a:r>
              <a:rPr lang="en-GB" dirty="0">
                <a:solidFill>
                  <a:schemeClr val="bg1"/>
                </a:solidFill>
              </a:rPr>
              <a:t>Sentiment Analysis for British Airways Reviews</a:t>
            </a:r>
          </a:p>
        </p:txBody>
      </p:sp>
    </p:spTree>
    <p:extLst>
      <p:ext uri="{BB962C8B-B14F-4D97-AF65-F5344CB8AC3E}">
        <p14:creationId xmlns:p14="http://schemas.microsoft.com/office/powerpoint/2010/main" val="1492306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A3543DC9-B5BE-7B66-78A7-37145D52C2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49" y="1837657"/>
            <a:ext cx="5467629" cy="3775869"/>
          </a:xfrm>
        </p:spPr>
      </p:pic>
      <p:pic>
        <p:nvPicPr>
          <p:cNvPr id="13" name="Picture 12">
            <a:extLst>
              <a:ext uri="{FF2B5EF4-FFF2-40B4-BE49-F238E27FC236}">
                <a16:creationId xmlns:a16="http://schemas.microsoft.com/office/drawing/2014/main" id="{A456D2C2-AE07-37A7-42DA-1C96179B16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4706" y="1837657"/>
            <a:ext cx="4619588" cy="3775869"/>
          </a:xfrm>
          <a:prstGeom prst="rect">
            <a:avLst/>
          </a:prstGeom>
        </p:spPr>
      </p:pic>
      <p:sp>
        <p:nvSpPr>
          <p:cNvPr id="15" name="TextBox 14">
            <a:extLst>
              <a:ext uri="{FF2B5EF4-FFF2-40B4-BE49-F238E27FC236}">
                <a16:creationId xmlns:a16="http://schemas.microsoft.com/office/drawing/2014/main" id="{52D3C5B4-398B-81B5-2C83-61CBD2B778FC}"/>
              </a:ext>
            </a:extLst>
          </p:cNvPr>
          <p:cNvSpPr txBox="1"/>
          <p:nvPr/>
        </p:nvSpPr>
        <p:spPr>
          <a:xfrm>
            <a:off x="163149" y="206834"/>
            <a:ext cx="12028850" cy="1661417"/>
          </a:xfrm>
          <a:prstGeom prst="rect">
            <a:avLst/>
          </a:prstGeom>
          <a:noFill/>
        </p:spPr>
        <p:txBody>
          <a:bodyPr wrap="square" rtlCol="0">
            <a:spAutoFit/>
          </a:bodyPr>
          <a:lstStyle/>
          <a:p>
            <a:pPr algn="just">
              <a:lnSpc>
                <a:spcPct val="107000"/>
              </a:lnSpc>
              <a:spcAft>
                <a:spcPts val="800"/>
              </a:spcAft>
            </a:pPr>
            <a:r>
              <a:rPr lang="en-GB" sz="1600" dirty="0">
                <a:effectLst/>
                <a:latin typeface="Calibri" panose="020F0502020204030204" pitchFamily="34" charset="0"/>
                <a:ea typeface="Calibri" panose="020F0502020204030204" pitchFamily="34" charset="0"/>
                <a:cs typeface="Times New Roman" panose="02020603050405020304" pitchFamily="18" charset="0"/>
              </a:rPr>
              <a:t>A total of 1,000 customer reviews were </a:t>
            </a:r>
            <a:r>
              <a:rPr lang="en-GB" sz="1600" dirty="0" err="1">
                <a:effectLst/>
                <a:latin typeface="Calibri" panose="020F0502020204030204" pitchFamily="34" charset="0"/>
                <a:ea typeface="Calibri" panose="020F0502020204030204" pitchFamily="34" charset="0"/>
                <a:cs typeface="Times New Roman" panose="02020603050405020304" pitchFamily="18" charset="0"/>
              </a:rPr>
              <a:t>analyzed</a:t>
            </a:r>
            <a:r>
              <a:rPr lang="en-GB" sz="1600" dirty="0">
                <a:effectLst/>
                <a:latin typeface="Calibri" panose="020F0502020204030204" pitchFamily="34" charset="0"/>
                <a:ea typeface="Calibri" panose="020F0502020204030204" pitchFamily="34" charset="0"/>
                <a:cs typeface="Times New Roman" panose="02020603050405020304" pitchFamily="18" charset="0"/>
              </a:rPr>
              <a:t>, with 741 attributed to verified trips. The sentiment analysis revealed that 519 reviews (52%) were negative, 462 (46%) were positive, and only 19 (2%) were neutral. Verified trips showed a slightly higher proportion of negative sentiments (376 reviews) compared to positive ones (346), while unverified trips followed a similar trend with 143 negative and 116 positive reviews. This indicates potential customer dissatisfaction across both verified and unverified trips. It is recommended that British Airways focus on addressing recurring issues identified in negative feedback, particularly in verified reviews, to enhance customer satisfaction and improve their service reputation.</a:t>
            </a:r>
          </a:p>
        </p:txBody>
      </p:sp>
      <p:graphicFrame>
        <p:nvGraphicFramePr>
          <p:cNvPr id="21" name="Table 20">
            <a:extLst>
              <a:ext uri="{FF2B5EF4-FFF2-40B4-BE49-F238E27FC236}">
                <a16:creationId xmlns:a16="http://schemas.microsoft.com/office/drawing/2014/main" id="{24ECD55E-C584-184A-0DEC-56ECB587B394}"/>
              </a:ext>
            </a:extLst>
          </p:cNvPr>
          <p:cNvGraphicFramePr>
            <a:graphicFrameLocks noGrp="1"/>
          </p:cNvGraphicFramePr>
          <p:nvPr>
            <p:extLst>
              <p:ext uri="{D42A27DB-BD31-4B8C-83A1-F6EECF244321}">
                <p14:modId xmlns:p14="http://schemas.microsoft.com/office/powerpoint/2010/main" val="2333389503"/>
              </p:ext>
            </p:extLst>
          </p:nvPr>
        </p:nvGraphicFramePr>
        <p:xfrm>
          <a:off x="3093480" y="5613526"/>
          <a:ext cx="5467630" cy="1149935"/>
        </p:xfrm>
        <a:graphic>
          <a:graphicData uri="http://schemas.openxmlformats.org/drawingml/2006/table">
            <a:tbl>
              <a:tblPr firstRow="1" firstCol="1" bandRow="1">
                <a:tableStyleId>{5C22544A-7EE6-4342-B048-85BDC9FD1C3A}</a:tableStyleId>
              </a:tblPr>
              <a:tblGrid>
                <a:gridCol w="1331920">
                  <a:extLst>
                    <a:ext uri="{9D8B030D-6E8A-4147-A177-3AD203B41FA5}">
                      <a16:colId xmlns:a16="http://schemas.microsoft.com/office/drawing/2014/main" val="13051894"/>
                    </a:ext>
                  </a:extLst>
                </a:gridCol>
                <a:gridCol w="1660074">
                  <a:extLst>
                    <a:ext uri="{9D8B030D-6E8A-4147-A177-3AD203B41FA5}">
                      <a16:colId xmlns:a16="http://schemas.microsoft.com/office/drawing/2014/main" val="1205881308"/>
                    </a:ext>
                  </a:extLst>
                </a:gridCol>
                <a:gridCol w="888913">
                  <a:extLst>
                    <a:ext uri="{9D8B030D-6E8A-4147-A177-3AD203B41FA5}">
                      <a16:colId xmlns:a16="http://schemas.microsoft.com/office/drawing/2014/main" val="3541468405"/>
                    </a:ext>
                  </a:extLst>
                </a:gridCol>
                <a:gridCol w="1586723">
                  <a:extLst>
                    <a:ext uri="{9D8B030D-6E8A-4147-A177-3AD203B41FA5}">
                      <a16:colId xmlns:a16="http://schemas.microsoft.com/office/drawing/2014/main" val="1639423332"/>
                    </a:ext>
                  </a:extLst>
                </a:gridCol>
              </a:tblGrid>
              <a:tr h="229987">
                <a:tc>
                  <a:txBody>
                    <a:bodyPr/>
                    <a:lstStyle/>
                    <a:p>
                      <a:pPr>
                        <a:lnSpc>
                          <a:spcPct val="107000"/>
                        </a:lnSpc>
                        <a:spcAft>
                          <a:spcPts val="800"/>
                        </a:spcAft>
                      </a:pPr>
                      <a:r>
                        <a:rPr lang="en-GB" sz="1100">
                          <a:effectLst/>
                        </a:rPr>
                        <a:t>Analysis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GB" sz="1100">
                          <a:effectLst/>
                        </a:rPr>
                        <a:t>Not Verified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GB" sz="1100">
                          <a:effectLst/>
                        </a:rPr>
                        <a:t>Verified</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800"/>
                        </a:spcAft>
                      </a:pPr>
                      <a:r>
                        <a:rPr lang="en-GB" sz="1100">
                          <a:effectLst/>
                        </a:rPr>
                        <a:t>Sentiment Total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86762839"/>
                  </a:ext>
                </a:extLst>
              </a:tr>
              <a:tr h="229987">
                <a:tc>
                  <a:txBody>
                    <a:bodyPr/>
                    <a:lstStyle/>
                    <a:p>
                      <a:pPr>
                        <a:lnSpc>
                          <a:spcPct val="107000"/>
                        </a:lnSpc>
                        <a:spcAft>
                          <a:spcPts val="800"/>
                        </a:spcAft>
                      </a:pPr>
                      <a:r>
                        <a:rPr lang="en-GB" sz="1100">
                          <a:effectLst/>
                        </a:rPr>
                        <a:t>Negative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GB" sz="1100">
                          <a:effectLst/>
                        </a:rPr>
                        <a:t>143</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GB" sz="1100">
                          <a:effectLst/>
                        </a:rPr>
                        <a:t>376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GB" sz="1100">
                          <a:effectLst/>
                        </a:rPr>
                        <a:t>519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690280556"/>
                  </a:ext>
                </a:extLst>
              </a:tr>
              <a:tr h="229987">
                <a:tc>
                  <a:txBody>
                    <a:bodyPr/>
                    <a:lstStyle/>
                    <a:p>
                      <a:pPr>
                        <a:lnSpc>
                          <a:spcPct val="107000"/>
                        </a:lnSpc>
                        <a:spcAft>
                          <a:spcPts val="800"/>
                        </a:spcAft>
                      </a:pPr>
                      <a:r>
                        <a:rPr lang="en-GB" sz="1100">
                          <a:effectLst/>
                        </a:rPr>
                        <a:t>Neutral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GB" sz="1100">
                          <a:effectLst/>
                        </a:rPr>
                        <a:t>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GB" sz="1100">
                          <a:effectLst/>
                        </a:rPr>
                        <a:t>19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GB" sz="1100">
                          <a:effectLst/>
                        </a:rPr>
                        <a:t>19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242792332"/>
                  </a:ext>
                </a:extLst>
              </a:tr>
              <a:tr h="229987">
                <a:tc>
                  <a:txBody>
                    <a:bodyPr/>
                    <a:lstStyle/>
                    <a:p>
                      <a:pPr>
                        <a:lnSpc>
                          <a:spcPct val="107000"/>
                        </a:lnSpc>
                        <a:spcAft>
                          <a:spcPts val="800"/>
                        </a:spcAft>
                      </a:pPr>
                      <a:r>
                        <a:rPr lang="en-GB" sz="1100">
                          <a:effectLst/>
                        </a:rPr>
                        <a:t>Positive</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GB" sz="1100">
                          <a:effectLst/>
                        </a:rPr>
                        <a:t>116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GB" sz="1100">
                          <a:effectLst/>
                        </a:rPr>
                        <a:t>346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GB" sz="1100">
                          <a:effectLst/>
                        </a:rPr>
                        <a:t>462</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30790894"/>
                  </a:ext>
                </a:extLst>
              </a:tr>
              <a:tr h="229987">
                <a:tc>
                  <a:txBody>
                    <a:bodyPr/>
                    <a:lstStyle/>
                    <a:p>
                      <a:pPr>
                        <a:lnSpc>
                          <a:spcPct val="107000"/>
                        </a:lnSpc>
                        <a:spcAft>
                          <a:spcPts val="800"/>
                        </a:spcAft>
                      </a:pPr>
                      <a:r>
                        <a:rPr lang="en-GB" sz="1100">
                          <a:effectLst/>
                        </a:rPr>
                        <a:t>Review Total</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GB" sz="1100">
                          <a:effectLst/>
                        </a:rPr>
                        <a:t>259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GB" sz="1100">
                          <a:effectLst/>
                        </a:rPr>
                        <a:t>741</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r">
                        <a:lnSpc>
                          <a:spcPct val="107000"/>
                        </a:lnSpc>
                        <a:spcAft>
                          <a:spcPts val="800"/>
                        </a:spcAft>
                      </a:pPr>
                      <a:r>
                        <a:rPr lang="en-GB" sz="1100" dirty="0">
                          <a:effectLst/>
                        </a:rPr>
                        <a:t>1000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10215972"/>
                  </a:ext>
                </a:extLst>
              </a:tr>
            </a:tbl>
          </a:graphicData>
        </a:graphic>
      </p:graphicFrame>
    </p:spTree>
    <p:extLst>
      <p:ext uri="{BB962C8B-B14F-4D97-AF65-F5344CB8AC3E}">
        <p14:creationId xmlns:p14="http://schemas.microsoft.com/office/powerpoint/2010/main" val="1911081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TotalTime>
  <Words>153</Words>
  <Application>Microsoft Office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Sentiment Analysis for British Airways Reviews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Susan Robinson</dc:creator>
  <cp:lastModifiedBy>Phi Rho</cp:lastModifiedBy>
  <cp:revision>2</cp:revision>
  <dcterms:created xsi:type="dcterms:W3CDTF">2022-12-06T11:13:27Z</dcterms:created>
  <dcterms:modified xsi:type="dcterms:W3CDTF">2025-04-05T03:57:50Z</dcterms:modified>
</cp:coreProperties>
</file>