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41"/>
    <p:restoredTop sz="94607"/>
  </p:normalViewPr>
  <p:slideViewPr>
    <p:cSldViewPr snapToGrid="0" snapToObjects="1">
      <p:cViewPr varScale="1">
        <p:scale>
          <a:sx n="101" d="100"/>
          <a:sy n="101" d="100"/>
        </p:scale>
        <p:origin x="11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5C4E9B-A2E8-8344-AE74-7CE188988CE6}" type="datetimeFigureOut">
              <a:rPr lang="de-DE" smtClean="0"/>
              <a:t>24.08.20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9D258-BC6B-A444-B23D-5B703D76FF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242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9D258-BC6B-A444-B23D-5B703D76FFC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3101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9D258-BC6B-A444-B23D-5B703D76FFC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391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9D258-BC6B-A444-B23D-5B703D76FFC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7256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9D258-BC6B-A444-B23D-5B703D76FFC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0822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9D258-BC6B-A444-B23D-5B703D76FFC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1650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8944FC-A465-2143-B8F0-D536E0B12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3D8D03E-A23C-B542-810C-42D86D344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F19CAE-D579-0941-ABEB-6450716B7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ECC0-06E3-E94A-9C60-AF2A55157531}" type="datetimeFigureOut">
              <a:rPr lang="de-DE" smtClean="0"/>
              <a:t>24.08.20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E226C5-420A-2F48-B901-180AA1C7C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8C6FFD-C95D-154F-97A2-0CB465DE4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284E-749E-944A-B850-B3B060C49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1509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5869F-1A12-FD46-A58F-59731CB92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3774BE6-998D-234B-B053-4E2BFAF33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DF825F-238C-6042-A1CC-4BD7E180C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ECC0-06E3-E94A-9C60-AF2A55157531}" type="datetimeFigureOut">
              <a:rPr lang="de-DE" smtClean="0"/>
              <a:t>24.08.20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BAD3FD-E1F5-554B-B422-850248FF3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1074BC-F936-BD4D-BB16-F0B80C720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284E-749E-944A-B850-B3B060C49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21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D4E9E71-D238-5646-A5B8-8172B70592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DFDF096-9CC7-694F-AF6F-54C7B143A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28E693-B816-544F-B495-2EE68C460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ECC0-06E3-E94A-9C60-AF2A55157531}" type="datetimeFigureOut">
              <a:rPr lang="de-DE" smtClean="0"/>
              <a:t>24.08.20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917629-2A17-2A41-9422-311043662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80FAB8-0BDE-F046-91EE-C20E719A9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284E-749E-944A-B850-B3B060C49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9788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8BA779-90AA-C342-B5DB-DA656240A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630F7B-8EFA-9F4A-88DD-A03C4E108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C37FBC-DC2A-F448-A159-8DE990D81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ECC0-06E3-E94A-9C60-AF2A55157531}" type="datetimeFigureOut">
              <a:rPr lang="de-DE" smtClean="0"/>
              <a:t>24.08.20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6AA1E4-49D3-3A44-AFED-5F82D5D1B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C62D6C-5ADC-C748-B251-DC76DF32F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284E-749E-944A-B850-B3B060C49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0265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B5F652-03EC-A34D-A97C-2F02EB16D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46FA92-0D2C-4A46-B477-5DC093FF0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C02734-2327-A542-92CD-FC177C0A8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ECC0-06E3-E94A-9C60-AF2A55157531}" type="datetimeFigureOut">
              <a:rPr lang="de-DE" smtClean="0"/>
              <a:t>24.08.20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3D4536-5AB6-A349-AC5A-0A49635D1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FD3E8E-08D7-B94B-AB01-4C72B1185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284E-749E-944A-B850-B3B060C49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1506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3A373A-44AC-4444-A7CC-324DED782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CC4E76-8C1A-0045-88AB-6C953919AB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F2BBF4-AE9E-1C4C-969F-3FE0C7B17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EBD5CA-428E-7D4A-9B07-47E81EAA2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ECC0-06E3-E94A-9C60-AF2A55157531}" type="datetimeFigureOut">
              <a:rPr lang="de-DE" smtClean="0"/>
              <a:t>24.08.20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EDCF88-F14F-0740-AC7C-2CFDD466A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168BF5-C96F-6346-8B4A-3499341C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284E-749E-944A-B850-B3B060C49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818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B9F2DF-AD78-BE46-A0F1-660CDB1B9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11E302-B5A1-A649-9D77-3559E702B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0988D70-7DBA-4444-AFAB-21C561D0F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FB4C756-35CD-BD41-A48D-EB0639A080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3F6A44B-E7AA-494A-8DFD-236AC3790B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F36FBF6-5019-3940-94EB-E29371A46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ECC0-06E3-E94A-9C60-AF2A55157531}" type="datetimeFigureOut">
              <a:rPr lang="de-DE" smtClean="0"/>
              <a:t>24.08.20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CF36FA7-1DC2-1646-86CE-9B1DBF2E5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2FF62F8-F2D7-B740-96F1-8708076BE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284E-749E-944A-B850-B3B060C49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2280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2A0064-9ABF-A54C-9EA3-B578155BC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CDBDC8E-F901-094A-AED4-E51E06780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ECC0-06E3-E94A-9C60-AF2A55157531}" type="datetimeFigureOut">
              <a:rPr lang="de-DE" smtClean="0"/>
              <a:t>24.08.20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A0C2CE-FE9C-7A41-BAD0-540E56202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C97059-6230-864E-A066-86518660D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284E-749E-944A-B850-B3B060C49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232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D57A99-1F10-F848-96E5-D0B1255DE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ECC0-06E3-E94A-9C60-AF2A55157531}" type="datetimeFigureOut">
              <a:rPr lang="de-DE" smtClean="0"/>
              <a:t>24.08.20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DD0B320-6C96-944A-ACB6-2483ACF87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B38BAC1-93B8-6B49-B923-C0971EEE6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284E-749E-944A-B850-B3B060C49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436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C53A47-CFC7-6D40-889E-F5C1F2CDF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3FB4A6-9B73-1047-A607-DBD8F7578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AE252E6-866F-D24F-8A52-1CE044444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7B06FA-4E6D-0A4A-90AA-F1A60A79E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ECC0-06E3-E94A-9C60-AF2A55157531}" type="datetimeFigureOut">
              <a:rPr lang="de-DE" smtClean="0"/>
              <a:t>24.08.20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1C1E21E-7EEE-9A40-969C-C281EA73C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D901CE4-F634-9B4B-8CC5-F2275303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284E-749E-944A-B850-B3B060C49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5774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EB0E1-6DA3-1947-A7D3-E87FA36A7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9F19C40-A7CC-8B44-915E-DAF339F38A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2296D9A-6ECB-D44C-92F7-385249F60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271757-9C93-4045-B88E-580EAC4F4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ECC0-06E3-E94A-9C60-AF2A55157531}" type="datetimeFigureOut">
              <a:rPr lang="de-DE" smtClean="0"/>
              <a:t>24.08.20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C8CD7A-D182-F348-A027-A71BE48E8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4854E0-E529-FF46-938D-7A6CC3998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284E-749E-944A-B850-B3B060C49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443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07936C4-3C1E-AC4F-B34A-F3C49DF67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BD5764-D5F8-1842-A789-FF5F18CC2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C941AB-B9E4-BA4E-8A42-37BDE6D11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6ECC0-06E3-E94A-9C60-AF2A55157531}" type="datetimeFigureOut">
              <a:rPr lang="de-DE" smtClean="0"/>
              <a:t>24.08.20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E8B912-D1CD-CB45-88DF-7432F4A72E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0A1A5C-BA17-2F4B-8F60-58F37F706C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A284E-749E-944A-B850-B3B060C49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9128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MA-ES#Example_code_in_MATLAB/Octav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map.polytechnique.fr/~nikolaus.hansen/cmaesintro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abelle 21">
            <a:extLst>
              <a:ext uri="{FF2B5EF4-FFF2-40B4-BE49-F238E27FC236}">
                <a16:creationId xmlns:a16="http://schemas.microsoft.com/office/drawing/2014/main" id="{C4810243-EB45-EC4C-9194-C919D6E2D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771311"/>
              </p:ext>
            </p:extLst>
          </p:nvPr>
        </p:nvGraphicFramePr>
        <p:xfrm>
          <a:off x="40888" y="111240"/>
          <a:ext cx="12110224" cy="645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9957">
                  <a:extLst>
                    <a:ext uri="{9D8B030D-6E8A-4147-A177-3AD203B41FA5}">
                      <a16:colId xmlns:a16="http://schemas.microsoft.com/office/drawing/2014/main" val="289395863"/>
                    </a:ext>
                  </a:extLst>
                </a:gridCol>
                <a:gridCol w="2190616">
                  <a:extLst>
                    <a:ext uri="{9D8B030D-6E8A-4147-A177-3AD203B41FA5}">
                      <a16:colId xmlns:a16="http://schemas.microsoft.com/office/drawing/2014/main" val="972100848"/>
                    </a:ext>
                  </a:extLst>
                </a:gridCol>
                <a:gridCol w="1101229">
                  <a:extLst>
                    <a:ext uri="{9D8B030D-6E8A-4147-A177-3AD203B41FA5}">
                      <a16:colId xmlns:a16="http://schemas.microsoft.com/office/drawing/2014/main" val="799975930"/>
                    </a:ext>
                  </a:extLst>
                </a:gridCol>
                <a:gridCol w="5162748">
                  <a:extLst>
                    <a:ext uri="{9D8B030D-6E8A-4147-A177-3AD203B41FA5}">
                      <a16:colId xmlns:a16="http://schemas.microsoft.com/office/drawing/2014/main" val="769728563"/>
                    </a:ext>
                  </a:extLst>
                </a:gridCol>
                <a:gridCol w="2285674">
                  <a:extLst>
                    <a:ext uri="{9D8B030D-6E8A-4147-A177-3AD203B41FA5}">
                      <a16:colId xmlns:a16="http://schemas.microsoft.com/office/drawing/2014/main" val="49484321"/>
                    </a:ext>
                  </a:extLst>
                </a:gridCol>
              </a:tblGrid>
              <a:tr h="518400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Algorithm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kern="1200" noProof="0" dirty="0"/>
                        <a:t>Algorithm class</a:t>
                      </a:r>
                      <a:endParaRPr lang="en-GB" sz="14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kern="1200" noProof="0" dirty="0"/>
                        <a:t>population size</a:t>
                      </a:r>
                      <a:endParaRPr lang="en-GB" sz="14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kern="1200" noProof="0" dirty="0"/>
                        <a:t>Key idea // how it works</a:t>
                      </a:r>
                      <a:endParaRPr lang="en-GB" sz="14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kern="1200" noProof="0" dirty="0"/>
                        <a:t>Internal parameters / information</a:t>
                      </a:r>
                      <a:endParaRPr lang="en-GB" sz="14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5177616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/>
                        <a:t>Nelder-Mead</a:t>
                      </a:r>
                      <a:endParaRPr lang="en-GB" sz="1400" b="1" noProof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Hill climber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400" noProof="0" dirty="0"/>
                        <a:t>μ &gt; 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Symbol" pitchFamily="2" charset="2"/>
                        <a:buChar char="-"/>
                      </a:pPr>
                      <a:r>
                        <a:rPr lang="en-GB" sz="1200" noProof="0" dirty="0"/>
                        <a:t>Initialize simplex of n+1 points</a:t>
                      </a:r>
                    </a:p>
                    <a:p>
                      <a:pPr marL="171450" indent="-171450" algn="l">
                        <a:buFont typeface="Symbol" pitchFamily="2" charset="2"/>
                        <a:buChar char="-"/>
                      </a:pPr>
                      <a:r>
                        <a:rPr lang="en-GB" sz="1200" noProof="0" dirty="0"/>
                        <a:t>Reflect through centroid to find x</a:t>
                      </a:r>
                      <a:r>
                        <a:rPr lang="en-GB" sz="1200" baseline="-25000" noProof="0" dirty="0"/>
                        <a:t>r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itchFamily="2" charset="2"/>
                        <a:buChar char="-"/>
                        <a:tabLst/>
                        <a:defRPr/>
                      </a:pPr>
                      <a:r>
                        <a:rPr lang="en-GB" sz="1200" noProof="0" dirty="0"/>
                        <a:t>Depending on quality of x</a:t>
                      </a:r>
                      <a:r>
                        <a:rPr lang="en-GB" sz="1200" baseline="-25000" noProof="0" dirty="0"/>
                        <a:t>r,  </a:t>
                      </a:r>
                      <a:r>
                        <a:rPr lang="en-GB" sz="1200" noProof="0" dirty="0"/>
                        <a:t>apply contraction, expansion or shrinking operator</a:t>
                      </a:r>
                      <a:endParaRPr lang="en-GB" sz="1200" baseline="-25000" noProof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Symbol" pitchFamily="2" charset="2"/>
                        <a:buChar char="-"/>
                      </a:pPr>
                      <a:r>
                        <a:rPr lang="en-GB" sz="1200" noProof="0" dirty="0"/>
                        <a:t>Centroid point x</a:t>
                      </a:r>
                      <a:r>
                        <a:rPr lang="en-GB" sz="1200" baseline="-25000" noProof="0" dirty="0"/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5025215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/>
                        <a:t>BFGS</a:t>
                      </a:r>
                      <a:endParaRPr lang="en-GB" sz="1400" b="1" noProof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/>
                        <a:t>Hill climber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400" noProof="0" dirty="0"/>
                        <a:t>μ = 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Symbol" pitchFamily="2" charset="2"/>
                        <a:buChar char="-"/>
                      </a:pPr>
                      <a:r>
                        <a:rPr lang="en-GB" sz="1200" kern="1200" noProof="0" dirty="0"/>
                        <a:t>quasi-Newton method that approximates Hessian matrix</a:t>
                      </a:r>
                    </a:p>
                    <a:p>
                      <a:pPr marL="171450" indent="-171450" algn="l" defTabSz="914400" rtl="0" eaLnBrk="1" latinLnBrk="0" hangingPunct="1">
                        <a:buFont typeface="Symbol" pitchFamily="2" charset="2"/>
                        <a:buChar char="-"/>
                      </a:pPr>
                      <a:r>
                        <a:rPr lang="en-GB" sz="1200" kern="1200" noProof="0" dirty="0"/>
                        <a:t>Appr. Hessian is updated through gradient calculations</a:t>
                      </a:r>
                      <a:endParaRPr lang="en-GB" sz="12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Symbol" pitchFamily="2" charset="2"/>
                        <a:buChar char="-"/>
                      </a:pPr>
                      <a:r>
                        <a:rPr lang="en-GB" sz="1200" kern="1200" noProof="0" dirty="0"/>
                        <a:t>Hessian appr. matrix B</a:t>
                      </a:r>
                      <a:r>
                        <a:rPr lang="en-GB" sz="1200" kern="1200" baseline="-25000" noProof="0" dirty="0"/>
                        <a:t>k</a:t>
                      </a:r>
                    </a:p>
                    <a:p>
                      <a:pPr marL="171450" indent="-171450" algn="l" defTabSz="914400" rtl="0" eaLnBrk="1" latinLnBrk="0" hangingPunct="1">
                        <a:buFont typeface="Symbol" pitchFamily="2" charset="2"/>
                        <a:buChar char="-"/>
                      </a:pPr>
                      <a:r>
                        <a:rPr lang="en-GB" sz="1200" kern="1200" noProof="0" dirty="0"/>
                        <a:t>Step size </a:t>
                      </a:r>
                      <a:r>
                        <a:rPr lang="el-GR" sz="1200" kern="1200" noProof="0" dirty="0"/>
                        <a:t>α</a:t>
                      </a:r>
                      <a:r>
                        <a:rPr lang="en-GB" sz="1200" kern="1200" baseline="-25000" noProof="0" dirty="0"/>
                        <a:t>k</a:t>
                      </a:r>
                      <a:endParaRPr lang="en-GB" sz="1200" kern="1200" baseline="-250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9721397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/>
                        <a:t>SANN</a:t>
                      </a:r>
                      <a:endParaRPr lang="en-GB" sz="1400" b="1" noProof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Trajectory (exploring)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400" noProof="0" dirty="0"/>
                        <a:t>μ = 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Symbol" pitchFamily="2" charset="2"/>
                        <a:buChar char="-"/>
                      </a:pPr>
                      <a:r>
                        <a:rPr lang="en-GB" sz="1200" kern="1200" noProof="0" dirty="0"/>
                        <a:t>Escape local optima through probabilistic selection</a:t>
                      </a:r>
                    </a:p>
                    <a:p>
                      <a:pPr marL="171450" indent="-171450" algn="l" defTabSz="914400" rtl="0" eaLnBrk="1" latinLnBrk="0" hangingPunct="1">
                        <a:buFont typeface="Symbol" pitchFamily="2" charset="2"/>
                        <a:buChar char="-"/>
                      </a:pPr>
                      <a:r>
                        <a:rPr lang="en-GB" sz="1200" kern="1200" noProof="0" dirty="0"/>
                        <a:t>Probability to accept deteriorations decreases over time</a:t>
                      </a:r>
                    </a:p>
                    <a:p>
                      <a:pPr marL="171450" indent="-171450" algn="l" defTabSz="914400" rtl="0" eaLnBrk="1" latinLnBrk="0" hangingPunct="1">
                        <a:buFont typeface="Symbol" pitchFamily="2" charset="2"/>
                        <a:buChar char="-"/>
                      </a:pPr>
                      <a:r>
                        <a:rPr lang="en-GB" sz="1200" kern="1200" noProof="0" dirty="0"/>
                        <a:t>‘temperature’ determines probability, updated with cooling scheme</a:t>
                      </a:r>
                      <a:endParaRPr lang="en-GB" sz="12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Symbol" pitchFamily="2" charset="2"/>
                        <a:buChar char="-"/>
                      </a:pPr>
                      <a:r>
                        <a:rPr lang="en-GB" sz="1200" kern="1200" noProof="0" dirty="0"/>
                        <a:t>Current temperature T</a:t>
                      </a:r>
                      <a:r>
                        <a:rPr lang="en-GB" sz="1200" kern="1200" baseline="-25000" noProof="0" dirty="0"/>
                        <a:t>k</a:t>
                      </a:r>
                      <a:endParaRPr lang="en-GB" sz="1200" kern="1200" baseline="-250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9332453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VNS</a:t>
                      </a:r>
                      <a:endParaRPr lang="en-GB" sz="1400" b="1" noProof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Trajectory (systematic)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400" noProof="0" dirty="0"/>
                        <a:t>μ = 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Symbol" pitchFamily="2" charset="2"/>
                        <a:buChar char="-"/>
                      </a:pPr>
                      <a:r>
                        <a:rPr lang="en-GB" sz="1200" kern="1200" noProof="0" dirty="0"/>
                        <a:t>Apply local search method in the neighbourhood of initial point</a:t>
                      </a:r>
                    </a:p>
                    <a:p>
                      <a:pPr marL="171450" indent="-171450" algn="l" defTabSz="914400" rtl="0" eaLnBrk="1" latinLnBrk="0" hangingPunct="1">
                        <a:buFont typeface="Symbol" pitchFamily="2" charset="2"/>
                        <a:buChar char="-"/>
                      </a:pPr>
                      <a:r>
                        <a:rPr lang="en-GB" sz="1200" kern="1200" noProof="0" dirty="0"/>
                        <a:t>If no improvement is made, move to further away neighbourhoods</a:t>
                      </a:r>
                      <a:endParaRPr lang="en-GB" sz="12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Symbol" pitchFamily="2" charset="2"/>
                        <a:buChar char="-"/>
                      </a:pPr>
                      <a:r>
                        <a:rPr lang="en-GB" sz="1200" kern="1200" noProof="0" dirty="0"/>
                        <a:t>Current neighbourhood</a:t>
                      </a:r>
                      <a:br>
                        <a:rPr lang="en-GB" sz="1200" kern="1200" noProof="0" dirty="0"/>
                      </a:br>
                      <a:r>
                        <a:rPr lang="en-GB" sz="1200" kern="1200" noProof="0" dirty="0"/>
                        <a:t>index k</a:t>
                      </a:r>
                      <a:endParaRPr lang="en-GB" sz="12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9850265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Tabu search</a:t>
                      </a:r>
                      <a:endParaRPr lang="en-GB" sz="1400" b="1" noProof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/>
                        <a:t>Trajectory (systematic)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400" noProof="0" dirty="0"/>
                        <a:t>μ = 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Symbol" pitchFamily="2" charset="2"/>
                        <a:buChar char="-"/>
                      </a:pPr>
                      <a:r>
                        <a:rPr lang="en-GB" sz="1200" kern="1200" noProof="0" dirty="0"/>
                        <a:t>Store already made moves in tabu list</a:t>
                      </a:r>
                    </a:p>
                    <a:p>
                      <a:pPr marL="171450" indent="-171450" algn="l" defTabSz="914400" rtl="0" eaLnBrk="1" latinLnBrk="0" hangingPunct="1">
                        <a:buFont typeface="Symbol" pitchFamily="2" charset="2"/>
                        <a:buChar char="-"/>
                      </a:pPr>
                      <a:r>
                        <a:rPr lang="en-GB" sz="1200" kern="1200" noProof="0" dirty="0"/>
                        <a:t>By prohibiting previously made moves, local optima can be escaped</a:t>
                      </a:r>
                      <a:endParaRPr lang="en-GB" sz="12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Symbol" pitchFamily="2" charset="2"/>
                        <a:buChar char="-"/>
                      </a:pPr>
                      <a:r>
                        <a:rPr lang="en-GB" sz="1200" kern="1200" noProof="0" dirty="0"/>
                        <a:t>Tabu list</a:t>
                      </a:r>
                      <a:endParaRPr lang="en-GB" sz="12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536889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(H)MLSL</a:t>
                      </a:r>
                      <a:endParaRPr lang="en-GB" sz="1400" b="1" noProof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/>
                        <a:t>Trajectory (systematic)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/>
                        <a:t>HMLSL: Hybrid MLSL+DE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400" noProof="0" dirty="0"/>
                        <a:t>μ &gt; 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Symbol" pitchFamily="2" charset="2"/>
                        <a:buChar char="-"/>
                      </a:pPr>
                      <a:r>
                        <a:rPr lang="en-GB" sz="1200" kern="1200" noProof="0" dirty="0"/>
                        <a:t>Create a reduced sample with best candidates from randomly sampled points</a:t>
                      </a:r>
                    </a:p>
                    <a:p>
                      <a:pPr marL="171450" indent="-171450" algn="l" defTabSz="914400" rtl="0" eaLnBrk="1" latinLnBrk="0" hangingPunct="1">
                        <a:buFont typeface="Symbol" pitchFamily="2" charset="2"/>
                        <a:buChar char="-"/>
                      </a:pPr>
                      <a:r>
                        <a:rPr lang="en-GB" sz="1200" kern="1200" noProof="0" dirty="0"/>
                        <a:t>Perform local search for best points in cluster (no better points within critical distance r</a:t>
                      </a:r>
                      <a:r>
                        <a:rPr lang="en-GB" sz="1200" kern="1200" baseline="-25000" noProof="0" dirty="0"/>
                        <a:t>k</a:t>
                      </a:r>
                      <a:r>
                        <a:rPr lang="en-GB" sz="1200" kern="1200" noProof="0" dirty="0"/>
                        <a:t>)</a:t>
                      </a:r>
                      <a:endParaRPr lang="en-GB" sz="1200" kern="1200" baseline="-250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Symbol" pitchFamily="2" charset="2"/>
                        <a:buChar char="-"/>
                      </a:pPr>
                      <a:r>
                        <a:rPr lang="en-GB" sz="1200" kern="1200" noProof="0" dirty="0"/>
                        <a:t>Critical distance r</a:t>
                      </a:r>
                      <a:r>
                        <a:rPr lang="en-GB" sz="1200" kern="1200" baseline="-25000" noProof="0" dirty="0"/>
                        <a:t>k</a:t>
                      </a:r>
                      <a:endParaRPr lang="en-GB" sz="12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863122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DE</a:t>
                      </a:r>
                      <a:endParaRPr lang="en-GB" sz="1400" b="1" noProof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Population (classic)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400" noProof="0" dirty="0"/>
                        <a:t>μ ≥ 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Symbol" pitchFamily="2" charset="2"/>
                        <a:buChar char="-"/>
                      </a:pPr>
                      <a:r>
                        <a:rPr lang="en-GB" sz="1200" kern="1200" noProof="0" dirty="0"/>
                        <a:t>Apply mutation and recombination to find new candidates</a:t>
                      </a:r>
                    </a:p>
                    <a:p>
                      <a:pPr marL="171450" indent="-171450" algn="l" defTabSz="914400" rtl="0" eaLnBrk="1" latinLnBrk="0" hangingPunct="1">
                        <a:buFont typeface="Symbol" pitchFamily="2" charset="2"/>
                        <a:buChar char="-"/>
                      </a:pPr>
                      <a:r>
                        <a:rPr lang="en-GB" sz="1200" kern="1200" noProof="0" dirty="0"/>
                        <a:t>Only accept improvements</a:t>
                      </a:r>
                    </a:p>
                    <a:p>
                      <a:pPr marL="171450" indent="-171450" algn="l" defTabSz="914400" rtl="0" eaLnBrk="1" latinLnBrk="0" hangingPunct="1">
                        <a:buFont typeface="Symbol" pitchFamily="2" charset="2"/>
                        <a:buChar char="-"/>
                      </a:pPr>
                      <a:r>
                        <a:rPr lang="en-GB" sz="1200" kern="1200" noProof="0" dirty="0"/>
                        <a:t>Step size is controlled by difference calc. in mutation operator</a:t>
                      </a:r>
                      <a:endParaRPr lang="en-GB" sz="12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Symbol" pitchFamily="2" charset="2"/>
                        <a:buChar char="-"/>
                      </a:pPr>
                      <a:r>
                        <a:rPr lang="en-GB" sz="1200" kern="1200" noProof="0" dirty="0" err="1"/>
                        <a:t>n.a.</a:t>
                      </a:r>
                      <a:endParaRPr lang="en-GB" sz="12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9205408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PSO</a:t>
                      </a:r>
                      <a:endParaRPr lang="en-GB" sz="1400" b="1" noProof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/>
                        <a:t>Population (classic)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400" noProof="0" dirty="0"/>
                        <a:t>μ &gt; 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Symbol" pitchFamily="2" charset="2"/>
                        <a:buChar char="-"/>
                      </a:pPr>
                      <a:r>
                        <a:rPr lang="en-GB" sz="1200" kern="1200" noProof="0" dirty="0"/>
                        <a:t>Create a swarm of particles that move over solution landscape with velocity</a:t>
                      </a:r>
                    </a:p>
                    <a:p>
                      <a:pPr marL="171450" indent="-171450" algn="l" defTabSz="914400" rtl="0" eaLnBrk="1" latinLnBrk="0" hangingPunct="1">
                        <a:buFont typeface="Symbol" pitchFamily="2" charset="2"/>
                        <a:buChar char="-"/>
                      </a:pPr>
                      <a:r>
                        <a:rPr lang="en-GB" sz="1200" kern="1200" noProof="0" dirty="0"/>
                        <a:t>particles have access to their all-time best position and the best position found by its neighbours</a:t>
                      </a:r>
                    </a:p>
                    <a:p>
                      <a:pPr marL="171450" indent="-171450" algn="l" defTabSz="914400" rtl="0" eaLnBrk="1" latinLnBrk="0" hangingPunct="1">
                        <a:buFont typeface="Symbol" pitchFamily="2" charset="2"/>
                        <a:buChar char="-"/>
                      </a:pPr>
                      <a:r>
                        <a:rPr lang="en-GB" sz="1200" kern="1200" noProof="0" dirty="0"/>
                        <a:t>Thereby, momentum, social forces and cognitive forces influence particle movement</a:t>
                      </a:r>
                      <a:endParaRPr lang="en-GB" sz="12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Symbol" pitchFamily="2" charset="2"/>
                        <a:buChar char="-"/>
                      </a:pPr>
                      <a:r>
                        <a:rPr lang="en-GB" sz="1200" kern="1200" noProof="0" dirty="0"/>
                        <a:t>Previous best position </a:t>
                      </a:r>
                      <a:r>
                        <a:rPr lang="en-GB" sz="1200" kern="1200" noProof="0" dirty="0" err="1"/>
                        <a:t>p</a:t>
                      </a:r>
                      <a:r>
                        <a:rPr lang="en-GB" sz="1200" kern="1200" baseline="-25000" noProof="0" dirty="0" err="1"/>
                        <a:t>best,I</a:t>
                      </a:r>
                      <a:r>
                        <a:rPr lang="en-GB" sz="1200" kern="1200" baseline="-25000" noProof="0" dirty="0"/>
                        <a:t> </a:t>
                      </a:r>
                      <a:r>
                        <a:rPr lang="en-GB" sz="1200" kern="1200" noProof="0" dirty="0"/>
                        <a:t>at p</a:t>
                      </a:r>
                      <a:r>
                        <a:rPr lang="en-GB" sz="1200" kern="1200" baseline="-25000" noProof="0" dirty="0"/>
                        <a:t>i</a:t>
                      </a:r>
                    </a:p>
                    <a:p>
                      <a:pPr marL="171450" indent="-171450" algn="l" defTabSz="914400" rtl="0" eaLnBrk="1" latinLnBrk="0" hangingPunct="1">
                        <a:buFont typeface="Symbol" pitchFamily="2" charset="2"/>
                        <a:buChar char="-"/>
                      </a:pPr>
                      <a:r>
                        <a:rPr lang="en-GB" sz="1200" kern="1200" noProof="0" dirty="0"/>
                        <a:t>Current best global position in N, </a:t>
                      </a:r>
                      <a:r>
                        <a:rPr lang="en-GB" sz="1200" kern="1200" noProof="0" dirty="0" err="1"/>
                        <a:t>g</a:t>
                      </a:r>
                      <a:r>
                        <a:rPr lang="en-GB" sz="1200" kern="1200" baseline="-25000" noProof="0" dirty="0" err="1"/>
                        <a:t>best,i</a:t>
                      </a:r>
                      <a:r>
                        <a:rPr lang="en-GB" sz="1200" kern="1200" baseline="-25000" noProof="0" dirty="0"/>
                        <a:t> </a:t>
                      </a:r>
                      <a:r>
                        <a:rPr lang="en-GB" sz="1200" kern="1200" noProof="0" dirty="0"/>
                        <a:t>at </a:t>
                      </a:r>
                      <a:r>
                        <a:rPr lang="en-GB" sz="1200" kern="1200" noProof="0" dirty="0" err="1"/>
                        <a:t>g</a:t>
                      </a:r>
                      <a:r>
                        <a:rPr lang="en-GB" sz="1200" kern="1200" baseline="-25000" noProof="0" dirty="0" err="1"/>
                        <a:t>i</a:t>
                      </a:r>
                      <a:endParaRPr lang="en-GB" sz="1200" kern="1200" baseline="-25000" noProof="0" dirty="0"/>
                    </a:p>
                    <a:p>
                      <a:pPr marL="171450" indent="-171450" algn="l" defTabSz="914400" rtl="0" eaLnBrk="1" latinLnBrk="0" hangingPunct="1">
                        <a:buFont typeface="Symbol" pitchFamily="2" charset="2"/>
                        <a:buChar char="-"/>
                      </a:pPr>
                      <a:r>
                        <a:rPr lang="en-GB" sz="1200" kern="1200" noProof="0" dirty="0"/>
                        <a:t>Velocity for each particle, v</a:t>
                      </a:r>
                      <a:r>
                        <a:rPr lang="en-GB" sz="1200" kern="1200" baseline="-25000" noProof="0" dirty="0"/>
                        <a:t>i</a:t>
                      </a:r>
                      <a:endParaRPr lang="en-GB" sz="1200" kern="1200" baseline="-250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422347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CMA-ES</a:t>
                      </a:r>
                      <a:endParaRPr lang="en-GB" sz="1400" b="1" noProof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/>
                        <a:t>Population (model-based)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400" noProof="0" dirty="0"/>
                        <a:t>μ &gt; 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Symbol" pitchFamily="2" charset="2"/>
                        <a:buChar char="-"/>
                      </a:pPr>
                      <a:r>
                        <a:rPr lang="en-GB" sz="1200" kern="1200" noProof="0" dirty="0"/>
                        <a:t>New candidates are samples from multivariate normal distribution</a:t>
                      </a:r>
                    </a:p>
                    <a:p>
                      <a:pPr marL="171450" indent="-171450" algn="l" defTabSz="914400" rtl="0" eaLnBrk="1" latinLnBrk="0" hangingPunct="1">
                        <a:buFont typeface="Symbol" pitchFamily="2" charset="2"/>
                        <a:buChar char="-"/>
                      </a:pPr>
                      <a:r>
                        <a:rPr lang="en-GB" sz="1200" kern="1200" noProof="0" dirty="0"/>
                        <a:t>Covariance matrix is continuously updated with evolution paths</a:t>
                      </a:r>
                    </a:p>
                    <a:p>
                      <a:pPr marL="171450" indent="-171450" algn="l" defTabSz="914400" rtl="0" eaLnBrk="1" latinLnBrk="0" hangingPunct="1">
                        <a:buFont typeface="Symbol" pitchFamily="2" charset="2"/>
                        <a:buChar char="-"/>
                      </a:pPr>
                      <a:r>
                        <a:rPr lang="en-GB" sz="1200" kern="1200" noProof="0" dirty="0"/>
                        <a:t>Covariance matrix rotates normal distribution</a:t>
                      </a:r>
                      <a:endParaRPr lang="en-GB" sz="12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Symbol" pitchFamily="2" charset="2"/>
                        <a:buChar char="-"/>
                      </a:pPr>
                      <a:r>
                        <a:rPr lang="en-GB" sz="1200" kern="1200" noProof="0" dirty="0"/>
                        <a:t>C:  Covariance matrix</a:t>
                      </a:r>
                    </a:p>
                    <a:p>
                      <a:pPr marL="171450" indent="-171450" algn="l" defTabSz="914400" rtl="0" eaLnBrk="1" latinLnBrk="0" hangingPunct="1">
                        <a:buFont typeface="Symbol" pitchFamily="2" charset="2"/>
                        <a:buChar char="-"/>
                      </a:pPr>
                      <a:r>
                        <a:rPr lang="en-GB" sz="1200" kern="1200" noProof="0" dirty="0"/>
                        <a:t>m: Current centre of mass</a:t>
                      </a:r>
                    </a:p>
                    <a:p>
                      <a:pPr marL="171450" indent="-171450" algn="l" defTabSz="914400" rtl="0" eaLnBrk="1" latinLnBrk="0" hangingPunct="1">
                        <a:buFont typeface="Symbol" pitchFamily="2" charset="2"/>
                        <a:buChar char="-"/>
                      </a:pPr>
                      <a:r>
                        <a:rPr lang="el-GR" sz="1200" kern="1200" noProof="0" dirty="0"/>
                        <a:t>σ: </a:t>
                      </a:r>
                      <a:r>
                        <a:rPr lang="en-GB" sz="1200" kern="1200" noProof="0" dirty="0"/>
                        <a:t>global step size</a:t>
                      </a:r>
                      <a:endParaRPr lang="en-GB" sz="12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2582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9382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elle 21">
                <a:extLst>
                  <a:ext uri="{FF2B5EF4-FFF2-40B4-BE49-F238E27FC236}">
                    <a16:creationId xmlns:a16="http://schemas.microsoft.com/office/drawing/2014/main" id="{C4810243-EB45-EC4C-9194-C919D6E2DB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0871284"/>
                  </p:ext>
                </p:extLst>
              </p:nvPr>
            </p:nvGraphicFramePr>
            <p:xfrm>
              <a:off x="0" y="34504"/>
              <a:ext cx="12192000" cy="68049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78038">
                      <a:extLst>
                        <a:ext uri="{9D8B030D-6E8A-4147-A177-3AD203B41FA5}">
                          <a16:colId xmlns:a16="http://schemas.microsoft.com/office/drawing/2014/main" val="289395863"/>
                        </a:ext>
                      </a:extLst>
                    </a:gridCol>
                    <a:gridCol w="5978095">
                      <a:extLst>
                        <a:ext uri="{9D8B030D-6E8A-4147-A177-3AD203B41FA5}">
                          <a16:colId xmlns:a16="http://schemas.microsoft.com/office/drawing/2014/main" val="972100848"/>
                        </a:ext>
                      </a:extLst>
                    </a:gridCol>
                    <a:gridCol w="4935867">
                      <a:extLst>
                        <a:ext uri="{9D8B030D-6E8A-4147-A177-3AD203B41FA5}">
                          <a16:colId xmlns:a16="http://schemas.microsoft.com/office/drawing/2014/main" val="799975930"/>
                        </a:ext>
                      </a:extLst>
                    </a:gridCol>
                  </a:tblGrid>
                  <a:tr h="5678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noProof="0" dirty="0"/>
                            <a:t>Algorithm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GB" sz="1400" b="1" kern="1200" noProof="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Advantages</a:t>
                          </a:r>
                        </a:p>
                      </a:txBody>
                      <a:tcPr anchor="ctr"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GB" sz="1400" b="1" kern="1200" noProof="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Disadvantages</a:t>
                          </a:r>
                        </a:p>
                      </a:txBody>
                      <a:tcPr anchor="ctr">
                        <a:lnR w="12700" cmpd="sng">
                          <a:noFill/>
                        </a:lnR>
                        <a:lnT w="12700" cmpd="sng">
                          <a:noFill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25177616"/>
                      </a:ext>
                    </a:extLst>
                  </a:tr>
                  <a:tr h="63240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b="1" noProof="0" dirty="0"/>
                            <a:t>Nelder-Mead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>
                            <a:buFont typeface=".SF NS Symbols Regular"/>
                            <a:buChar char="✓"/>
                          </a:pPr>
                          <a:r>
                            <a:rPr lang="en-GB" sz="1200" noProof="0" dirty="0"/>
                            <a:t>Does not require or compute derivatives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171450" indent="-171450" algn="l">
                            <a:buFont typeface="Systemschrift"/>
                            <a:buChar char="✗"/>
                          </a:pPr>
                          <a:r>
                            <a:rPr lang="en-GB" sz="1200" kern="1200" noProof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Sensitive to scaling</a:t>
                          </a:r>
                        </a:p>
                        <a:p>
                          <a:pPr marL="171450" indent="-171450" algn="l">
                            <a:buFont typeface="Systemschrift"/>
                            <a:buChar char="✗"/>
                          </a:pPr>
                          <a:r>
                            <a:rPr lang="en-GB" sz="1200" kern="1200" noProof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Hard to determine initial simplex</a:t>
                          </a:r>
                        </a:p>
                        <a:p>
                          <a:pPr marL="171450" indent="-171450" algn="l">
                            <a:buFont typeface="Systemschrift"/>
                            <a:buChar char="✗"/>
                          </a:pPr>
                          <a:r>
                            <a:rPr lang="en-GB" sz="1200" kern="1200" noProof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Can converge to non-stationary points</a:t>
                          </a:r>
                        </a:p>
                      </a:txBody>
                      <a:tcPr anchor="ctr">
                        <a:lnR w="12700" cmpd="sng"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535025215"/>
                      </a:ext>
                    </a:extLst>
                  </a:tr>
                  <a:tr h="63240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b="1" noProof="0" dirty="0"/>
                            <a:t>BFGS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defTabSz="914400" rtl="0" eaLnBrk="1" fontAlgn="ctr" latinLnBrk="0" hangingPunct="1">
                            <a:buFont typeface=".SF NS Symbols Regular"/>
                            <a:buChar char="✓"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Less computational effort since Hessian matrix is not computed, only approximated</a:t>
                          </a:r>
                        </a:p>
                        <a:p>
                          <a:pPr marL="285750" indent="-285750" algn="l" defTabSz="914400" rtl="0" eaLnBrk="1" fontAlgn="ctr" latinLnBrk="0" hangingPunct="1">
                            <a:buFont typeface=".SF NS Symbols Regular"/>
                            <a:buChar char="✓"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Works on non-convex functions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171450" marR="0" lvl="0" indent="-171450" algn="l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Systemschrift"/>
                            <a:buChar char="✗"/>
                            <a:tabLst/>
                            <a:defRPr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Only applicable for functions where gradients and second order derivatives are available (but also acceptable performance even for non-smooth optimization instances)</a:t>
                          </a:r>
                        </a:p>
                      </a:txBody>
                      <a:tcPr anchor="ctr">
                        <a:lnR w="12700" cmpd="sng"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389721397"/>
                      </a:ext>
                    </a:extLst>
                  </a:tr>
                  <a:tr h="63240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b="1" noProof="0"/>
                            <a:t>SANN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defTabSz="914400" rtl="0" eaLnBrk="1" fontAlgn="ctr" latinLnBrk="0" hangingPunct="1">
                            <a:buFont typeface=".SF NS Symbols Regular"/>
                            <a:buChar char="✓"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Compared to simple hill climbers, SANN has the ability to escape local optima</a:t>
                          </a:r>
                        </a:p>
                        <a:p>
                          <a:pPr marL="285750" indent="-285750" algn="l" defTabSz="914400" rtl="0" eaLnBrk="1" fontAlgn="ctr" latinLnBrk="0" hangingPunct="1">
                            <a:buFont typeface=".SF NS Symbols Regular"/>
                            <a:buChar char="✓"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Simulated Annealing guarantees convergence upon running sufficiently large (infinite) number of iterations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171450" indent="-171450" algn="l" defTabSz="914400" rtl="0" eaLnBrk="1" fontAlgn="ctr" latinLnBrk="0" hangingPunct="1">
                            <a:buFont typeface="Systemschrift"/>
                            <a:buChar char="✗"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Difficult to initialize temperature</a:t>
                          </a:r>
                        </a:p>
                        <a:p>
                          <a:pPr marL="171450" indent="-171450" algn="l" defTabSz="914400" rtl="0" eaLnBrk="1" fontAlgn="ctr" latinLnBrk="0" hangingPunct="1">
                            <a:buFont typeface="Systemschrift"/>
                            <a:buChar char="✗"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Difficult to decide on cooling scheme</a:t>
                          </a:r>
                        </a:p>
                      </a:txBody>
                      <a:tcPr anchor="ctr">
                        <a:lnR w="12700" cmpd="sng"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889332453"/>
                      </a:ext>
                    </a:extLst>
                  </a:tr>
                  <a:tr h="6324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1" noProof="0" dirty="0"/>
                            <a:t>VNS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defTabSz="914400" rtl="0" eaLnBrk="1" fontAlgn="ctr" latinLnBrk="0" hangingPunct="1">
                            <a:buFont typeface=".SF NS Symbols Regular"/>
                            <a:buChar char="✓"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Ease of implementation</a:t>
                          </a:r>
                        </a:p>
                        <a:p>
                          <a:pPr marL="285750" indent="-285750" algn="l" defTabSz="914400" rtl="0" eaLnBrk="1" fontAlgn="ctr" latinLnBrk="0" hangingPunct="1">
                            <a:buFont typeface=".SF NS Symbols Regular"/>
                            <a:buChar char="✓"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Can be combined with other search heuristics</a:t>
                          </a:r>
                        </a:p>
                        <a:p>
                          <a:pPr marL="285750" indent="-285750" algn="l" defTabSz="914400" rtl="0" eaLnBrk="1" fontAlgn="ctr" latinLnBrk="0" hangingPunct="1">
                            <a:buFont typeface=".SF NS Symbols Regular"/>
                            <a:buChar char="✓"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Insights into the reasons for good/bad performance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171450" marR="0" lvl="0" indent="-171450" algn="l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Systemschrift"/>
                            <a:buChar char="✗"/>
                            <a:tabLst/>
                            <a:defRPr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Difficult to define neighbourhood structure</a:t>
                          </a:r>
                        </a:p>
                      </a:txBody>
                      <a:tcPr anchor="ctr">
                        <a:lnR w="12700" cmpd="sng"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509850265"/>
                      </a:ext>
                    </a:extLst>
                  </a:tr>
                  <a:tr h="6324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1" noProof="0"/>
                            <a:t>Tabu search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defTabSz="914400" rtl="0" eaLnBrk="1" fontAlgn="ctr" latinLnBrk="0" hangingPunct="1">
                            <a:buFont typeface=".SF NS Symbols Regular"/>
                            <a:buChar char="✓"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Historic information is used to find good solutions, superior to random processes</a:t>
                          </a:r>
                        </a:p>
                        <a:p>
                          <a:pPr marL="285750" indent="-285750" algn="l" defTabSz="914400" rtl="0" eaLnBrk="1" fontAlgn="ctr" latinLnBrk="0" hangingPunct="1">
                            <a:buFont typeface=".SF NS Symbols Regular"/>
                            <a:buChar char="✓"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Escape local optima</a:t>
                          </a:r>
                        </a:p>
                        <a:p>
                          <a:pPr marL="285750" indent="-285750" algn="l" defTabSz="914400" rtl="0" eaLnBrk="1" fontAlgn="ctr" latinLnBrk="0" hangingPunct="1">
                            <a:buFont typeface=".SF NS Symbols Regular"/>
                            <a:buChar char="✓"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Intensify and diversify search with intermediate and long term memory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171450" indent="-171450" algn="l" defTabSz="914400" rtl="0" eaLnBrk="1" fontAlgn="ctr" latinLnBrk="0" hangingPunct="1">
                            <a:buFont typeface="Systemschrift"/>
                            <a:buChar char="✗"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Difficult to decide on neighbourhood structure</a:t>
                          </a:r>
                        </a:p>
                        <a:p>
                          <a:pPr marL="171450" indent="-171450" algn="l" defTabSz="914400" rtl="0" eaLnBrk="1" fontAlgn="ctr" latinLnBrk="0" hangingPunct="1">
                            <a:buFont typeface="Systemschrift"/>
                            <a:buChar char="✗"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Find balance between intensification and diversification</a:t>
                          </a:r>
                        </a:p>
                        <a:p>
                          <a:pPr marL="171450" indent="-171450" algn="l" defTabSz="914400" rtl="0" eaLnBrk="1" fontAlgn="ctr" latinLnBrk="0" hangingPunct="1">
                            <a:buFont typeface="Systemschrift"/>
                            <a:buChar char="✗"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Keeping memory with increasing dimensionality and iteration numbers</a:t>
                          </a:r>
                        </a:p>
                      </a:txBody>
                      <a:tcPr anchor="ctr">
                        <a:lnR w="12700" cmpd="sng"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095368891"/>
                      </a:ext>
                    </a:extLst>
                  </a:tr>
                  <a:tr h="5678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1" noProof="0" dirty="0"/>
                            <a:t>(H)MLSL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l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.SF NS Symbols Regular"/>
                            <a:buChar char="✓"/>
                            <a:tabLst/>
                            <a:defRPr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Seems to perform exceptionally well during the last phase of optimization (exploitation)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171450" indent="-171450" algn="l" defTabSz="914400" rtl="0" eaLnBrk="1" fontAlgn="ctr" latinLnBrk="0" hangingPunct="1">
                            <a:buFont typeface="Systemschrift"/>
                            <a:buChar char="✗"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Only for a moderate size of dimensions</a:t>
                          </a:r>
                        </a:p>
                        <a:p>
                          <a:pPr marL="171450" indent="-171450" algn="l" defTabSz="914400" rtl="0" eaLnBrk="1" fontAlgn="ctr" latinLnBrk="0" hangingPunct="1">
                            <a:buFont typeface="Systemschrift"/>
                            <a:buChar char="✗"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Difficult to decide on initial parameters N and γ</a:t>
                          </a:r>
                        </a:p>
                      </a:txBody>
                      <a:tcPr anchor="ctr">
                        <a:lnR w="12700" cmpd="sng"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38631221"/>
                      </a:ext>
                    </a:extLst>
                  </a:tr>
                  <a:tr h="6324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1" noProof="0" dirty="0"/>
                            <a:t>DE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l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.SF NS Symbols Regular"/>
                            <a:buChar char="✓"/>
                            <a:tabLst/>
                            <a:defRPr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Only a few parameters to tune</a:t>
                          </a:r>
                        </a:p>
                        <a:p>
                          <a:pPr marL="285750" marR="0" lvl="0" indent="-285750" algn="l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.SF NS Symbols Regular"/>
                            <a:buChar char="✓"/>
                            <a:tabLst/>
                            <a:defRPr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Search scales automatically from global to local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171450" indent="-171450" algn="l" defTabSz="914400" rtl="0" eaLnBrk="1" fontAlgn="ctr" latinLnBrk="0" hangingPunct="1">
                            <a:buFont typeface="Systemschrift"/>
                            <a:buChar char="✗"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Dependence on initial points</a:t>
                          </a:r>
                        </a:p>
                        <a:p>
                          <a:pPr marL="171450" indent="-171450" algn="l" defTabSz="914400" rtl="0" eaLnBrk="1" fontAlgn="ctr" latinLnBrk="0" hangingPunct="1">
                            <a:buFont typeface="Systemschrift"/>
                            <a:buChar char="✗"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 automatic scaling back from local to global </a:t>
                          </a:r>
                        </a:p>
                        <a:p>
                          <a:pPr marL="171450" indent="-171450" algn="l" defTabSz="914400" rtl="0" eaLnBrk="1" fontAlgn="ctr" latinLnBrk="0" hangingPunct="1">
                            <a:buFont typeface="Systemschrift"/>
                            <a:buChar char="✗"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Requires decoding functions for discrete values</a:t>
                          </a:r>
                        </a:p>
                      </a:txBody>
                      <a:tcPr anchor="ctr">
                        <a:lnR w="12700" cmpd="sng"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989205408"/>
                      </a:ext>
                    </a:extLst>
                  </a:tr>
                  <a:tr h="8130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1" noProof="0" dirty="0"/>
                            <a:t>PSO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l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.SF NS Symbols Regular"/>
                            <a:buChar char="✓"/>
                            <a:tabLst/>
                            <a:defRPr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Easy to implement</a:t>
                          </a:r>
                        </a:p>
                        <a:p>
                          <a:pPr marL="285750" marR="0" lvl="0" indent="-285750" algn="l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.SF NS Symbols Regular"/>
                            <a:buChar char="✓"/>
                            <a:tabLst/>
                            <a:defRPr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Able to solve many real-world application problems</a:t>
                          </a:r>
                        </a:p>
                        <a:p>
                          <a:pPr marL="285750" marR="0" lvl="0" indent="-285750" algn="l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.SF NS Symbols Regular"/>
                            <a:buChar char="✓"/>
                            <a:tabLst/>
                            <a:defRPr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competitive for hard multi-dimensional non-linear functions</a:t>
                          </a:r>
                        </a:p>
                        <a:p>
                          <a:pPr marL="285750" marR="0" lvl="0" indent="-285750" algn="l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.SF NS Symbols Regular"/>
                            <a:buChar char="✓"/>
                            <a:tabLst/>
                            <a:defRPr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Deals with multimodality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171450" indent="-171450" algn="l" defTabSz="914400" rtl="0" eaLnBrk="1" fontAlgn="ctr" latinLnBrk="0" hangingPunct="1">
                            <a:buFont typeface="Systemschrift"/>
                            <a:buChar char="✗"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Without inertia weights or v</a:t>
                          </a:r>
                          <a:r>
                            <a:rPr lang="en-GB" sz="1200" kern="1200" baseline="-25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max</a:t>
                          </a: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 velocities tend to explode</a:t>
                          </a:r>
                        </a:p>
                        <a:p>
                          <a:pPr marL="171450" indent="-171450" algn="l" defTabSz="914400" rtl="0" eaLnBrk="1" fontAlgn="ctr" latinLnBrk="0" hangingPunct="1">
                            <a:buFont typeface="Systemschrift"/>
                            <a:buChar char="✗"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Difficult to conduct theoretical analysis</a:t>
                          </a:r>
                        </a:p>
                      </a:txBody>
                      <a:tcPr anchor="ctr">
                        <a:lnR w="12700" cmpd="sng"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974223472"/>
                      </a:ext>
                    </a:extLst>
                  </a:tr>
                  <a:tr h="9937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1" noProof="0" dirty="0"/>
                            <a:t>CMA-ES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l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.SF NS Symbols Regular"/>
                            <a:buChar char="✓"/>
                            <a:tabLst/>
                            <a:defRPr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For ill-conditioned or rugged functions</a:t>
                          </a:r>
                        </a:p>
                        <a:p>
                          <a:pPr marL="285750" marR="0" lvl="0" indent="-285750" algn="l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.SF NS Symbols Regular"/>
                            <a:buChar char="✓"/>
                            <a:tabLst/>
                            <a:defRPr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Derivative-free, making it feasible on non-smooth, even non-continuous problems, as well as multi-modal and or noisy problems</a:t>
                          </a:r>
                        </a:p>
                        <a:p>
                          <a:pPr marL="285750" marR="0" lvl="0" indent="-285750" algn="l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.SF NS Symbols Regular"/>
                            <a:buChar char="✓"/>
                            <a:tabLst/>
                            <a:defRPr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Works good on high dimensions, d </a:t>
                          </a:r>
                          <a14:m>
                            <m:oMath xmlns:m="http://schemas.openxmlformats.org/officeDocument/2006/math">
                              <m:r>
                                <a:rPr lang="de-DE" sz="1200" kern="12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</m:oMath>
                          </a14:m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10</a:t>
                          </a:r>
                          <a:endPara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285750" marR="0" lvl="0" indent="-285750" algn="l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.SF NS Symbols Regular"/>
                            <a:buChar char="✓"/>
                            <a:tabLst/>
                            <a:defRPr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fast (log-linear) convergence and possibly linear scaling with the dimension </a:t>
                          </a:r>
                        </a:p>
                      </a:txBody>
                      <a:tcPr anchor="ctr"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171450" marR="0" lvl="0" indent="-171450" algn="l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Systemschrift"/>
                            <a:buChar char="✗"/>
                            <a:tabLst/>
                            <a:defRPr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Better solutions are available for small dimensions (d </a:t>
                          </a:r>
                          <a14:m>
                            <m:oMath xmlns:m="http://schemas.openxmlformats.org/officeDocument/2006/math">
                              <m:r>
                                <a:rPr lang="de-DE" sz="1200" kern="12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≪</m:t>
                              </m:r>
                            </m:oMath>
                          </a14:m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10), partly separable problems, problems with cheap gradients, small running time budgets (f</a:t>
                          </a:r>
                          <a:r>
                            <a:rPr lang="en-GB" sz="1200" kern="1200" baseline="-25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eval</a:t>
                          </a: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&lt; 100n)</a:t>
                          </a:r>
                          <a:endPara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R w="12700" cmpd="sng">
                          <a:noFill/>
                        </a:lnR>
                        <a:lnB w="12700" cmpd="sng"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525827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elle 21">
                <a:extLst>
                  <a:ext uri="{FF2B5EF4-FFF2-40B4-BE49-F238E27FC236}">
                    <a16:creationId xmlns:a16="http://schemas.microsoft.com/office/drawing/2014/main" id="{C4810243-EB45-EC4C-9194-C919D6E2DB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0871284"/>
                  </p:ext>
                </p:extLst>
              </p:nvPr>
            </p:nvGraphicFramePr>
            <p:xfrm>
              <a:off x="0" y="34504"/>
              <a:ext cx="12192000" cy="68049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78038">
                      <a:extLst>
                        <a:ext uri="{9D8B030D-6E8A-4147-A177-3AD203B41FA5}">
                          <a16:colId xmlns:a16="http://schemas.microsoft.com/office/drawing/2014/main" val="289395863"/>
                        </a:ext>
                      </a:extLst>
                    </a:gridCol>
                    <a:gridCol w="5978095">
                      <a:extLst>
                        <a:ext uri="{9D8B030D-6E8A-4147-A177-3AD203B41FA5}">
                          <a16:colId xmlns:a16="http://schemas.microsoft.com/office/drawing/2014/main" val="972100848"/>
                        </a:ext>
                      </a:extLst>
                    </a:gridCol>
                    <a:gridCol w="4935867">
                      <a:extLst>
                        <a:ext uri="{9D8B030D-6E8A-4147-A177-3AD203B41FA5}">
                          <a16:colId xmlns:a16="http://schemas.microsoft.com/office/drawing/2014/main" val="799975930"/>
                        </a:ext>
                      </a:extLst>
                    </a:gridCol>
                  </a:tblGrid>
                  <a:tr h="5678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noProof="0" dirty="0"/>
                            <a:t>Algorithm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GB" sz="1400" b="1" kern="1200" noProof="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Advantages</a:t>
                          </a:r>
                        </a:p>
                      </a:txBody>
                      <a:tcPr anchor="ctr"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GB" sz="1400" b="1" kern="1200" noProof="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Disadvantages</a:t>
                          </a:r>
                        </a:p>
                      </a:txBody>
                      <a:tcPr anchor="ctr">
                        <a:lnR w="12700" cmpd="sng">
                          <a:noFill/>
                        </a:lnR>
                        <a:lnT w="12700" cmpd="sng">
                          <a:noFill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2517761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b="1" noProof="0" dirty="0"/>
                            <a:t>Nelder-Mead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>
                            <a:buFont typeface=".SF NS Symbols Regular"/>
                            <a:buChar char="✓"/>
                          </a:pPr>
                          <a:r>
                            <a:rPr lang="en-GB" sz="1200" noProof="0" dirty="0"/>
                            <a:t>Does not require or compute derivatives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171450" indent="-171450" algn="l">
                            <a:buFont typeface="Systemschrift"/>
                            <a:buChar char="✗"/>
                          </a:pPr>
                          <a:r>
                            <a:rPr lang="en-GB" sz="1200" kern="1200" noProof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Sensitive to scaling</a:t>
                          </a:r>
                        </a:p>
                        <a:p>
                          <a:pPr marL="171450" indent="-171450" algn="l">
                            <a:buFont typeface="Systemschrift"/>
                            <a:buChar char="✗"/>
                          </a:pPr>
                          <a:r>
                            <a:rPr lang="en-GB" sz="1200" kern="1200" noProof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Hard to determine initial simplex</a:t>
                          </a:r>
                        </a:p>
                        <a:p>
                          <a:pPr marL="171450" indent="-171450" algn="l">
                            <a:buFont typeface="Systemschrift"/>
                            <a:buChar char="✗"/>
                          </a:pPr>
                          <a:r>
                            <a:rPr lang="en-GB" sz="1200" kern="1200" noProof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Can converge to non-stationary points</a:t>
                          </a:r>
                        </a:p>
                      </a:txBody>
                      <a:tcPr anchor="ctr">
                        <a:lnR w="12700" cmpd="sng"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53502521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b="1" noProof="0" dirty="0"/>
                            <a:t>BFGS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defTabSz="914400" rtl="0" eaLnBrk="1" fontAlgn="ctr" latinLnBrk="0" hangingPunct="1">
                            <a:buFont typeface=".SF NS Symbols Regular"/>
                            <a:buChar char="✓"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Less computational effort since Hessian matrix is not computed, only approximated</a:t>
                          </a:r>
                        </a:p>
                        <a:p>
                          <a:pPr marL="285750" indent="-285750" algn="l" defTabSz="914400" rtl="0" eaLnBrk="1" fontAlgn="ctr" latinLnBrk="0" hangingPunct="1">
                            <a:buFont typeface=".SF NS Symbols Regular"/>
                            <a:buChar char="✓"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Works on non-convex functions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171450" marR="0" lvl="0" indent="-171450" algn="l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Systemschrift"/>
                            <a:buChar char="✗"/>
                            <a:tabLst/>
                            <a:defRPr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Only applicable for functions where gradients and second order derivatives are available (but also acceptable performance even for non-smooth optimization instances)</a:t>
                          </a:r>
                        </a:p>
                      </a:txBody>
                      <a:tcPr anchor="ctr">
                        <a:lnR w="12700" cmpd="sng"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38972139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b="1" noProof="0"/>
                            <a:t>SANN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defTabSz="914400" rtl="0" eaLnBrk="1" fontAlgn="ctr" latinLnBrk="0" hangingPunct="1">
                            <a:buFont typeface=".SF NS Symbols Regular"/>
                            <a:buChar char="✓"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Compared to simple hill climbers, SANN has the ability to escape local optima</a:t>
                          </a:r>
                        </a:p>
                        <a:p>
                          <a:pPr marL="285750" indent="-285750" algn="l" defTabSz="914400" rtl="0" eaLnBrk="1" fontAlgn="ctr" latinLnBrk="0" hangingPunct="1">
                            <a:buFont typeface=".SF NS Symbols Regular"/>
                            <a:buChar char="✓"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Simulated Annealing guarantees convergence upon running sufficiently large (infinite) number of iterations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171450" indent="-171450" algn="l" defTabSz="914400" rtl="0" eaLnBrk="1" fontAlgn="ctr" latinLnBrk="0" hangingPunct="1">
                            <a:buFont typeface="Systemschrift"/>
                            <a:buChar char="✗"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Difficult to initialize temperature</a:t>
                          </a:r>
                        </a:p>
                        <a:p>
                          <a:pPr marL="171450" indent="-171450" algn="l" defTabSz="914400" rtl="0" eaLnBrk="1" fontAlgn="ctr" latinLnBrk="0" hangingPunct="1">
                            <a:buFont typeface="Systemschrift"/>
                            <a:buChar char="✗"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Difficult to decide on cooling scheme</a:t>
                          </a:r>
                        </a:p>
                      </a:txBody>
                      <a:tcPr anchor="ctr">
                        <a:lnR w="12700" cmpd="sng"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88933245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1" noProof="0" dirty="0"/>
                            <a:t>VNS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defTabSz="914400" rtl="0" eaLnBrk="1" fontAlgn="ctr" latinLnBrk="0" hangingPunct="1">
                            <a:buFont typeface=".SF NS Symbols Regular"/>
                            <a:buChar char="✓"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Ease of implementation</a:t>
                          </a:r>
                        </a:p>
                        <a:p>
                          <a:pPr marL="285750" indent="-285750" algn="l" defTabSz="914400" rtl="0" eaLnBrk="1" fontAlgn="ctr" latinLnBrk="0" hangingPunct="1">
                            <a:buFont typeface=".SF NS Symbols Regular"/>
                            <a:buChar char="✓"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Can be combined with other search heuristics</a:t>
                          </a:r>
                        </a:p>
                        <a:p>
                          <a:pPr marL="285750" indent="-285750" algn="l" defTabSz="914400" rtl="0" eaLnBrk="1" fontAlgn="ctr" latinLnBrk="0" hangingPunct="1">
                            <a:buFont typeface=".SF NS Symbols Regular"/>
                            <a:buChar char="✓"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Insights into the reasons for good/bad performance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171450" marR="0" lvl="0" indent="-171450" algn="l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Systemschrift"/>
                            <a:buChar char="✗"/>
                            <a:tabLst/>
                            <a:defRPr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Difficult to define neighbourhood structure</a:t>
                          </a:r>
                        </a:p>
                      </a:txBody>
                      <a:tcPr anchor="ctr">
                        <a:lnR w="12700" cmpd="sng"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50985026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1" noProof="0"/>
                            <a:t>Tabu search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defTabSz="914400" rtl="0" eaLnBrk="1" fontAlgn="ctr" latinLnBrk="0" hangingPunct="1">
                            <a:buFont typeface=".SF NS Symbols Regular"/>
                            <a:buChar char="✓"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Historic information is used to find good solutions, superior to random processes</a:t>
                          </a:r>
                        </a:p>
                        <a:p>
                          <a:pPr marL="285750" indent="-285750" algn="l" defTabSz="914400" rtl="0" eaLnBrk="1" fontAlgn="ctr" latinLnBrk="0" hangingPunct="1">
                            <a:buFont typeface=".SF NS Symbols Regular"/>
                            <a:buChar char="✓"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Escape local optima</a:t>
                          </a:r>
                        </a:p>
                        <a:p>
                          <a:pPr marL="285750" indent="-285750" algn="l" defTabSz="914400" rtl="0" eaLnBrk="1" fontAlgn="ctr" latinLnBrk="0" hangingPunct="1">
                            <a:buFont typeface=".SF NS Symbols Regular"/>
                            <a:buChar char="✓"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Intensify and diversify search with intermediate and long term memory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171450" indent="-171450" algn="l" defTabSz="914400" rtl="0" eaLnBrk="1" fontAlgn="ctr" latinLnBrk="0" hangingPunct="1">
                            <a:buFont typeface="Systemschrift"/>
                            <a:buChar char="✗"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Difficult to decide on neighbourhood structure</a:t>
                          </a:r>
                        </a:p>
                        <a:p>
                          <a:pPr marL="171450" indent="-171450" algn="l" defTabSz="914400" rtl="0" eaLnBrk="1" fontAlgn="ctr" latinLnBrk="0" hangingPunct="1">
                            <a:buFont typeface="Systemschrift"/>
                            <a:buChar char="✗"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Find balance between intensification and diversification</a:t>
                          </a:r>
                        </a:p>
                        <a:p>
                          <a:pPr marL="171450" indent="-171450" algn="l" defTabSz="914400" rtl="0" eaLnBrk="1" fontAlgn="ctr" latinLnBrk="0" hangingPunct="1">
                            <a:buFont typeface="Systemschrift"/>
                            <a:buChar char="✗"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Keeping memory with increasing dimensionality and iteration numbers</a:t>
                          </a:r>
                        </a:p>
                      </a:txBody>
                      <a:tcPr anchor="ctr">
                        <a:lnR w="12700" cmpd="sng"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095368891"/>
                      </a:ext>
                    </a:extLst>
                  </a:tr>
                  <a:tr h="5678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1" noProof="0" dirty="0"/>
                            <a:t>(H)MLSL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l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.SF NS Symbols Regular"/>
                            <a:buChar char="✓"/>
                            <a:tabLst/>
                            <a:defRPr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Seems to perform exceptionally well during the last phase of optimization (exploitation)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171450" indent="-171450" algn="l" defTabSz="914400" rtl="0" eaLnBrk="1" fontAlgn="ctr" latinLnBrk="0" hangingPunct="1">
                            <a:buFont typeface="Systemschrift"/>
                            <a:buChar char="✗"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Only for a moderate size of dimensions</a:t>
                          </a:r>
                        </a:p>
                        <a:p>
                          <a:pPr marL="171450" indent="-171450" algn="l" defTabSz="914400" rtl="0" eaLnBrk="1" fontAlgn="ctr" latinLnBrk="0" hangingPunct="1">
                            <a:buFont typeface="Systemschrift"/>
                            <a:buChar char="✗"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Difficult to decide on initial parameters N and γ</a:t>
                          </a:r>
                        </a:p>
                      </a:txBody>
                      <a:tcPr anchor="ctr">
                        <a:lnR w="12700" cmpd="sng"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3863122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1" noProof="0" dirty="0"/>
                            <a:t>DE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l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.SF NS Symbols Regular"/>
                            <a:buChar char="✓"/>
                            <a:tabLst/>
                            <a:defRPr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Only a few parameters to tune</a:t>
                          </a:r>
                        </a:p>
                        <a:p>
                          <a:pPr marL="285750" marR="0" lvl="0" indent="-285750" algn="l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.SF NS Symbols Regular"/>
                            <a:buChar char="✓"/>
                            <a:tabLst/>
                            <a:defRPr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Search scales automatically from global to local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171450" indent="-171450" algn="l" defTabSz="914400" rtl="0" eaLnBrk="1" fontAlgn="ctr" latinLnBrk="0" hangingPunct="1">
                            <a:buFont typeface="Systemschrift"/>
                            <a:buChar char="✗"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Dependence on initial points</a:t>
                          </a:r>
                        </a:p>
                        <a:p>
                          <a:pPr marL="171450" indent="-171450" algn="l" defTabSz="914400" rtl="0" eaLnBrk="1" fontAlgn="ctr" latinLnBrk="0" hangingPunct="1">
                            <a:buFont typeface="Systemschrift"/>
                            <a:buChar char="✗"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 automatic scaling back from local to global </a:t>
                          </a:r>
                        </a:p>
                        <a:p>
                          <a:pPr marL="171450" indent="-171450" algn="l" defTabSz="914400" rtl="0" eaLnBrk="1" fontAlgn="ctr" latinLnBrk="0" hangingPunct="1">
                            <a:buFont typeface="Systemschrift"/>
                            <a:buChar char="✗"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Requires decoding functions for discrete values</a:t>
                          </a:r>
                        </a:p>
                      </a:txBody>
                      <a:tcPr anchor="ctr">
                        <a:lnR w="12700" cmpd="sng"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989205408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1" noProof="0" dirty="0"/>
                            <a:t>PSO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l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.SF NS Symbols Regular"/>
                            <a:buChar char="✓"/>
                            <a:tabLst/>
                            <a:defRPr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Easy to implement</a:t>
                          </a:r>
                        </a:p>
                        <a:p>
                          <a:pPr marL="285750" marR="0" lvl="0" indent="-285750" algn="l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.SF NS Symbols Regular"/>
                            <a:buChar char="✓"/>
                            <a:tabLst/>
                            <a:defRPr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Able to solve many real-world application problems</a:t>
                          </a:r>
                        </a:p>
                        <a:p>
                          <a:pPr marL="285750" marR="0" lvl="0" indent="-285750" algn="l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.SF NS Symbols Regular"/>
                            <a:buChar char="✓"/>
                            <a:tabLst/>
                            <a:defRPr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competitive for hard multi-dimensional non-linear functions</a:t>
                          </a:r>
                        </a:p>
                        <a:p>
                          <a:pPr marL="285750" marR="0" lvl="0" indent="-285750" algn="l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.SF NS Symbols Regular"/>
                            <a:buChar char="✓"/>
                            <a:tabLst/>
                            <a:defRPr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Deals with multimodality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171450" indent="-171450" algn="l" defTabSz="914400" rtl="0" eaLnBrk="1" fontAlgn="ctr" latinLnBrk="0" hangingPunct="1">
                            <a:buFont typeface="Systemschrift"/>
                            <a:buChar char="✗"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Without inertia weights or v</a:t>
                          </a:r>
                          <a:r>
                            <a:rPr lang="en-GB" sz="1200" kern="1200" baseline="-25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max</a:t>
                          </a: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 velocities tend to explode</a:t>
                          </a:r>
                        </a:p>
                        <a:p>
                          <a:pPr marL="171450" indent="-171450" algn="l" defTabSz="914400" rtl="0" eaLnBrk="1" fontAlgn="ctr" latinLnBrk="0" hangingPunct="1">
                            <a:buFont typeface="Systemschrift"/>
                            <a:buChar char="✗"/>
                          </a:pP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Difficult to conduct theoretical analysis</a:t>
                          </a:r>
                        </a:p>
                      </a:txBody>
                      <a:tcPr anchor="ctr">
                        <a:lnR w="12700" cmpd="sng"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974223472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1" noProof="0" dirty="0"/>
                            <a:t>CMA-ES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B w="12700" cmpd="sng">
                          <a:noFill/>
                        </a:lnB>
                        <a:blipFill>
                          <a:blip r:embed="rId3"/>
                          <a:stretch>
                            <a:fillRect l="-21489" t="-579747" r="-82979" b="-63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R w="12700" cmpd="sng">
                          <a:noFill/>
                        </a:lnR>
                        <a:lnB w="12700" cmpd="sng">
                          <a:noFill/>
                        </a:lnB>
                        <a:blipFill>
                          <a:blip r:embed="rId3"/>
                          <a:stretch>
                            <a:fillRect l="-146787" t="-579747" r="-257" b="-63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258273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03910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abelle 21">
            <a:extLst>
              <a:ext uri="{FF2B5EF4-FFF2-40B4-BE49-F238E27FC236}">
                <a16:creationId xmlns:a16="http://schemas.microsoft.com/office/drawing/2014/main" id="{C4810243-EB45-EC4C-9194-C919D6E2D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226346"/>
              </p:ext>
            </p:extLst>
          </p:nvPr>
        </p:nvGraphicFramePr>
        <p:xfrm>
          <a:off x="266910" y="114480"/>
          <a:ext cx="11595576" cy="641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138">
                  <a:extLst>
                    <a:ext uri="{9D8B030D-6E8A-4147-A177-3AD203B41FA5}">
                      <a16:colId xmlns:a16="http://schemas.microsoft.com/office/drawing/2014/main" val="289395863"/>
                    </a:ext>
                  </a:extLst>
                </a:gridCol>
                <a:gridCol w="6323984">
                  <a:extLst>
                    <a:ext uri="{9D8B030D-6E8A-4147-A177-3AD203B41FA5}">
                      <a16:colId xmlns:a16="http://schemas.microsoft.com/office/drawing/2014/main" val="769728563"/>
                    </a:ext>
                  </a:extLst>
                </a:gridCol>
                <a:gridCol w="1260390">
                  <a:extLst>
                    <a:ext uri="{9D8B030D-6E8A-4147-A177-3AD203B41FA5}">
                      <a16:colId xmlns:a16="http://schemas.microsoft.com/office/drawing/2014/main" val="3446254670"/>
                    </a:ext>
                  </a:extLst>
                </a:gridCol>
                <a:gridCol w="2496064">
                  <a:extLst>
                    <a:ext uri="{9D8B030D-6E8A-4147-A177-3AD203B41FA5}">
                      <a16:colId xmlns:a16="http://schemas.microsoft.com/office/drawing/2014/main" val="49484321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Algorithm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1" kern="1200" noProof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Tuneable parameters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1" kern="1200" noProof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Number tuneable parameters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1" kern="1200" noProof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Implementation available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5177616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noProof="0" dirty="0"/>
                        <a:t>Nelder-Mead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Reflection coefficient α</a:t>
                      </a:r>
                    </a:p>
                    <a:p>
                      <a:pPr rtl="0" fontAlgn="ctr"/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Expansion coefficient γ</a:t>
                      </a:r>
                    </a:p>
                    <a:p>
                      <a:pPr rtl="0" fontAlgn="ctr"/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Contraction coefficient </a:t>
                      </a:r>
                      <a:r>
                        <a:rPr lang="de-DE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ρ</a:t>
                      </a:r>
                      <a:endParaRPr lang="de-DE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 fontAlgn="ctr"/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Shrink coefficient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Symbol" pitchFamily="2" charset="2"/>
                        <a:buNone/>
                      </a:pPr>
                      <a:endParaRPr lang="en-GB" sz="1200" baseline="-250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5025215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noProof="0" dirty="0"/>
                        <a:t>BFGS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Symbol" pitchFamily="2" charset="2"/>
                        <a:buNone/>
                      </a:pPr>
                      <a:r>
                        <a:rPr lang="en-GB" sz="12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Initial selection of x0 und B0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Symbol" pitchFamily="2" charset="2"/>
                        <a:buNone/>
                      </a:pPr>
                      <a:r>
                        <a:rPr lang="en-GB" sz="12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Symbol" pitchFamily="2" charset="2"/>
                        <a:buNone/>
                      </a:pPr>
                      <a:endParaRPr lang="en-GB" sz="1200" kern="1200" baseline="-250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9721397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noProof="0"/>
                        <a:t>SANN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Symbol" pitchFamily="2" charset="2"/>
                        <a:buNone/>
                      </a:pPr>
                      <a:r>
                        <a:rPr lang="en-GB" sz="12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Initial temperature T</a:t>
                      </a:r>
                      <a:r>
                        <a:rPr lang="en-GB" sz="1200" kern="1200" baseline="-250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  <a:p>
                      <a:pPr marL="0" indent="0" algn="l" defTabSz="914400" rtl="0" eaLnBrk="1" latinLnBrk="0" hangingPunct="1">
                        <a:buFont typeface="Symbol" pitchFamily="2" charset="2"/>
                        <a:buNone/>
                      </a:pPr>
                      <a:r>
                        <a:rPr lang="en-GB" sz="12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Cooling scheme / schedule</a:t>
                      </a:r>
                    </a:p>
                    <a:p>
                      <a:pPr marL="0" indent="0" algn="l" defTabSz="914400" rtl="0" eaLnBrk="1" latinLnBrk="0" hangingPunct="1">
                        <a:buFont typeface="Symbol" pitchFamily="2" charset="2"/>
                        <a:buNone/>
                      </a:pPr>
                      <a:r>
                        <a:rPr lang="en-GB" sz="12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exponential cooling: factor </a:t>
                      </a:r>
                      <a:r>
                        <a:rPr lang="el-GR" sz="12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α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Symbol" pitchFamily="2" charset="2"/>
                        <a:buNone/>
                      </a:pPr>
                      <a:r>
                        <a:rPr lang="de-DE" sz="12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l-GR" sz="12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Symbol" pitchFamily="2" charset="2"/>
                        <a:buNone/>
                      </a:pPr>
                      <a:endParaRPr lang="en-GB" sz="1200" kern="1200" baseline="-250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9332453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VNS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Neighbourhood structure // distance measure</a:t>
                      </a:r>
                    </a:p>
                    <a:p>
                      <a:pPr rtl="0" fontAlgn="ctr"/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maximum index of neighbourhoods,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en-GB" sz="1200" kern="1200" baseline="-250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endParaRPr lang="en-GB" sz="1200" kern="1200" baseline="-25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0" hangingPunct="1">
                        <a:buFont typeface="Symbol" pitchFamily="2" charset="2"/>
                        <a:buNone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Symbol" pitchFamily="2" charset="2"/>
                        <a:buNone/>
                      </a:pPr>
                      <a:endParaRPr lang="en-GB" sz="12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9850265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/>
                        <a:t>Tabu 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Neighbourhood structure // distance measure</a:t>
                      </a:r>
                    </a:p>
                    <a:p>
                      <a:pPr rtl="0" fontAlgn="ctr"/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Tabu list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0" hangingPunct="1">
                        <a:buFont typeface="Symbol" pitchFamily="2" charset="2"/>
                        <a:buNone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Symbol" pitchFamily="2" charset="2"/>
                        <a:buNone/>
                      </a:pPr>
                      <a:endParaRPr lang="en-GB" sz="12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536889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(H)MLSL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points per iteration, N</a:t>
                      </a:r>
                    </a:p>
                    <a:p>
                      <a:pPr rtl="0" fontAlgn="ctr"/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 of reduced sample, given by gamma γ</a:t>
                      </a:r>
                    </a:p>
                    <a:p>
                      <a:pPr rtl="0" fontAlgn="ctr"/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(The budget of function evaluations for local search, in HMLSL: 10%)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0" hangingPunct="1">
                        <a:buFont typeface="Symbol" pitchFamily="2" charset="2"/>
                        <a:buNone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Symbol" pitchFamily="2" charset="2"/>
                        <a:buNone/>
                      </a:pPr>
                      <a:r>
                        <a:rPr lang="en-GB" sz="12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863122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Crossover probability Cr</a:t>
                      </a:r>
                    </a:p>
                    <a:p>
                      <a:pPr rtl="0" fontAlgn="ctr"/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Population size Np</a:t>
                      </a:r>
                    </a:p>
                    <a:p>
                      <a:pPr rtl="0" fontAlgn="ctr"/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Scaling factor 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0" hangingPunct="1">
                        <a:buFont typeface="Symbol" pitchFamily="2" charset="2"/>
                        <a:buNone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Symbol" pitchFamily="2" charset="2"/>
                        <a:buNone/>
                      </a:pPr>
                      <a:endParaRPr lang="en-GB" sz="12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9205408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PSO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Acceleration factors φi</a:t>
                      </a:r>
                    </a:p>
                    <a:p>
                      <a:pPr rtl="0" fontAlgn="ctr"/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applied: Inertia weight 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0" hangingPunct="1">
                        <a:buFont typeface="Symbol" pitchFamily="2" charset="2"/>
                        <a:buNone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Symbol" pitchFamily="2" charset="2"/>
                        <a:buNone/>
                      </a:pPr>
                      <a:endParaRPr lang="en-GB" sz="1200" kern="1200" baseline="-250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422347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CMA-ES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GB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Population size lambda λ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Number of parents mu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μ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recombination weights w(i…λ); </a:t>
                      </a:r>
                      <a:r>
                        <a:rPr lang="en-GB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 step size </a:t>
                      </a:r>
                      <a:r>
                        <a:rPr lang="en-GB" sz="12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  <a:r>
                        <a:rPr lang="en-GB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cc, decay rate for the evolution path; c1, learning rate for rank-one update of C ;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cμ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learning rate for rank-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μ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update of C;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cσ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, decay rate of the evolution path;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dσ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damping for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-change</a:t>
                      </a:r>
                      <a:endParaRPr lang="en-GB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0" hangingPunct="1">
                        <a:buFont typeface="Symbol" pitchFamily="2" charset="2"/>
                        <a:buNone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 //</a:t>
                      </a:r>
                      <a:r>
                        <a:rPr lang="en-GB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Symbol" pitchFamily="2" charset="2"/>
                        <a:buNone/>
                      </a:pPr>
                      <a:r>
                        <a:rPr lang="en-GB" sz="12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2582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4912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671ECD4-8C1C-7349-B2AA-79394915986B}"/>
              </a:ext>
            </a:extLst>
          </p:cNvPr>
          <p:cNvSpPr txBox="1"/>
          <p:nvPr/>
        </p:nvSpPr>
        <p:spPr>
          <a:xfrm>
            <a:off x="469900" y="381000"/>
            <a:ext cx="11353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Sources / Literature</a:t>
            </a:r>
          </a:p>
          <a:p>
            <a:endParaRPr lang="en-GB" dirty="0"/>
          </a:p>
          <a:p>
            <a:r>
              <a:rPr lang="en-GB" sz="1200" b="1" dirty="0"/>
              <a:t>CMA-ES</a:t>
            </a:r>
          </a:p>
          <a:p>
            <a:pPr fontAlgn="ctr"/>
            <a:r>
              <a:rPr lang="en-GB" sz="1200" dirty="0"/>
              <a:t>Tutorial slides (gecco2013-CMA-ES-tutorial)</a:t>
            </a:r>
          </a:p>
          <a:p>
            <a:pPr fontAlgn="ctr"/>
            <a:r>
              <a:rPr lang="en-GB" sz="1200" i="1" dirty="0"/>
              <a:t>Adapting Arbitrary Normal Mutation Distributions in Evolution Strategies: The Covariance Matrix Adaption</a:t>
            </a:r>
            <a:r>
              <a:rPr lang="en-GB" sz="1200" dirty="0"/>
              <a:t>, Hansen &amp; Ostermeier (1996)</a:t>
            </a:r>
          </a:p>
          <a:p>
            <a:pPr fontAlgn="ctr"/>
            <a:r>
              <a:rPr lang="en-GB" sz="1200" i="1" dirty="0"/>
              <a:t>Completely Derandomized Self-Adaptation in Evolution Strategies</a:t>
            </a:r>
            <a:r>
              <a:rPr lang="en-GB" sz="1200" dirty="0"/>
              <a:t>, Hansen &amp; Ostermeier (2001)</a:t>
            </a:r>
          </a:p>
          <a:p>
            <a:pPr fontAlgn="ctr"/>
            <a:r>
              <a:rPr lang="en-GB" sz="1200" i="1" dirty="0"/>
              <a:t>Reducing the Time Complexity of the Derandomized Evolution Strategy with Covariance Matrix Adaptation (CMA-ES)</a:t>
            </a:r>
            <a:r>
              <a:rPr lang="en-GB" sz="1200" dirty="0"/>
              <a:t>, Hansen et. Al (2003)</a:t>
            </a:r>
          </a:p>
          <a:p>
            <a:pPr fontAlgn="ctr"/>
            <a:r>
              <a:rPr lang="en-GB" sz="1200" dirty="0"/>
              <a:t>Wikipedia: </a:t>
            </a:r>
            <a:r>
              <a:rPr lang="en-GB" sz="1200" dirty="0">
                <a:hlinkClick r:id="rId3"/>
              </a:rPr>
              <a:t>https://en.wikipedia.org/wiki/CMA-ES#Example_code_in_MATLAB/Octave</a:t>
            </a:r>
            <a:endParaRPr lang="en-GB" sz="1200" dirty="0"/>
          </a:p>
          <a:p>
            <a:pPr fontAlgn="ctr"/>
            <a:r>
              <a:rPr lang="en-GB" sz="1200" dirty="0"/>
              <a:t>Overview: </a:t>
            </a:r>
            <a:r>
              <a:rPr lang="en-GB" sz="1200" dirty="0">
                <a:hlinkClick r:id="rId4"/>
              </a:rPr>
              <a:t>http://www.cmap.polytechnique.fr/~nikolaus.hansen/cmaesintro.html</a:t>
            </a:r>
            <a:endParaRPr lang="en-GB" sz="1200" dirty="0"/>
          </a:p>
          <a:p>
            <a:pPr fontAlgn="ctr"/>
            <a:endParaRPr lang="en-GB" sz="1200" dirty="0"/>
          </a:p>
          <a:p>
            <a:pPr fontAlgn="ctr"/>
            <a:r>
              <a:rPr lang="en-GB" sz="1200" b="1" dirty="0"/>
              <a:t>PSO</a:t>
            </a:r>
          </a:p>
          <a:p>
            <a:pPr fontAlgn="ctr"/>
            <a:r>
              <a:rPr lang="en-GB" sz="1200" dirty="0"/>
              <a:t>Particle Swarm Optimization, Kennedy &amp; Eberhart (1995)</a:t>
            </a:r>
          </a:p>
          <a:p>
            <a:pPr fontAlgn="ctr"/>
            <a:r>
              <a:rPr lang="en-GB" sz="1200" dirty="0"/>
              <a:t>A quarter century of particle swarm optimization, Cheng et. Al (2018)</a:t>
            </a:r>
          </a:p>
          <a:p>
            <a:pPr fontAlgn="ctr"/>
            <a:r>
              <a:rPr lang="en-GB" sz="1200" dirty="0"/>
              <a:t>Lecture slides, Thomas Bäck</a:t>
            </a:r>
          </a:p>
          <a:p>
            <a:pPr fontAlgn="ctr"/>
            <a:r>
              <a:rPr lang="en-GB" sz="1200" dirty="0"/>
              <a:t>Particle swarm optimization, </a:t>
            </a:r>
            <a:r>
              <a:rPr lang="en-GB" sz="1200" dirty="0" err="1"/>
              <a:t>Poli</a:t>
            </a:r>
            <a:r>
              <a:rPr lang="en-GB" sz="1200" dirty="0"/>
              <a:t> et. al (2007)</a:t>
            </a:r>
          </a:p>
          <a:p>
            <a:pPr fontAlgn="ctr"/>
            <a:endParaRPr lang="en-GB" sz="1200" b="1" dirty="0"/>
          </a:p>
          <a:p>
            <a:pPr fontAlgn="ctr"/>
            <a:r>
              <a:rPr lang="en-GB" sz="1200" b="1" dirty="0"/>
              <a:t>DE</a:t>
            </a:r>
          </a:p>
          <a:p>
            <a:pPr fontAlgn="ctr"/>
            <a:r>
              <a:rPr lang="en-GB" sz="1200" dirty="0"/>
              <a:t>Lecture slides Thomas Bäck</a:t>
            </a:r>
          </a:p>
          <a:p>
            <a:pPr fontAlgn="ctr"/>
            <a:r>
              <a:rPr lang="en-GB" sz="1200" dirty="0"/>
              <a:t>Differential Evolution – A Simple and Efficient Heuristic for Global Optimization over Continuous Spaces, Storn &amp; Price (1997)</a:t>
            </a:r>
          </a:p>
          <a:p>
            <a:pPr fontAlgn="ctr"/>
            <a:r>
              <a:rPr lang="en-GB" sz="1200" dirty="0"/>
              <a:t>Book Differential Evolution: A Practical Approach to Global Optimization (Natural Computing Series), Storn &amp; Price (2006)</a:t>
            </a:r>
          </a:p>
          <a:p>
            <a:pPr fontAlgn="ctr"/>
            <a:endParaRPr lang="en-GB" sz="1200" b="1" dirty="0"/>
          </a:p>
          <a:p>
            <a:pPr fontAlgn="ctr"/>
            <a:r>
              <a:rPr lang="en-GB" sz="1200" b="1" dirty="0"/>
              <a:t>BFGS</a:t>
            </a:r>
          </a:p>
          <a:p>
            <a:pPr fontAlgn="ctr"/>
            <a:r>
              <a:rPr lang="en-GB" sz="1200" dirty="0"/>
              <a:t>Wikipedia page: https://</a:t>
            </a:r>
            <a:r>
              <a:rPr lang="en-GB" sz="1200" dirty="0" err="1"/>
              <a:t>en.wikipedia.org</a:t>
            </a:r>
            <a:r>
              <a:rPr lang="en-GB" sz="1200" dirty="0"/>
              <a:t>/wiki/Broyden%E2%80%93Fletcher%E2%80%93Goldfarb%E2%80%93Shanno_algorithm</a:t>
            </a:r>
          </a:p>
          <a:p>
            <a:pPr fontAlgn="ctr"/>
            <a:r>
              <a:rPr lang="en-GB" sz="1200" dirty="0"/>
              <a:t>A modified BFGS method and its global convergence in nonconvex minimization, Li &amp; Fukushima (2001)</a:t>
            </a:r>
          </a:p>
          <a:p>
            <a:pPr fontAlgn="ctr"/>
            <a:r>
              <a:rPr lang="en-GB" sz="1200" dirty="0"/>
              <a:t>On the limited memory BFGS method for large scale optimization, Liu &amp; </a:t>
            </a:r>
            <a:r>
              <a:rPr lang="en-GB" sz="1200" dirty="0" err="1"/>
              <a:t>Nocedal</a:t>
            </a:r>
            <a:r>
              <a:rPr lang="en-GB" sz="1200" dirty="0"/>
              <a:t> (1989)</a:t>
            </a:r>
          </a:p>
          <a:p>
            <a:pPr fontAlgn="ctr"/>
            <a:r>
              <a:rPr lang="en-GB" sz="1200" dirty="0"/>
              <a:t>The four papers from </a:t>
            </a:r>
            <a:r>
              <a:rPr lang="en-GB" sz="1200" dirty="0" err="1"/>
              <a:t>Broyden</a:t>
            </a:r>
            <a:r>
              <a:rPr lang="en-GB" sz="1200" dirty="0"/>
              <a:t>, Fletcher, Goldfarb and </a:t>
            </a:r>
            <a:r>
              <a:rPr lang="en-GB" sz="1200" dirty="0" err="1"/>
              <a:t>Shanno</a:t>
            </a:r>
            <a:r>
              <a:rPr lang="en-GB" sz="1200" dirty="0"/>
              <a:t> (all 1970) - they derived the approx. Hessian update independently from each other in the same year.</a:t>
            </a:r>
          </a:p>
          <a:p>
            <a:pPr fontAlgn="ctr"/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1400378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671ECD4-8C1C-7349-B2AA-79394915986B}"/>
              </a:ext>
            </a:extLst>
          </p:cNvPr>
          <p:cNvSpPr txBox="1"/>
          <p:nvPr/>
        </p:nvSpPr>
        <p:spPr>
          <a:xfrm>
            <a:off x="469900" y="381000"/>
            <a:ext cx="1135380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Sources / Literature</a:t>
            </a:r>
          </a:p>
          <a:p>
            <a:pPr fontAlgn="ctr"/>
            <a:endParaRPr lang="en-GB" sz="1200" b="1" dirty="0"/>
          </a:p>
          <a:p>
            <a:pPr fontAlgn="ctr"/>
            <a:endParaRPr lang="en-GB" sz="1200" b="1" dirty="0"/>
          </a:p>
          <a:p>
            <a:pPr fontAlgn="ctr"/>
            <a:r>
              <a:rPr lang="en-GB" sz="1200" b="1" dirty="0"/>
              <a:t>VNS</a:t>
            </a:r>
          </a:p>
          <a:p>
            <a:pPr fontAlgn="ctr"/>
            <a:r>
              <a:rPr lang="en-GB" sz="1200" dirty="0"/>
              <a:t>Variable Neighborhood Search, Mladenovic &amp; Hansen (1997)</a:t>
            </a:r>
          </a:p>
          <a:p>
            <a:pPr fontAlgn="ctr"/>
            <a:r>
              <a:rPr lang="en-GB" sz="1200" dirty="0"/>
              <a:t>Variable Neighborhood search: Principles and applications, Hansen &amp; Mladenovic (2001)</a:t>
            </a:r>
          </a:p>
          <a:p>
            <a:pPr fontAlgn="ctr"/>
            <a:r>
              <a:rPr lang="en-GB" sz="1200" dirty="0"/>
              <a:t>Variable Neighborhood search: Principles and applications, Hansen &amp; Mladenovic (2010)</a:t>
            </a:r>
            <a:endParaRPr lang="en-GB" sz="1200" b="1" dirty="0"/>
          </a:p>
          <a:p>
            <a:pPr fontAlgn="ctr"/>
            <a:endParaRPr lang="en-GB" sz="1200" b="1" dirty="0"/>
          </a:p>
          <a:p>
            <a:pPr fontAlgn="ctr"/>
            <a:endParaRPr lang="en-GB" sz="1200" b="1" dirty="0"/>
          </a:p>
          <a:p>
            <a:pPr fontAlgn="ctr"/>
            <a:r>
              <a:rPr lang="en-GB" sz="1200" b="1" dirty="0"/>
              <a:t>(H)MLSL</a:t>
            </a:r>
          </a:p>
          <a:p>
            <a:pPr fontAlgn="ctr"/>
            <a:r>
              <a:rPr lang="en-GB" sz="1200" dirty="0"/>
              <a:t>Stochastic Global Optimization Methods Part II: Multi Level Methods, Kan &amp; Timmer (1987)</a:t>
            </a:r>
          </a:p>
          <a:p>
            <a:pPr fontAlgn="ctr"/>
            <a:r>
              <a:rPr lang="en-GB" sz="1200" dirty="0"/>
              <a:t>Benchmarking a Hybrid Multi Level Single Linkage Algorithm on the BBOB Noiseless Testbed, Pal (2013)</a:t>
            </a:r>
          </a:p>
          <a:p>
            <a:pPr fontAlgn="ctr"/>
            <a:endParaRPr lang="en-GB" sz="1200" b="1" dirty="0"/>
          </a:p>
          <a:p>
            <a:pPr fontAlgn="ctr"/>
            <a:endParaRPr lang="en-GB" sz="1200" b="1" dirty="0"/>
          </a:p>
          <a:p>
            <a:pPr fontAlgn="ctr"/>
            <a:r>
              <a:rPr lang="en-GB" sz="1200" b="1" dirty="0"/>
              <a:t>SANN</a:t>
            </a:r>
          </a:p>
          <a:p>
            <a:pPr fontAlgn="ctr"/>
            <a:r>
              <a:rPr lang="en-GB" sz="1200" dirty="0"/>
              <a:t>Lecture slides on simulated annealing</a:t>
            </a:r>
          </a:p>
          <a:p>
            <a:pPr fontAlgn="ctr"/>
            <a:r>
              <a:rPr lang="en-GB" sz="1200" dirty="0"/>
              <a:t>Optimization by Simulated Annealing, Kirkpatrick et. al (1983)</a:t>
            </a:r>
          </a:p>
          <a:p>
            <a:pPr fontAlgn="ctr"/>
            <a:r>
              <a:rPr lang="en-GB" sz="1200" dirty="0"/>
              <a:t>Thermodynamical Approach to the Traveling Salesman Problem: An Efficient Simulation Algorithm, Cerny (1985)</a:t>
            </a:r>
          </a:p>
          <a:p>
            <a:pPr fontAlgn="ctr"/>
            <a:r>
              <a:rPr lang="en-GB" sz="1200" dirty="0"/>
              <a:t>Nice application on the travelling salesperson problem: https://</a:t>
            </a:r>
            <a:r>
              <a:rPr lang="en-GB" sz="1200" dirty="0" err="1"/>
              <a:t>www.heatonresearch.com</a:t>
            </a:r>
            <a:r>
              <a:rPr lang="en-GB" sz="1200" dirty="0"/>
              <a:t>/</a:t>
            </a:r>
            <a:r>
              <a:rPr lang="en-GB" sz="1200" dirty="0" err="1"/>
              <a:t>aifh</a:t>
            </a:r>
            <a:r>
              <a:rPr lang="en-GB" sz="1200" dirty="0"/>
              <a:t>/vol1/</a:t>
            </a:r>
            <a:r>
              <a:rPr lang="en-GB" sz="1200" dirty="0" err="1"/>
              <a:t>tsp_anneal.html</a:t>
            </a:r>
            <a:endParaRPr lang="en-GB" sz="1200" dirty="0"/>
          </a:p>
          <a:p>
            <a:pPr fontAlgn="ctr"/>
            <a:endParaRPr lang="en-GB" sz="1200" b="1" dirty="0"/>
          </a:p>
          <a:p>
            <a:pPr fontAlgn="ctr"/>
            <a:r>
              <a:rPr lang="en-GB" sz="1200" b="1" dirty="0" err="1"/>
              <a:t>Nelder</a:t>
            </a:r>
            <a:r>
              <a:rPr lang="en-GB" sz="1200" b="1" dirty="0"/>
              <a:t>-Mead</a:t>
            </a:r>
          </a:p>
          <a:p>
            <a:pPr fontAlgn="ctr"/>
            <a:r>
              <a:rPr lang="en-GB" sz="1200" dirty="0"/>
              <a:t>Wikipedia article: https://en.wikipedia.org/wiki/Nelder%E2%80%93Mead_method</a:t>
            </a:r>
          </a:p>
          <a:p>
            <a:pPr fontAlgn="ctr"/>
            <a:endParaRPr lang="en-GB" sz="1200" b="1" dirty="0"/>
          </a:p>
          <a:p>
            <a:pPr fontAlgn="ctr"/>
            <a:endParaRPr lang="en-GB" sz="1200" b="1" dirty="0"/>
          </a:p>
          <a:p>
            <a:pPr fontAlgn="ctr"/>
            <a:r>
              <a:rPr lang="en-GB" sz="1200" b="1" dirty="0"/>
              <a:t>Tabu search</a:t>
            </a:r>
          </a:p>
          <a:p>
            <a:pPr fontAlgn="ctr"/>
            <a:r>
              <a:rPr lang="en-GB" sz="1200" dirty="0"/>
              <a:t>Tabu Search - Part I, Glover (1989)</a:t>
            </a:r>
          </a:p>
          <a:p>
            <a:pPr fontAlgn="ctr"/>
            <a:r>
              <a:rPr lang="en-GB" sz="1200" dirty="0"/>
              <a:t>Tabu Search - Part II, Glover (1990)</a:t>
            </a:r>
          </a:p>
          <a:p>
            <a:pPr fontAlgn="ctr"/>
            <a:r>
              <a:rPr lang="en-GB" sz="1200" dirty="0"/>
              <a:t>Tabu Search, Glover &amp; Marti (2006)</a:t>
            </a:r>
          </a:p>
          <a:p>
            <a:pPr fontAlgn="ctr"/>
            <a:r>
              <a:rPr lang="en-GB" sz="1200" dirty="0"/>
              <a:t>Wikipedia article: https://en.wikipedia.org/wiki/</a:t>
            </a:r>
            <a:r>
              <a:rPr lang="en-GB" sz="1200" dirty="0" err="1"/>
              <a:t>Tabu_search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110871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1428</Words>
  <Application>Microsoft Macintosh PowerPoint</Application>
  <PresentationFormat>Breitbild</PresentationFormat>
  <Paragraphs>227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3" baseType="lpstr">
      <vt:lpstr>.SF NS Symbols Regular</vt:lpstr>
      <vt:lpstr>Arial</vt:lpstr>
      <vt:lpstr>Calibri</vt:lpstr>
      <vt:lpstr>Calibri Light</vt:lpstr>
      <vt:lpstr>Cambria Math</vt:lpstr>
      <vt:lpstr>Symbol</vt:lpstr>
      <vt:lpstr>Systemschrift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Dominik Schröder</dc:creator>
  <cp:lastModifiedBy>Dominik Schröder</cp:lastModifiedBy>
  <cp:revision>14</cp:revision>
  <dcterms:created xsi:type="dcterms:W3CDTF">2020-08-15T11:50:44Z</dcterms:created>
  <dcterms:modified xsi:type="dcterms:W3CDTF">2020-08-24T10:58:52Z</dcterms:modified>
</cp:coreProperties>
</file>