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607"/>
  </p:normalViewPr>
  <p:slideViewPr>
    <p:cSldViewPr snapToGrid="0" snapToObjects="1">
      <p:cViewPr varScale="1">
        <p:scale>
          <a:sx n="101" d="100"/>
          <a:sy n="10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4E9B-A2E8-8344-AE74-7CE188988CE6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9D258-BC6B-A444-B23D-5B703D76F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4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9D258-BC6B-A444-B23D-5B703D76FF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0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9D258-BC6B-A444-B23D-5B703D76FFC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9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9D258-BC6B-A444-B23D-5B703D76FF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25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44FC-A465-2143-B8F0-D536E0B12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D8D03E-A23C-B542-810C-42D86D34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19CAE-D579-0941-ABEB-6450716B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226C5-420A-2F48-B901-180AA1C7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C6FFD-C95D-154F-97A2-0CB465DE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0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5869F-1A12-FD46-A58F-59731CB9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774BE6-998D-234B-B053-4E2BFAF33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F825F-238C-6042-A1CC-4BD7E180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BAD3FD-E1F5-554B-B422-850248FF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074BC-F936-BD4D-BB16-F0B80C72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2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4E9E71-D238-5646-A5B8-8172B7059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DF096-9CC7-694F-AF6F-54C7B143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8E693-B816-544F-B495-2EE68C46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17629-2A17-2A41-9422-31104366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0FAB8-0BDE-F046-91EE-C20E719A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8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BA779-90AA-C342-B5DB-DA656240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30F7B-8EFA-9F4A-88DD-A03C4E10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37FBC-DC2A-F448-A159-8DE990D8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AA1E4-49D3-3A44-AFED-5F82D5D1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62D6C-5ADC-C748-B251-DC76DF32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26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5F652-03EC-A34D-A97C-2F02EB16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46FA92-0D2C-4A46-B477-5DC093FF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02734-2327-A542-92CD-FC177C0A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D4536-5AB6-A349-AC5A-0A49635D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D3E8E-08D7-B94B-AB01-4C72B118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A373A-44AC-4444-A7CC-324DED78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C4E76-8C1A-0045-88AB-6C953919A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F2BBF4-AE9E-1C4C-969F-3FE0C7B1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EBD5CA-428E-7D4A-9B07-47E81EAA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EDCF88-F14F-0740-AC7C-2CFDD466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168BF5-C96F-6346-8B4A-3499341C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8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9F2DF-AD78-BE46-A0F1-660CDB1B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11E302-B5A1-A649-9D77-3559E702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988D70-7DBA-4444-AFAB-21C561D0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B4C756-35CD-BD41-A48D-EB0639A0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F6A44B-E7AA-494A-8DFD-236AC379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36FBF6-5019-3940-94EB-E29371A4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F36FA7-1DC2-1646-86CE-9B1DBF2E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FF62F8-F2D7-B740-96F1-8708076B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28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A0064-9ABF-A54C-9EA3-B578155B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BDC8E-F901-094A-AED4-E51E0678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0C2CE-FE9C-7A41-BAD0-540E5620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C97059-6230-864E-A066-8651866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D57A99-1F10-F848-96E5-D0B1255D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D0B320-6C96-944A-ACB6-2483ACF8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38BAC1-93B8-6B49-B923-C0971EEE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3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53A47-CFC7-6D40-889E-F5C1F2CD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FB4A6-9B73-1047-A607-DBD8F757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E252E6-866F-D24F-8A52-1CE044444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7B06FA-4E6D-0A4A-90AA-F1A60A79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C1E21E-7EEE-9A40-969C-C281EA73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901CE4-F634-9B4B-8CC5-F2275303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7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EB0E1-6DA3-1947-A7D3-E87FA36A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F19C40-A7CC-8B44-915E-DAF339F38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296D9A-6ECB-D44C-92F7-385249F60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271757-9C93-4045-B88E-580EAC4F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C8CD7A-D182-F348-A027-A71BE48E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854E0-E529-FF46-938D-7A6CC399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7936C4-3C1E-AC4F-B34A-F3C49DF6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BD5764-D5F8-1842-A789-FF5F18CC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941AB-B9E4-BA4E-8A42-37BDE6D1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ECC0-06E3-E94A-9C60-AF2A55157531}" type="datetimeFigureOut">
              <a:rPr lang="de-DE" smtClean="0"/>
              <a:t>17.08.20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E8B912-D1CD-CB45-88DF-7432F4A72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A1A5C-BA17-2F4B-8F60-58F37F706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1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C4810243-EB45-EC4C-9194-C919D6E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71311"/>
              </p:ext>
            </p:extLst>
          </p:nvPr>
        </p:nvGraphicFramePr>
        <p:xfrm>
          <a:off x="40888" y="111240"/>
          <a:ext cx="12110224" cy="645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957">
                  <a:extLst>
                    <a:ext uri="{9D8B030D-6E8A-4147-A177-3AD203B41FA5}">
                      <a16:colId xmlns:a16="http://schemas.microsoft.com/office/drawing/2014/main" val="289395863"/>
                    </a:ext>
                  </a:extLst>
                </a:gridCol>
                <a:gridCol w="2190616">
                  <a:extLst>
                    <a:ext uri="{9D8B030D-6E8A-4147-A177-3AD203B41FA5}">
                      <a16:colId xmlns:a16="http://schemas.microsoft.com/office/drawing/2014/main" val="972100848"/>
                    </a:ext>
                  </a:extLst>
                </a:gridCol>
                <a:gridCol w="1101229">
                  <a:extLst>
                    <a:ext uri="{9D8B030D-6E8A-4147-A177-3AD203B41FA5}">
                      <a16:colId xmlns:a16="http://schemas.microsoft.com/office/drawing/2014/main" val="799975930"/>
                    </a:ext>
                  </a:extLst>
                </a:gridCol>
                <a:gridCol w="5162748">
                  <a:extLst>
                    <a:ext uri="{9D8B030D-6E8A-4147-A177-3AD203B41FA5}">
                      <a16:colId xmlns:a16="http://schemas.microsoft.com/office/drawing/2014/main" val="769728563"/>
                    </a:ext>
                  </a:extLst>
                </a:gridCol>
                <a:gridCol w="2285674">
                  <a:extLst>
                    <a:ext uri="{9D8B030D-6E8A-4147-A177-3AD203B41FA5}">
                      <a16:colId xmlns:a16="http://schemas.microsoft.com/office/drawing/2014/main" val="49484321"/>
                    </a:ext>
                  </a:extLst>
                </a:gridCol>
              </a:tblGrid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Algorithm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noProof="0" dirty="0"/>
                        <a:t>Algorithm class</a:t>
                      </a:r>
                      <a:endParaRPr lang="en-GB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noProof="0" dirty="0"/>
                        <a:t>population size</a:t>
                      </a:r>
                      <a:endParaRPr lang="en-GB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noProof="0" dirty="0"/>
                        <a:t>Key idea // how it works</a:t>
                      </a:r>
                      <a:endParaRPr lang="en-GB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noProof="0" dirty="0"/>
                        <a:t>Internal parameters / information</a:t>
                      </a:r>
                      <a:endParaRPr lang="en-GB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17761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Nelder-Mead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Hill climber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noProof="0" dirty="0"/>
                        <a:t>μ &gt;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Symbol" pitchFamily="2" charset="2"/>
                        <a:buChar char="-"/>
                      </a:pPr>
                      <a:r>
                        <a:rPr lang="en-GB" sz="1200" noProof="0" dirty="0"/>
                        <a:t>Initialize simplex of n+1 points</a:t>
                      </a:r>
                    </a:p>
                    <a:p>
                      <a:pPr marL="171450" indent="-171450" algn="l">
                        <a:buFont typeface="Symbol" pitchFamily="2" charset="2"/>
                        <a:buChar char="-"/>
                      </a:pPr>
                      <a:r>
                        <a:rPr lang="en-GB" sz="1200" noProof="0" dirty="0"/>
                        <a:t>Reflect through centroid to find x</a:t>
                      </a:r>
                      <a:r>
                        <a:rPr lang="en-GB" sz="1200" baseline="-25000" noProof="0" dirty="0"/>
                        <a:t>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itchFamily="2" charset="2"/>
                        <a:buChar char="-"/>
                        <a:tabLst/>
                        <a:defRPr/>
                      </a:pPr>
                      <a:r>
                        <a:rPr lang="en-GB" sz="1200" noProof="0" dirty="0"/>
                        <a:t>Depending on quality of x</a:t>
                      </a:r>
                      <a:r>
                        <a:rPr lang="en-GB" sz="1200" baseline="-25000" noProof="0" dirty="0"/>
                        <a:t>r,  </a:t>
                      </a:r>
                      <a:r>
                        <a:rPr lang="en-GB" sz="1200" noProof="0" dirty="0"/>
                        <a:t>apply contraction, expansion or shrinking operator</a:t>
                      </a:r>
                      <a:endParaRPr lang="en-GB" sz="1200" baseline="-25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Symbol" pitchFamily="2" charset="2"/>
                        <a:buChar char="-"/>
                      </a:pPr>
                      <a:r>
                        <a:rPr lang="en-GB" sz="1200" noProof="0" dirty="0"/>
                        <a:t>Centroid point x</a:t>
                      </a:r>
                      <a:r>
                        <a:rPr lang="en-GB" sz="1200" baseline="-25000" noProof="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0252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BFGS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Hill climber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noProof="0" dirty="0"/>
                        <a:t>μ =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quasi-Newton method that approximates Hessian matrix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Appr. Hessian is updated through gradient calculations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Hessian appr. matrix B</a:t>
                      </a:r>
                      <a:r>
                        <a:rPr lang="en-GB" sz="1200" kern="1200" baseline="-25000" noProof="0" dirty="0"/>
                        <a:t>k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Step size </a:t>
                      </a:r>
                      <a:r>
                        <a:rPr lang="el-GR" sz="1200" kern="1200" noProof="0" dirty="0"/>
                        <a:t>α</a:t>
                      </a:r>
                      <a:r>
                        <a:rPr lang="en-GB" sz="1200" kern="1200" baseline="-25000" noProof="0" dirty="0"/>
                        <a:t>k</a:t>
                      </a: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72139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/>
                        <a:t>SANN</a:t>
                      </a:r>
                      <a:endParaRPr lang="en-GB" sz="1400" b="1" noProof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Trajectory (exploring)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=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Escape local optima through probabilistic selection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Probability to accept deteriorations decreases over time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‘temperature’ determines probability, updated with cooling scheme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Current temperature T</a:t>
                      </a:r>
                      <a:r>
                        <a:rPr lang="en-GB" sz="1200" kern="1200" baseline="-25000" noProof="0" dirty="0"/>
                        <a:t>k</a:t>
                      </a: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33245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VNS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Trajectory (systematic)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=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Apply local search method in the neighbourhood of initial point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If no improvement is made, move to further away neighbourhoods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Current neighbourhood</a:t>
                      </a:r>
                      <a:br>
                        <a:rPr lang="en-GB" sz="1200" kern="1200" noProof="0" dirty="0"/>
                      </a:br>
                      <a:r>
                        <a:rPr lang="en-GB" sz="1200" kern="1200" noProof="0" dirty="0"/>
                        <a:t>index k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85026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Tabu search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Trajectory (systematic)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=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Store already made moves in tabu list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By prohibiting previously made moves, local optima can be escaped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Tabu list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36889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(H)MLSL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Trajectory (systematic)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HMLSL: Hybrid MLSL+DE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&gt;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Create a reduced sample with best candidates from randomly sampled points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Perform local search for best points in cluster (no better points within critical distance r</a:t>
                      </a:r>
                      <a:r>
                        <a:rPr lang="en-GB" sz="1200" kern="1200" baseline="-25000" noProof="0" dirty="0"/>
                        <a:t>k</a:t>
                      </a:r>
                      <a:r>
                        <a:rPr lang="en-GB" sz="1200" kern="1200" noProof="0" dirty="0"/>
                        <a:t>)</a:t>
                      </a: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Critical distance r</a:t>
                      </a:r>
                      <a:r>
                        <a:rPr lang="en-GB" sz="1200" kern="1200" baseline="-25000" noProof="0" dirty="0"/>
                        <a:t>k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6312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DE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Population (classic)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noProof="0" dirty="0"/>
                        <a:t>μ ≥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Apply mutation and recombination to find new candidates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Only accept improvements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Step size is controlled by difference calc. in mutation operator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 err="1"/>
                        <a:t>n.a.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2054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PSO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Population (classic)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&gt;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Create a swarm of particles that move over solution landscape with velocity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particles have access to their all-time best position and the best position found by its neighbours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Thereby, momentum, social forces and cognitive forces influence particle movement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Previous best position </a:t>
                      </a:r>
                      <a:r>
                        <a:rPr lang="en-GB" sz="1200" kern="1200" noProof="0" dirty="0" err="1"/>
                        <a:t>p</a:t>
                      </a:r>
                      <a:r>
                        <a:rPr lang="en-GB" sz="1200" kern="1200" baseline="-25000" noProof="0" dirty="0" err="1"/>
                        <a:t>best,I</a:t>
                      </a:r>
                      <a:r>
                        <a:rPr lang="en-GB" sz="1200" kern="1200" baseline="-25000" noProof="0" dirty="0"/>
                        <a:t> </a:t>
                      </a:r>
                      <a:r>
                        <a:rPr lang="en-GB" sz="1200" kern="1200" noProof="0" dirty="0"/>
                        <a:t>at p</a:t>
                      </a:r>
                      <a:r>
                        <a:rPr lang="en-GB" sz="1200" kern="1200" baseline="-25000" noProof="0" dirty="0"/>
                        <a:t>i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Current best global position in N, </a:t>
                      </a:r>
                      <a:r>
                        <a:rPr lang="en-GB" sz="1200" kern="1200" noProof="0" dirty="0" err="1"/>
                        <a:t>g</a:t>
                      </a:r>
                      <a:r>
                        <a:rPr lang="en-GB" sz="1200" kern="1200" baseline="-25000" noProof="0" dirty="0" err="1"/>
                        <a:t>best,i</a:t>
                      </a:r>
                      <a:r>
                        <a:rPr lang="en-GB" sz="1200" kern="1200" baseline="-25000" noProof="0" dirty="0"/>
                        <a:t> </a:t>
                      </a:r>
                      <a:r>
                        <a:rPr lang="en-GB" sz="1200" kern="1200" noProof="0" dirty="0"/>
                        <a:t>at </a:t>
                      </a:r>
                      <a:r>
                        <a:rPr lang="en-GB" sz="1200" kern="1200" noProof="0" dirty="0" err="1"/>
                        <a:t>g</a:t>
                      </a:r>
                      <a:r>
                        <a:rPr lang="en-GB" sz="1200" kern="1200" baseline="-25000" noProof="0" dirty="0" err="1"/>
                        <a:t>i</a:t>
                      </a:r>
                      <a:endParaRPr lang="en-GB" sz="1200" kern="1200" baseline="-25000" noProof="0" dirty="0"/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Velocity for each particle, v</a:t>
                      </a:r>
                      <a:r>
                        <a:rPr lang="en-GB" sz="1200" kern="1200" baseline="-25000" noProof="0" dirty="0"/>
                        <a:t>i</a:t>
                      </a: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2234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CMA-ES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Population (model-based)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&gt;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New candidates are samples from multivariate normal distribution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Covariance matrix is continuously updated with evolution paths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Covariance matrix rotates normal distribution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C:  Covariance matrix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m: Current centre of mass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l-GR" sz="1200" kern="1200" noProof="0" dirty="0"/>
                        <a:t>σ: </a:t>
                      </a:r>
                      <a:r>
                        <a:rPr lang="en-GB" sz="1200" kern="1200" noProof="0" dirty="0"/>
                        <a:t>global step size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258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38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elle 21">
                <a:extLst>
                  <a:ext uri="{FF2B5EF4-FFF2-40B4-BE49-F238E27FC236}">
                    <a16:creationId xmlns:a16="http://schemas.microsoft.com/office/drawing/2014/main" id="{C4810243-EB45-EC4C-9194-C919D6E2DB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871284"/>
                  </p:ext>
                </p:extLst>
              </p:nvPr>
            </p:nvGraphicFramePr>
            <p:xfrm>
              <a:off x="0" y="34504"/>
              <a:ext cx="12192000" cy="6804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8038">
                      <a:extLst>
                        <a:ext uri="{9D8B030D-6E8A-4147-A177-3AD203B41FA5}">
                          <a16:colId xmlns:a16="http://schemas.microsoft.com/office/drawing/2014/main" val="289395863"/>
                        </a:ext>
                      </a:extLst>
                    </a:gridCol>
                    <a:gridCol w="5978095">
                      <a:extLst>
                        <a:ext uri="{9D8B030D-6E8A-4147-A177-3AD203B41FA5}">
                          <a16:colId xmlns:a16="http://schemas.microsoft.com/office/drawing/2014/main" val="972100848"/>
                        </a:ext>
                      </a:extLst>
                    </a:gridCol>
                    <a:gridCol w="4935867">
                      <a:extLst>
                        <a:ext uri="{9D8B030D-6E8A-4147-A177-3AD203B41FA5}">
                          <a16:colId xmlns:a16="http://schemas.microsoft.com/office/drawing/2014/main" val="799975930"/>
                        </a:ext>
                      </a:extLst>
                    </a:gridCol>
                  </a:tblGrid>
                  <a:tr h="567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/>
                            <a:t>Algorithm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GB" sz="1400" b="1" kern="1200" noProof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Advantages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GB" sz="1400" b="1" kern="1200" noProof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Disadvantages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25177616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 dirty="0"/>
                            <a:t>Nelder-Mead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.SF NS Symbols Regular"/>
                            <a:buChar char="✓"/>
                          </a:pPr>
                          <a:r>
                            <a:rPr lang="en-GB" sz="1200" noProof="0" dirty="0"/>
                            <a:t>Does not require or compute derivatives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Sensitive to scaling</a:t>
                          </a:r>
                        </a:p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Hard to determine initial simplex</a:t>
                          </a:r>
                        </a:p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Can converge to non-stationary points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35025215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 dirty="0"/>
                            <a:t>BFGS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Less computational effort since Hessian matrix is not computed, only approximated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Works on non-convex functions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applicable for functions where gradients and second order derivatives are available (but also acceptable performance even for non-smooth optimization instances)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389721397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/>
                            <a:t>SANN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Compared to simple hill climbers, SANN has the ability to escape local optima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Simulated Annealing guarantees convergence upon running sufficiently large (infinite) number of iterations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initialize temperature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cooling scheme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89332453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VNS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Ease of implementation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Can be combined with other search heuristics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Insights into the reasons for good/bad performance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define neighbourhood structure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09850265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/>
                            <a:t>Tabu search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Historic information is used to find good solutions, superior to random processes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Escape local optima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Intensify and diversify search with intermediate and long term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neighbourhood structure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Find balance between intensification and diversification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Keeping memory with increasing dimensionality and iteration numbers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5368891"/>
                      </a:ext>
                    </a:extLst>
                  </a:tr>
                  <a:tr h="567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(H)MLSL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Seems to perform exceptionally well during the last phase of optimization (exploitation)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for a moderate size of dimensions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initial parameters N and γ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38631221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DE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 few parameters to tune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Search scales automatically from global to local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Dependence on initial points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automatic scaling back from local to global 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Requires decoding functions for discrete values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89205408"/>
                      </a:ext>
                    </a:extLst>
                  </a:tr>
                  <a:tr h="813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PSO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Easy to implement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Able to solve many real-world application problems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competitive for hard multi-dimensional non-linear functions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Deals with multimodality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Without inertia weights or v</a:t>
                          </a:r>
                          <a:r>
                            <a:rPr lang="en-GB" sz="1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velocities tend to explode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conduct theoretical analysis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74223472"/>
                      </a:ext>
                    </a:extLst>
                  </a:tr>
                  <a:tr h="993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CMA-ES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ill-conditioned or rugged functions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Derivative-free, making it feasible on non-smooth, even non-continuous problems, as well as multi-modal and or noisy problems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Works good on high dimensions, d </a:t>
                          </a:r>
                          <a14:m>
                            <m:oMath xmlns:m="http://schemas.openxmlformats.org/officeDocument/2006/math">
                              <m:r>
                                <a:rPr lang="de-DE" sz="120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10</a:t>
                          </a:r>
                          <a:endPara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fast (log-linear) convergence and possibly linear scaling with the dimension </a:t>
                          </a:r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Better solutions are available for small dimensions (d </a:t>
                          </a:r>
                          <a14:m>
                            <m:oMath xmlns:m="http://schemas.openxmlformats.org/officeDocument/2006/math">
                              <m:r>
                                <a:rPr lang="de-DE" sz="120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≪</m:t>
                              </m:r>
                            </m:oMath>
                          </a14:m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10), partly separable problems, problems with cheap gradients, small running time budgets (f</a:t>
                          </a:r>
                          <a:r>
                            <a:rPr lang="en-GB" sz="1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&lt; 100n)</a:t>
                          </a:r>
                          <a:endPara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25827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elle 21">
                <a:extLst>
                  <a:ext uri="{FF2B5EF4-FFF2-40B4-BE49-F238E27FC236}">
                    <a16:creationId xmlns:a16="http://schemas.microsoft.com/office/drawing/2014/main" id="{C4810243-EB45-EC4C-9194-C919D6E2DB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871284"/>
                  </p:ext>
                </p:extLst>
              </p:nvPr>
            </p:nvGraphicFramePr>
            <p:xfrm>
              <a:off x="0" y="34504"/>
              <a:ext cx="12192000" cy="6804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8038">
                      <a:extLst>
                        <a:ext uri="{9D8B030D-6E8A-4147-A177-3AD203B41FA5}">
                          <a16:colId xmlns:a16="http://schemas.microsoft.com/office/drawing/2014/main" val="289395863"/>
                        </a:ext>
                      </a:extLst>
                    </a:gridCol>
                    <a:gridCol w="5978095">
                      <a:extLst>
                        <a:ext uri="{9D8B030D-6E8A-4147-A177-3AD203B41FA5}">
                          <a16:colId xmlns:a16="http://schemas.microsoft.com/office/drawing/2014/main" val="972100848"/>
                        </a:ext>
                      </a:extLst>
                    </a:gridCol>
                    <a:gridCol w="4935867">
                      <a:extLst>
                        <a:ext uri="{9D8B030D-6E8A-4147-A177-3AD203B41FA5}">
                          <a16:colId xmlns:a16="http://schemas.microsoft.com/office/drawing/2014/main" val="799975930"/>
                        </a:ext>
                      </a:extLst>
                    </a:gridCol>
                  </a:tblGrid>
                  <a:tr h="567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/>
                            <a:t>Algorithm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GB" sz="1400" b="1" kern="1200" noProof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Advantages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GB" sz="1400" b="1" kern="1200" noProof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Disadvantages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251776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 dirty="0"/>
                            <a:t>Nelder-Mead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.SF NS Symbols Regular"/>
                            <a:buChar char="✓"/>
                          </a:pPr>
                          <a:r>
                            <a:rPr lang="en-GB" sz="1200" noProof="0" dirty="0"/>
                            <a:t>Does not require or compute derivatives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Sensitive to scaling</a:t>
                          </a:r>
                        </a:p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Hard to determine initial simplex</a:t>
                          </a:r>
                        </a:p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Can converge to non-stationary points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3502521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 dirty="0"/>
                            <a:t>BFGS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Less computational effort since Hessian matrix is not computed, only approximated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Works on non-convex functions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applicable for functions where gradients and second order derivatives are available (but also acceptable performance even for non-smooth optimization instances)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38972139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/>
                            <a:t>SANN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Compared to simple hill climbers, SANN has the ability to escape local optima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Simulated Annealing guarantees convergence upon running sufficiently large (infinite) number of iterations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initialize temperature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cooling scheme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893324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VNS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Ease of implementation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Can be combined with other search heuristics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Insights into the reasons for good/bad performance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define neighbourhood structure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098502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/>
                            <a:t>Tabu search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Historic information is used to find good solutions, superior to random processes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Escape local optima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Intensify and diversify search with intermediate and long term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neighbourhood structure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Find balance between intensification and diversification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Keeping memory with increasing dimensionality and iteration numbers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5368891"/>
                      </a:ext>
                    </a:extLst>
                  </a:tr>
                  <a:tr h="567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(H)MLSL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Seems to perform exceptionally well during the last phase of optimization (exploitation)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for a moderate size of dimensions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initial parameters N and γ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386312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DE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 few parameters to tune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Search scales automatically from global to local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Dependence on initial points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automatic scaling back from local to global 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Requires decoding functions for discrete values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8920540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PSO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Easy to implement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Able to solve many real-world application problems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competitive for hard multi-dimensional non-linear functions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Deals with multimodality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Without inertia weights or v</a:t>
                          </a:r>
                          <a:r>
                            <a:rPr lang="en-GB" sz="1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velocities tend to explode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conduct theoretical analysis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74223472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CMA-ES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21489" t="-579747" r="-82979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146787" t="-579747" r="-257" b="-6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5827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391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C4810243-EB45-EC4C-9194-C919D6E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26346"/>
              </p:ext>
            </p:extLst>
          </p:nvPr>
        </p:nvGraphicFramePr>
        <p:xfrm>
          <a:off x="266910" y="114480"/>
          <a:ext cx="11595576" cy="641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38">
                  <a:extLst>
                    <a:ext uri="{9D8B030D-6E8A-4147-A177-3AD203B41FA5}">
                      <a16:colId xmlns:a16="http://schemas.microsoft.com/office/drawing/2014/main" val="289395863"/>
                    </a:ext>
                  </a:extLst>
                </a:gridCol>
                <a:gridCol w="6323984">
                  <a:extLst>
                    <a:ext uri="{9D8B030D-6E8A-4147-A177-3AD203B41FA5}">
                      <a16:colId xmlns:a16="http://schemas.microsoft.com/office/drawing/2014/main" val="769728563"/>
                    </a:ext>
                  </a:extLst>
                </a:gridCol>
                <a:gridCol w="1260390">
                  <a:extLst>
                    <a:ext uri="{9D8B030D-6E8A-4147-A177-3AD203B41FA5}">
                      <a16:colId xmlns:a16="http://schemas.microsoft.com/office/drawing/2014/main" val="3446254670"/>
                    </a:ext>
                  </a:extLst>
                </a:gridCol>
                <a:gridCol w="2496064">
                  <a:extLst>
                    <a:ext uri="{9D8B030D-6E8A-4147-A177-3AD203B41FA5}">
                      <a16:colId xmlns:a16="http://schemas.microsoft.com/office/drawing/2014/main" val="4948432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Tuneable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tuneable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7761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noProof="0" dirty="0"/>
                        <a:t>Nelder-Mead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Reflection coefficient α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Expansion coefficient γ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Contraction coefficient </a:t>
                      </a:r>
                      <a:r>
                        <a:rPr lang="de-DE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Shrink coefficient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Symbol" pitchFamily="2" charset="2"/>
                        <a:buNone/>
                      </a:pPr>
                      <a:endParaRPr lang="en-GB" sz="1200" baseline="-25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252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noProof="0" dirty="0"/>
                        <a:t>BFGS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selection of x0 und 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2139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noProof="0"/>
                        <a:t>SANN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temperature T</a:t>
                      </a:r>
                      <a:r>
                        <a:rPr lang="en-GB" sz="1200" kern="1200" baseline="-250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indent="0" algn="l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Cooling scheme / schedule</a:t>
                      </a:r>
                    </a:p>
                    <a:p>
                      <a:pPr marL="0" indent="0" algn="l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exponential cooling: factor </a:t>
                      </a:r>
                      <a:r>
                        <a:rPr lang="el-GR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de-DE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l-GR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33245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VNS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Neighbourhood structure // distance measure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maximum index of neighbourhoods,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GB" sz="12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en-GB" sz="1200" kern="1200" baseline="-25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85026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/>
                        <a:t>Tabu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Neighbourhood structure // distance measure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Tabu list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36889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(H)MLSL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points per iteration, N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reduced sample, given by gamma γ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(The budget of function evaluations for local search, in HMLSL: 10%)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6312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Crossover probability Cr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 size Np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Scaling factor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54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Acceleration factors φi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applied: Inertia weight 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2234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CMA-ES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 size lambda λ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Number of parents mu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recombination weights w(i…λ); </a:t>
                      </a: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step size </a:t>
                      </a:r>
                      <a:r>
                        <a:rPr lang="en-GB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cc, decay rate for the evolution path; c1, learning rate for rank-one update of C ;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cμ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learning rate for rank-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 of C;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cσ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decay rate of the evolution path;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dσ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damping for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-change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//</a:t>
                      </a: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58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91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Macintosh PowerPoint</Application>
  <PresentationFormat>Breitbild</PresentationFormat>
  <Paragraphs>170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.SF NS Symbols Regular</vt:lpstr>
      <vt:lpstr>Arial</vt:lpstr>
      <vt:lpstr>Calibri</vt:lpstr>
      <vt:lpstr>Calibri Light</vt:lpstr>
      <vt:lpstr>Cambria Math</vt:lpstr>
      <vt:lpstr>Symbol</vt:lpstr>
      <vt:lpstr>Systemschrift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Schröder</dc:creator>
  <cp:lastModifiedBy>Dominik Schröder</cp:lastModifiedBy>
  <cp:revision>13</cp:revision>
  <dcterms:created xsi:type="dcterms:W3CDTF">2020-08-15T11:50:44Z</dcterms:created>
  <dcterms:modified xsi:type="dcterms:W3CDTF">2020-08-17T09:21:27Z</dcterms:modified>
</cp:coreProperties>
</file>