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5db3115b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75db3115b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275db3115b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75db3115b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75db3115b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275db3115b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5db3115b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75db3115b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275db3115b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5db3115b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75db3115b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1275db3115b_0_1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75db3115b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75db3115b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275db3115b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75db3115b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75db3115b_0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275db3115b_0_2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75db3115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75db3115b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275db3115b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5db3115b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5db3115b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275db3115b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75db3115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75db3115b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275db3115b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75db3115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75db3115b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275db3115b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75db3115b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75db3115b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275db3115b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75db3115b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75db3115b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275db3115b_0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75db3115b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75db3115b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275db3115b_0_2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5db311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75db311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275db3115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75db3115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75db3115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275db3115b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5db3115b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275db3115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5db3115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5db3115b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1275db3115b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5db3115b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75db3115b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275db3115b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75db3115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75db3115b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275db3115b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75db3115b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75db3115b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275db3115b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11297921" y="5604653"/>
            <a:ext cx="89408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2800" u="none" cap="none" strike="noStrike">
                <a:solidFill>
                  <a:srgbClr val="C00000"/>
                </a:solidFill>
                <a:latin typeface="Gill Sans"/>
                <a:ea typeface="Gill Sans"/>
                <a:cs typeface="Gill Sans"/>
                <a:sym typeface="Gill Sans"/>
              </a:defRPr>
            </a:lvl1pPr>
            <a:lvl2pPr indent="0" lvl="1" marL="0" algn="r">
              <a:spcBef>
                <a:spcPts val="0"/>
              </a:spcBef>
              <a:buNone/>
              <a:defRPr b="0" i="0" sz="2800" u="none" cap="none" strike="noStrike">
                <a:solidFill>
                  <a:srgbClr val="C00000"/>
                </a:solidFill>
                <a:latin typeface="Gill Sans"/>
                <a:ea typeface="Gill Sans"/>
                <a:cs typeface="Gill Sans"/>
                <a:sym typeface="Gill Sans"/>
              </a:defRPr>
            </a:lvl2pPr>
            <a:lvl3pPr indent="0" lvl="2" marL="0" algn="r">
              <a:spcBef>
                <a:spcPts val="0"/>
              </a:spcBef>
              <a:buNone/>
              <a:defRPr b="0" i="0" sz="2800" u="none" cap="none" strike="noStrike">
                <a:solidFill>
                  <a:srgbClr val="C00000"/>
                </a:solidFill>
                <a:latin typeface="Gill Sans"/>
                <a:ea typeface="Gill Sans"/>
                <a:cs typeface="Gill Sans"/>
                <a:sym typeface="Gill Sans"/>
              </a:defRPr>
            </a:lvl3pPr>
            <a:lvl4pPr indent="0" lvl="3" marL="0" algn="r">
              <a:spcBef>
                <a:spcPts val="0"/>
              </a:spcBef>
              <a:buNone/>
              <a:defRPr b="0" i="0" sz="2800" u="none" cap="none" strike="noStrike">
                <a:solidFill>
                  <a:srgbClr val="C00000"/>
                </a:solidFill>
                <a:latin typeface="Gill Sans"/>
                <a:ea typeface="Gill Sans"/>
                <a:cs typeface="Gill Sans"/>
                <a:sym typeface="Gill Sans"/>
              </a:defRPr>
            </a:lvl4pPr>
            <a:lvl5pPr indent="0" lvl="4" marL="0" algn="r">
              <a:spcBef>
                <a:spcPts val="0"/>
              </a:spcBef>
              <a:buNone/>
              <a:defRPr b="0" i="0" sz="2800" u="none" cap="none" strike="noStrike">
                <a:solidFill>
                  <a:srgbClr val="C00000"/>
                </a:solidFill>
                <a:latin typeface="Gill Sans"/>
                <a:ea typeface="Gill Sans"/>
                <a:cs typeface="Gill Sans"/>
                <a:sym typeface="Gill Sans"/>
              </a:defRPr>
            </a:lvl5pPr>
            <a:lvl6pPr indent="0" lvl="5" marL="0" algn="r">
              <a:spcBef>
                <a:spcPts val="0"/>
              </a:spcBef>
              <a:buNone/>
              <a:defRPr b="0" i="0" sz="2800" u="none" cap="none" strike="noStrike">
                <a:solidFill>
                  <a:srgbClr val="C00000"/>
                </a:solidFill>
                <a:latin typeface="Gill Sans"/>
                <a:ea typeface="Gill Sans"/>
                <a:cs typeface="Gill Sans"/>
                <a:sym typeface="Gill Sans"/>
              </a:defRPr>
            </a:lvl6pPr>
            <a:lvl7pPr indent="0" lvl="6" marL="0" algn="r">
              <a:spcBef>
                <a:spcPts val="0"/>
              </a:spcBef>
              <a:buNone/>
              <a:defRPr b="0" i="0" sz="2800" u="none" cap="none" strike="noStrike">
                <a:solidFill>
                  <a:srgbClr val="C00000"/>
                </a:solidFill>
                <a:latin typeface="Gill Sans"/>
                <a:ea typeface="Gill Sans"/>
                <a:cs typeface="Gill Sans"/>
                <a:sym typeface="Gill Sans"/>
              </a:defRPr>
            </a:lvl7pPr>
            <a:lvl8pPr indent="0" lvl="7" marL="0" algn="r">
              <a:spcBef>
                <a:spcPts val="0"/>
              </a:spcBef>
              <a:buNone/>
              <a:defRPr b="0" i="0" sz="2800" u="none" cap="none" strike="noStrike">
                <a:solidFill>
                  <a:srgbClr val="C00000"/>
                </a:solidFill>
                <a:latin typeface="Gill Sans"/>
                <a:ea typeface="Gill Sans"/>
                <a:cs typeface="Gill Sans"/>
                <a:sym typeface="Gill Sans"/>
              </a:defRPr>
            </a:lvl8pPr>
            <a:lvl9pPr indent="0" lvl="8" marL="0" algn="r">
              <a:spcBef>
                <a:spcPts val="0"/>
              </a:spcBef>
              <a:buNone/>
              <a:defRPr b="0" i="0" sz="2800" u="none" cap="none" strike="noStrike">
                <a:solidFill>
                  <a:srgbClr val="C00000"/>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cxnSp>
        <p:nvCxnSpPr>
          <p:cNvPr id="24" name="Google Shape;24;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92" name="Google Shape;92;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99" name="Google Shape;99;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1380981" y="5608585"/>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31" name="Google Shape;31;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80981" y="559449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38" name="Google Shape;38;p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80981" y="559449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46" name="Google Shape;46;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56" name="Google Shape;56;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62" name="Google Shape;62;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74" name="Google Shape;74;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5"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81" name="Google Shape;81;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cxnSp>
        <p:nvCxnSpPr>
          <p:cNvPr id="85" name="Google Shape;85;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CEAE8"/>
            </a:gs>
            <a:gs pos="60000">
              <a:srgbClr val="ECEAE8"/>
            </a:gs>
            <a:gs pos="100000">
              <a:srgbClr val="CCC5BC"/>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12" name="Google Shape;12;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5" name="Google Shape;15;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2" type="sldNum"/>
          </p:nvPr>
        </p:nvSpPr>
        <p:spPr>
          <a:xfrm>
            <a:off x="11216641" y="5589425"/>
            <a:ext cx="975360"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fr-FR"/>
              <a:t>‹#›</a:t>
            </a:fld>
            <a:endParaRPr/>
          </a:p>
        </p:txBody>
      </p:sp>
      <p:cxnSp>
        <p:nvCxnSpPr>
          <p:cNvPr id="17" name="Google Shape;17;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Schrubitteflau/WireFis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p:nvPr/>
        </p:nvSpPr>
        <p:spPr>
          <a:xfrm>
            <a:off x="2" y="0"/>
            <a:ext cx="12191696" cy="6858000"/>
          </a:xfrm>
          <a:prstGeom prst="rect">
            <a:avLst/>
          </a:prstGeom>
          <a:gradFill>
            <a:gsLst>
              <a:gs pos="0">
                <a:srgbClr val="ECEAE8"/>
              </a:gs>
              <a:gs pos="60000">
                <a:srgbClr val="ECEAE8"/>
              </a:gs>
              <a:gs pos="100000">
                <a:srgbClr val="CCC5BC"/>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13"/>
          <p:cNvSpPr/>
          <p:nvPr/>
        </p:nvSpPr>
        <p:spPr>
          <a:xfrm>
            <a:off x="0" y="2019476"/>
            <a:ext cx="12192000" cy="4105800"/>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13"/>
          <p:cNvSpPr txBox="1"/>
          <p:nvPr>
            <p:ph type="ctrTitle"/>
          </p:nvPr>
        </p:nvSpPr>
        <p:spPr>
          <a:xfrm>
            <a:off x="1776729" y="4459039"/>
            <a:ext cx="8643011" cy="551528"/>
          </a:xfrm>
          <a:prstGeom prst="rect">
            <a:avLst/>
          </a:prstGeom>
          <a:noFill/>
          <a:ln>
            <a:noFill/>
          </a:ln>
        </p:spPr>
        <p:txBody>
          <a:bodyPr anchorCtr="0" anchor="b" bIns="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Gill Sans"/>
              <a:buNone/>
            </a:pPr>
            <a:r>
              <a:rPr b="1" lang="fr-FR" sz="7200"/>
              <a:t>WireFish</a:t>
            </a:r>
            <a:endParaRPr/>
          </a:p>
        </p:txBody>
      </p:sp>
      <p:sp>
        <p:nvSpPr>
          <p:cNvPr id="107" name="Google Shape;107;p13"/>
          <p:cNvSpPr txBox="1"/>
          <p:nvPr>
            <p:ph idx="1" type="subTitle"/>
          </p:nvPr>
        </p:nvSpPr>
        <p:spPr>
          <a:xfrm>
            <a:off x="1776729" y="5016709"/>
            <a:ext cx="8643011" cy="457219"/>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SzPts val="2400"/>
              <a:buNone/>
            </a:pPr>
            <a:r>
              <a:t/>
            </a:r>
            <a:endParaRPr/>
          </a:p>
        </p:txBody>
      </p:sp>
      <p:cxnSp>
        <p:nvCxnSpPr>
          <p:cNvPr id="108" name="Google Shape;108;p13"/>
          <p:cNvCxnSpPr/>
          <p:nvPr/>
        </p:nvCxnSpPr>
        <p:spPr>
          <a:xfrm>
            <a:off x="1776728" y="5027185"/>
            <a:ext cx="8643011" cy="0"/>
          </a:xfrm>
          <a:prstGeom prst="straightConnector1">
            <a:avLst/>
          </a:prstGeom>
          <a:noFill/>
          <a:ln cap="flat" cmpd="sng" w="31750">
            <a:solidFill>
              <a:schemeClr val="accent1"/>
            </a:solidFill>
            <a:prstDash val="solid"/>
            <a:round/>
            <a:headEnd len="sm" w="sm" type="none"/>
            <a:tailEnd len="sm" w="sm" type="none"/>
          </a:ln>
        </p:spPr>
      </p:cxnSp>
      <p:pic>
        <p:nvPicPr>
          <p:cNvPr id="109" name="Google Shape;109;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10" name="Google Shape;110;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11" name="Google Shape;111;p13"/>
          <p:cNvSpPr txBox="1"/>
          <p:nvPr/>
        </p:nvSpPr>
        <p:spPr>
          <a:xfrm>
            <a:off x="189545" y="806662"/>
            <a:ext cx="18795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Gill Sans"/>
                <a:ea typeface="Gill Sans"/>
                <a:cs typeface="Gill Sans"/>
                <a:sym typeface="Gill Sans"/>
              </a:rPr>
              <a:t>Sanson Antoine</a:t>
            </a:r>
            <a:endParaRPr/>
          </a:p>
          <a:p>
            <a:pPr indent="0" lvl="0" marL="0" marR="0" rtl="0" algn="l">
              <a:spcBef>
                <a:spcPts val="0"/>
              </a:spcBef>
              <a:spcAft>
                <a:spcPts val="0"/>
              </a:spcAft>
              <a:buNone/>
            </a:pPr>
            <a:r>
              <a:rPr lang="fr-FR" sz="2000">
                <a:solidFill>
                  <a:schemeClr val="dk1"/>
                </a:solidFill>
                <a:latin typeface="Gill Sans"/>
                <a:ea typeface="Gill Sans"/>
                <a:cs typeface="Gill Sans"/>
                <a:sym typeface="Gill Sans"/>
              </a:rPr>
              <a:t>Delsol Benjamin</a:t>
            </a:r>
            <a:endParaRPr/>
          </a:p>
        </p:txBody>
      </p:sp>
      <p:sp>
        <p:nvSpPr>
          <p:cNvPr id="112" name="Google Shape;112;p13"/>
          <p:cNvSpPr txBox="1"/>
          <p:nvPr/>
        </p:nvSpPr>
        <p:spPr>
          <a:xfrm>
            <a:off x="2213852" y="806600"/>
            <a:ext cx="26385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Gill Sans"/>
                <a:ea typeface="Gill Sans"/>
                <a:cs typeface="Gill Sans"/>
                <a:sym typeface="Gill Sans"/>
              </a:rPr>
              <a:t>M1 CyberSécurité</a:t>
            </a:r>
            <a:endParaRPr/>
          </a:p>
          <a:p>
            <a:pPr indent="0" lvl="0" marL="0" rtl="0" algn="l">
              <a:spcBef>
                <a:spcPts val="0"/>
              </a:spcBef>
              <a:spcAft>
                <a:spcPts val="0"/>
              </a:spcAft>
              <a:buClr>
                <a:schemeClr val="dk1"/>
              </a:buClr>
              <a:buFont typeface="Arial"/>
              <a:buNone/>
            </a:pPr>
            <a:r>
              <a:rPr lang="fr-FR" sz="2000">
                <a:solidFill>
                  <a:schemeClr val="dk1"/>
                </a:solidFill>
                <a:latin typeface="Gill Sans"/>
                <a:ea typeface="Gill Sans"/>
                <a:cs typeface="Gill Sans"/>
                <a:sym typeface="Gill Sans"/>
              </a:rPr>
              <a:t>M1 CyberSécurité</a:t>
            </a:r>
            <a:endParaRPr/>
          </a:p>
        </p:txBody>
      </p:sp>
      <p:sp>
        <p:nvSpPr>
          <p:cNvPr id="113" name="Google Shape;113;p13"/>
          <p:cNvSpPr txBox="1"/>
          <p:nvPr>
            <p:ph idx="12" type="sldNum"/>
          </p:nvPr>
        </p:nvSpPr>
        <p:spPr>
          <a:xfrm>
            <a:off x="11297921" y="5604653"/>
            <a:ext cx="894080"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14" name="Google Shape;114;p13"/>
          <p:cNvSpPr txBox="1"/>
          <p:nvPr/>
        </p:nvSpPr>
        <p:spPr>
          <a:xfrm>
            <a:off x="10710900" y="960500"/>
            <a:ext cx="10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latin typeface="Gill Sans"/>
                <a:ea typeface="Gill Sans"/>
                <a:cs typeface="Gill Sans"/>
                <a:sym typeface="Gill Sans"/>
              </a:rPr>
              <a:t>04/05/2022</a:t>
            </a:r>
            <a:endParaRPr>
              <a:latin typeface="Gill Sans"/>
              <a:ea typeface="Gill Sans"/>
              <a:cs typeface="Gill Sans"/>
              <a:sym typeface="Gill Sans"/>
            </a:endParaRPr>
          </a:p>
        </p:txBody>
      </p:sp>
      <p:pic>
        <p:nvPicPr>
          <p:cNvPr id="115" name="Google Shape;115;p13"/>
          <p:cNvPicPr preferRelativeResize="0"/>
          <p:nvPr/>
        </p:nvPicPr>
        <p:blipFill>
          <a:blip r:embed="rId4">
            <a:alphaModFix/>
          </a:blip>
          <a:stretch>
            <a:fillRect/>
          </a:stretch>
        </p:blipFill>
        <p:spPr>
          <a:xfrm>
            <a:off x="4932578" y="1920500"/>
            <a:ext cx="2132650" cy="213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Documentation : Fonctionnelle</a:t>
            </a:r>
            <a:endParaRPr/>
          </a:p>
        </p:txBody>
      </p:sp>
      <p:sp>
        <p:nvSpPr>
          <p:cNvPr id="196" name="Google Shape;196;p22"/>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97" name="Google Shape;197;p22"/>
          <p:cNvSpPr txBox="1"/>
          <p:nvPr>
            <p:ph idx="1" type="body"/>
          </p:nvPr>
        </p:nvSpPr>
        <p:spPr>
          <a:xfrm>
            <a:off x="3911125" y="3296950"/>
            <a:ext cx="3446100" cy="627300"/>
          </a:xfrm>
          <a:prstGeom prst="rect">
            <a:avLst/>
          </a:prstGeom>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lang="fr-FR"/>
              <a:t>-I précise les interfaces</a:t>
            </a:r>
            <a:endParaRPr/>
          </a:p>
          <a:p>
            <a:pPr indent="0" lvl="0" marL="457200" rtl="0" algn="ctr">
              <a:lnSpc>
                <a:spcPct val="115000"/>
              </a:lnSpc>
              <a:spcBef>
                <a:spcPts val="0"/>
              </a:spcBef>
              <a:spcAft>
                <a:spcPts val="0"/>
              </a:spcAft>
              <a:buNone/>
            </a:pPr>
            <a:r>
              <a:rPr lang="fr-FR"/>
              <a:t>-M précise les modules </a:t>
            </a:r>
            <a:endParaRPr/>
          </a:p>
        </p:txBody>
      </p:sp>
      <p:pic>
        <p:nvPicPr>
          <p:cNvPr id="198" name="Google Shape;198;p22"/>
          <p:cNvPicPr preferRelativeResize="0"/>
          <p:nvPr/>
        </p:nvPicPr>
        <p:blipFill>
          <a:blip r:embed="rId3">
            <a:alphaModFix/>
          </a:blip>
          <a:stretch>
            <a:fillRect/>
          </a:stretch>
        </p:blipFill>
        <p:spPr>
          <a:xfrm>
            <a:off x="472700" y="2117225"/>
            <a:ext cx="11116475" cy="98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Présentation du module : </a:t>
            </a:r>
            <a:r>
              <a:rPr b="1" lang="fr-FR"/>
              <a:t>ftp.credentials</a:t>
            </a:r>
            <a:endParaRPr b="1"/>
          </a:p>
        </p:txBody>
      </p:sp>
      <p:sp>
        <p:nvSpPr>
          <p:cNvPr id="205" name="Google Shape;205;p23"/>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06" name="Google Shape;206;p23"/>
          <p:cNvSpPr txBox="1"/>
          <p:nvPr>
            <p:ph idx="1" type="body"/>
          </p:nvPr>
        </p:nvSpPr>
        <p:spPr>
          <a:xfrm>
            <a:off x="5897125" y="2096950"/>
            <a:ext cx="5934900" cy="1087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fr-FR" sz="1700"/>
              <a:t>Il intercepte simplement les noms d’utilisateurs et mots de passe transmis d’un client vers un serveur, qui sont sous la forme de commandes </a:t>
            </a:r>
            <a:r>
              <a:rPr b="1" lang="fr-FR" sz="1700"/>
              <a:t>USER</a:t>
            </a:r>
            <a:r>
              <a:rPr lang="fr-FR" sz="1700"/>
              <a:t> </a:t>
            </a:r>
            <a:r>
              <a:rPr i="1" lang="fr-FR" sz="1700"/>
              <a:t>&lt;username&gt;</a:t>
            </a:r>
            <a:r>
              <a:rPr lang="fr-FR" sz="1700"/>
              <a:t>, et </a:t>
            </a:r>
            <a:r>
              <a:rPr b="1" lang="fr-FR" sz="1700"/>
              <a:t>PASS</a:t>
            </a:r>
            <a:r>
              <a:rPr lang="fr-FR" sz="1700"/>
              <a:t> </a:t>
            </a:r>
            <a:r>
              <a:rPr i="1" lang="fr-FR" sz="1700"/>
              <a:t>&lt;password&gt;</a:t>
            </a:r>
            <a:endParaRPr sz="1700"/>
          </a:p>
        </p:txBody>
      </p:sp>
      <p:sp>
        <p:nvSpPr>
          <p:cNvPr id="207" name="Google Shape;207;p23"/>
          <p:cNvSpPr txBox="1"/>
          <p:nvPr/>
        </p:nvSpPr>
        <p:spPr>
          <a:xfrm>
            <a:off x="480425" y="2096950"/>
            <a:ext cx="4710300" cy="150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FR" sz="1100">
                <a:solidFill>
                  <a:srgbClr val="9CDCFE"/>
                </a:solidFill>
                <a:latin typeface="Courier New"/>
                <a:ea typeface="Courier New"/>
                <a:cs typeface="Courier New"/>
                <a:sym typeface="Courier New"/>
              </a:rPr>
              <a:t>ftp_packet_parser</a:t>
            </a:r>
            <a:r>
              <a:rPr lang="fr-FR" sz="1100">
                <a:solidFill>
                  <a:srgbClr val="D4D4D4"/>
                </a:solidFill>
                <a:latin typeface="Courier New"/>
                <a:ea typeface="Courier New"/>
                <a:cs typeface="Courier New"/>
                <a:sym typeface="Courier New"/>
              </a:rPr>
              <a:t> = </a:t>
            </a:r>
            <a:r>
              <a:rPr lang="fr-FR" sz="1100">
                <a:solidFill>
                  <a:srgbClr val="4EC9B0"/>
                </a:solidFill>
                <a:latin typeface="Courier New"/>
                <a:ea typeface="Courier New"/>
                <a:cs typeface="Courier New"/>
                <a:sym typeface="Courier New"/>
              </a:rPr>
              <a:t>FTPPacketParser</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packet</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packet</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C586C0"/>
                </a:solidFill>
                <a:latin typeface="Courier New"/>
                <a:ea typeface="Courier New"/>
                <a:cs typeface="Courier New"/>
                <a:sym typeface="Courier New"/>
              </a:rPr>
              <a:t>if</a:t>
            </a: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ftp_packet_parser</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is_command</a:t>
            </a:r>
            <a:r>
              <a:rPr lang="fr-FR" sz="1100">
                <a:solidFill>
                  <a:srgbClr val="D4D4D4"/>
                </a:solidFill>
                <a:latin typeface="Courier New"/>
                <a:ea typeface="Courier New"/>
                <a:cs typeface="Courier New"/>
                <a:sym typeface="Courier New"/>
              </a:rPr>
              <a:t>(</a:t>
            </a:r>
            <a:r>
              <a:rPr lang="fr-FR" sz="1100">
                <a:solidFill>
                  <a:srgbClr val="CE9178"/>
                </a:solidFill>
                <a:latin typeface="Courier New"/>
                <a:ea typeface="Courier New"/>
                <a:cs typeface="Courier New"/>
                <a:sym typeface="Courier New"/>
              </a:rPr>
              <a:t>"USER"</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self</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log_message</a:t>
            </a:r>
            <a:r>
              <a:rPr lang="fr-FR" sz="1100">
                <a:solidFill>
                  <a:srgbClr val="D4D4D4"/>
                </a:solidFill>
                <a:latin typeface="Courier New"/>
                <a:ea typeface="Courier New"/>
                <a:cs typeface="Courier New"/>
                <a:sym typeface="Courier New"/>
              </a:rPr>
              <a:t>(</a:t>
            </a:r>
            <a:r>
              <a:rPr lang="fr-FR" sz="1100">
                <a:solidFill>
                  <a:srgbClr val="CE9178"/>
                </a:solidFill>
                <a:latin typeface="Courier New"/>
                <a:ea typeface="Courier New"/>
                <a:cs typeface="Courier New"/>
                <a:sym typeface="Courier New"/>
              </a:rPr>
              <a:t>"FTP username : </a:t>
            </a:r>
            <a:r>
              <a:rPr lang="fr-FR" sz="1100">
                <a:solidFill>
                  <a:srgbClr val="569CD6"/>
                </a:solidFill>
                <a:latin typeface="Courier New"/>
                <a:ea typeface="Courier New"/>
                <a:cs typeface="Courier New"/>
                <a:sym typeface="Courier New"/>
              </a:rPr>
              <a:t>%s</a:t>
            </a:r>
            <a:r>
              <a:rPr lang="fr-FR" sz="1100">
                <a:solidFill>
                  <a:srgbClr val="CE9178"/>
                </a:solidFill>
                <a:latin typeface="Courier New"/>
                <a:ea typeface="Courier New"/>
                <a:cs typeface="Courier New"/>
                <a:sym typeface="Courier New"/>
              </a:rPr>
              <a:t> "</a:t>
            </a:r>
            <a:r>
              <a:rPr lang="fr-FR" sz="1100">
                <a:solidFill>
                  <a:srgbClr val="D4D4D4"/>
                </a:solidFill>
                <a:latin typeface="Courier New"/>
                <a:ea typeface="Courier New"/>
                <a:cs typeface="Courier New"/>
                <a:sym typeface="Courier New"/>
              </a:rPr>
              <a:t> % (</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self</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to_str_safe</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ftp_packet_parser</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get_parameters</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a:t>
            </a:r>
            <a:endParaRPr sz="1600"/>
          </a:p>
        </p:txBody>
      </p:sp>
      <p:pic>
        <p:nvPicPr>
          <p:cNvPr id="208" name="Google Shape;208;p23"/>
          <p:cNvPicPr preferRelativeResize="0"/>
          <p:nvPr/>
        </p:nvPicPr>
        <p:blipFill>
          <a:blip r:embed="rId3">
            <a:alphaModFix/>
          </a:blip>
          <a:stretch>
            <a:fillRect/>
          </a:stretch>
        </p:blipFill>
        <p:spPr>
          <a:xfrm>
            <a:off x="350225" y="4002225"/>
            <a:ext cx="5734050"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451575" y="1190773"/>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Présentation du module : </a:t>
            </a:r>
            <a:r>
              <a:rPr b="1" lang="fr-FR"/>
              <a:t>ftp.transfer_files</a:t>
            </a:r>
            <a:endParaRPr b="1"/>
          </a:p>
        </p:txBody>
      </p:sp>
      <p:sp>
        <p:nvSpPr>
          <p:cNvPr id="215" name="Google Shape;215;p24"/>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16" name="Google Shape;216;p24"/>
          <p:cNvSpPr txBox="1"/>
          <p:nvPr>
            <p:ph idx="1" type="body"/>
          </p:nvPr>
        </p:nvSpPr>
        <p:spPr>
          <a:xfrm>
            <a:off x="256025" y="3021001"/>
            <a:ext cx="11604300" cy="26973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chemeClr val="dk1"/>
              </a:buClr>
              <a:buSzPts val="1600"/>
              <a:buChar char="-"/>
            </a:pPr>
            <a:r>
              <a:rPr lang="fr-FR" sz="1600"/>
              <a:t>Le client envoie une requête </a:t>
            </a:r>
            <a:r>
              <a:rPr b="1" lang="fr-FR" sz="1600"/>
              <a:t>PASV</a:t>
            </a:r>
            <a:r>
              <a:rPr lang="fr-FR" sz="1600"/>
              <a:t> afin d’ouvrir une connexion passive</a:t>
            </a:r>
            <a:endParaRPr sz="1600"/>
          </a:p>
          <a:p>
            <a:pPr indent="0" lvl="0" marL="457200" rtl="0" algn="l">
              <a:lnSpc>
                <a:spcPct val="115000"/>
              </a:lnSpc>
              <a:spcBef>
                <a:spcPts val="0"/>
              </a:spcBef>
              <a:spcAft>
                <a:spcPts val="0"/>
              </a:spcAft>
              <a:buNone/>
            </a:pPr>
            <a:r>
              <a:t/>
            </a:r>
            <a:endParaRPr sz="400"/>
          </a:p>
          <a:p>
            <a:pPr indent="-330200" lvl="0" marL="457200" rtl="0" algn="l">
              <a:lnSpc>
                <a:spcPct val="115000"/>
              </a:lnSpc>
              <a:spcBef>
                <a:spcPts val="0"/>
              </a:spcBef>
              <a:spcAft>
                <a:spcPts val="0"/>
              </a:spcAft>
              <a:buClr>
                <a:schemeClr val="dk1"/>
              </a:buClr>
              <a:buSzPts val="1600"/>
              <a:buFont typeface="Gill Sans"/>
              <a:buChar char="-"/>
            </a:pPr>
            <a:r>
              <a:rPr lang="fr-FR" sz="1600"/>
              <a:t>Le serveur donne une IP et un port pour la connexion</a:t>
            </a:r>
            <a:endParaRPr sz="1600"/>
          </a:p>
          <a:p>
            <a:pPr indent="0" lvl="0" marL="457200" rtl="0" algn="l">
              <a:lnSpc>
                <a:spcPct val="115000"/>
              </a:lnSpc>
              <a:spcBef>
                <a:spcPts val="0"/>
              </a:spcBef>
              <a:spcAft>
                <a:spcPts val="0"/>
              </a:spcAft>
              <a:buNone/>
            </a:pPr>
            <a:r>
              <a:t/>
            </a:r>
            <a:endParaRPr sz="400"/>
          </a:p>
          <a:p>
            <a:pPr indent="-330200" lvl="0" marL="457200" rtl="0" algn="l">
              <a:lnSpc>
                <a:spcPct val="115000"/>
              </a:lnSpc>
              <a:spcBef>
                <a:spcPts val="0"/>
              </a:spcBef>
              <a:spcAft>
                <a:spcPts val="0"/>
              </a:spcAft>
              <a:buClr>
                <a:schemeClr val="dk1"/>
              </a:buClr>
              <a:buSzPts val="1600"/>
              <a:buFont typeface="Gill Sans"/>
              <a:buChar char="-"/>
            </a:pPr>
            <a:r>
              <a:rPr lang="fr-FR" sz="1600"/>
              <a:t>Le client initie la connexion en arrière plan</a:t>
            </a:r>
            <a:endParaRPr sz="1600"/>
          </a:p>
          <a:p>
            <a:pPr indent="0" lvl="0" marL="457200" rtl="0" algn="l">
              <a:lnSpc>
                <a:spcPct val="115000"/>
              </a:lnSpc>
              <a:spcBef>
                <a:spcPts val="0"/>
              </a:spcBef>
              <a:spcAft>
                <a:spcPts val="0"/>
              </a:spcAft>
              <a:buNone/>
            </a:pPr>
            <a:r>
              <a:t/>
            </a:r>
            <a:endParaRPr sz="400"/>
          </a:p>
          <a:p>
            <a:pPr indent="-330200" lvl="0" marL="457200" rtl="0" algn="l">
              <a:lnSpc>
                <a:spcPct val="115000"/>
              </a:lnSpc>
              <a:spcBef>
                <a:spcPts val="0"/>
              </a:spcBef>
              <a:spcAft>
                <a:spcPts val="0"/>
              </a:spcAft>
              <a:buClr>
                <a:schemeClr val="dk1"/>
              </a:buClr>
              <a:buSzPts val="1600"/>
              <a:buChar char="-"/>
            </a:pPr>
            <a:r>
              <a:rPr lang="fr-FR" sz="1600"/>
              <a:t>Le client effectue une requête FTP (sur le port d’écoute du serveur) qui nécessite un transfert de données.</a:t>
            </a:r>
            <a:endParaRPr sz="1600"/>
          </a:p>
          <a:p>
            <a:pPr indent="0" lvl="0" marL="457200" rtl="0" algn="l">
              <a:lnSpc>
                <a:spcPct val="115000"/>
              </a:lnSpc>
              <a:spcBef>
                <a:spcPts val="0"/>
              </a:spcBef>
              <a:spcAft>
                <a:spcPts val="0"/>
              </a:spcAft>
              <a:buNone/>
            </a:pPr>
            <a:r>
              <a:t/>
            </a:r>
            <a:endParaRPr sz="400"/>
          </a:p>
          <a:p>
            <a:pPr indent="-330200" lvl="0" marL="457200" rtl="0" algn="l">
              <a:lnSpc>
                <a:spcPct val="115000"/>
              </a:lnSpc>
              <a:spcBef>
                <a:spcPts val="0"/>
              </a:spcBef>
              <a:spcAft>
                <a:spcPts val="0"/>
              </a:spcAft>
              <a:buClr>
                <a:schemeClr val="dk1"/>
              </a:buClr>
              <a:buSzPts val="1600"/>
              <a:buFont typeface="Gill Sans"/>
              <a:buChar char="-"/>
            </a:pPr>
            <a:r>
              <a:rPr lang="fr-FR" sz="1600"/>
              <a:t>Le serveur va envoyer les données à travers la connexion passive précédemment établie</a:t>
            </a:r>
            <a:endParaRPr sz="1600"/>
          </a:p>
          <a:p>
            <a:pPr indent="0" lvl="0" marL="457200" rtl="0" algn="l">
              <a:lnSpc>
                <a:spcPct val="115000"/>
              </a:lnSpc>
              <a:spcBef>
                <a:spcPts val="0"/>
              </a:spcBef>
              <a:spcAft>
                <a:spcPts val="0"/>
              </a:spcAft>
              <a:buNone/>
            </a:pPr>
            <a:r>
              <a:t/>
            </a:r>
            <a:endParaRPr sz="500"/>
          </a:p>
          <a:p>
            <a:pPr indent="-330200" lvl="0" marL="457200" rtl="0" algn="l">
              <a:lnSpc>
                <a:spcPct val="115000"/>
              </a:lnSpc>
              <a:spcBef>
                <a:spcPts val="0"/>
              </a:spcBef>
              <a:spcAft>
                <a:spcPts val="0"/>
              </a:spcAft>
              <a:buClr>
                <a:schemeClr val="dk1"/>
              </a:buClr>
              <a:buSzPts val="1600"/>
              <a:buChar char="-"/>
            </a:pPr>
            <a:r>
              <a:rPr lang="fr-FR" sz="1600"/>
              <a:t>Le client et le serveur peuvent toujours communiquer sur le port du serveur </a:t>
            </a:r>
            <a:r>
              <a:rPr b="1" lang="fr-FR" sz="1600"/>
              <a:t>FTP</a:t>
            </a:r>
            <a:r>
              <a:rPr lang="fr-FR" sz="1600"/>
              <a:t>, et le serveur indique au client lorsqu’il a terminé d’envoyer les données. La connexion passive est alors coupée et le client a téléchargé le fichier.</a:t>
            </a:r>
            <a:endParaRPr sz="1600"/>
          </a:p>
        </p:txBody>
      </p:sp>
      <p:pic>
        <p:nvPicPr>
          <p:cNvPr id="217" name="Google Shape;217;p24"/>
          <p:cNvPicPr preferRelativeResize="0"/>
          <p:nvPr/>
        </p:nvPicPr>
        <p:blipFill>
          <a:blip r:embed="rId3">
            <a:alphaModFix/>
          </a:blip>
          <a:stretch>
            <a:fillRect/>
          </a:stretch>
        </p:blipFill>
        <p:spPr>
          <a:xfrm>
            <a:off x="406725" y="2130725"/>
            <a:ext cx="11169425" cy="7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451575" y="1190773"/>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Présentation du module : </a:t>
            </a:r>
            <a:r>
              <a:rPr b="1" lang="fr-FR"/>
              <a:t>http.post_credentials</a:t>
            </a:r>
            <a:endParaRPr b="1"/>
          </a:p>
        </p:txBody>
      </p:sp>
      <p:sp>
        <p:nvSpPr>
          <p:cNvPr id="224" name="Google Shape;224;p25"/>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25" name="Google Shape;225;p25"/>
          <p:cNvSpPr txBox="1"/>
          <p:nvPr>
            <p:ph idx="1" type="body"/>
          </p:nvPr>
        </p:nvSpPr>
        <p:spPr>
          <a:xfrm>
            <a:off x="256025" y="3021001"/>
            <a:ext cx="11604300" cy="2697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sz="1700"/>
              <a:t>Le but est de rechercher dans les paquets les requêtes et réponses HTTP</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Clr>
                <a:schemeClr val="dk1"/>
              </a:buClr>
              <a:buSzPts val="1100"/>
              <a:buFont typeface="Arial"/>
              <a:buNone/>
            </a:pPr>
            <a:r>
              <a:rPr lang="fr-FR" sz="1700"/>
              <a:t>Dans un premier temps, l’utilisateur accède à la racine, mais il n’est pas connecté donc est redirigé vers </a:t>
            </a:r>
            <a:r>
              <a:rPr b="1" lang="fr-FR" sz="1700"/>
              <a:t>/login</a:t>
            </a:r>
            <a:r>
              <a:rPr lang="fr-FR" sz="1700"/>
              <a:t>. Il remplit et soumet un formulaire via la méthode </a:t>
            </a:r>
            <a:r>
              <a:rPr b="1" lang="fr-FR" sz="1700"/>
              <a:t>POST</a:t>
            </a:r>
            <a:r>
              <a:rPr lang="fr-FR" sz="1700"/>
              <a:t>, on voit que son nom d’utilisateur est </a:t>
            </a:r>
            <a:r>
              <a:rPr b="1" lang="fr-FR" sz="1700"/>
              <a:t>super_username</a:t>
            </a:r>
            <a:r>
              <a:rPr lang="fr-FR" sz="1700"/>
              <a:t> et que son mot de passe est </a:t>
            </a:r>
            <a:r>
              <a:rPr b="1" lang="fr-FR" sz="1700"/>
              <a:t>passw0rd</a:t>
            </a:r>
            <a:r>
              <a:rPr lang="fr-FR" sz="1700"/>
              <a:t>. Le serveur redirige l’utilisateur vers </a:t>
            </a:r>
            <a:r>
              <a:rPr b="1" lang="fr-FR" sz="1700"/>
              <a:t>/dashboard</a:t>
            </a:r>
            <a:r>
              <a:rPr lang="fr-FR" sz="1700"/>
              <a:t> en lui envoyant un cookie de session </a:t>
            </a:r>
            <a:r>
              <a:rPr b="1" lang="fr-FR" sz="1700"/>
              <a:t>sessionid</a:t>
            </a:r>
            <a:r>
              <a:rPr lang="fr-FR" sz="1700"/>
              <a:t>.</a:t>
            </a:r>
            <a:endParaRPr sz="1700"/>
          </a:p>
          <a:p>
            <a:pPr indent="0" lvl="0" marL="0" rtl="0" algn="l">
              <a:lnSpc>
                <a:spcPct val="115000"/>
              </a:lnSpc>
              <a:spcBef>
                <a:spcPts val="0"/>
              </a:spcBef>
              <a:spcAft>
                <a:spcPts val="0"/>
              </a:spcAft>
              <a:buNone/>
            </a:pPr>
            <a:r>
              <a:t/>
            </a:r>
            <a:endParaRPr sz="1700"/>
          </a:p>
        </p:txBody>
      </p:sp>
      <p:pic>
        <p:nvPicPr>
          <p:cNvPr id="226" name="Google Shape;226;p25"/>
          <p:cNvPicPr preferRelativeResize="0"/>
          <p:nvPr/>
        </p:nvPicPr>
        <p:blipFill>
          <a:blip r:embed="rId3">
            <a:alphaModFix/>
          </a:blip>
          <a:stretch>
            <a:fillRect/>
          </a:stretch>
        </p:blipFill>
        <p:spPr>
          <a:xfrm>
            <a:off x="914400" y="1970477"/>
            <a:ext cx="9881500" cy="105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451575" y="1190773"/>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Présentation du module : </a:t>
            </a:r>
            <a:r>
              <a:rPr b="1" lang="fr-FR"/>
              <a:t>http.post_credentials</a:t>
            </a:r>
            <a:endParaRPr b="1"/>
          </a:p>
        </p:txBody>
      </p:sp>
      <p:sp>
        <p:nvSpPr>
          <p:cNvPr id="233" name="Google Shape;233;p26"/>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34" name="Google Shape;234;p26"/>
          <p:cNvSpPr txBox="1"/>
          <p:nvPr>
            <p:ph idx="1" type="body"/>
          </p:nvPr>
        </p:nvSpPr>
        <p:spPr>
          <a:xfrm>
            <a:off x="7660425" y="2229725"/>
            <a:ext cx="4293900" cy="2659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sz="1700"/>
              <a:t>L’analyse des requêtes et réponses HTTP est nativement présente avec </a:t>
            </a:r>
            <a:r>
              <a:rPr b="1" lang="fr-FR" sz="1700"/>
              <a:t>Scapy</a:t>
            </a:r>
            <a:endParaRPr b="1" sz="1700"/>
          </a:p>
          <a:p>
            <a:pPr indent="0" lvl="0" marL="0" rtl="0" algn="l">
              <a:lnSpc>
                <a:spcPct val="115000"/>
              </a:lnSpc>
              <a:spcBef>
                <a:spcPts val="0"/>
              </a:spcBef>
              <a:spcAft>
                <a:spcPts val="0"/>
              </a:spcAft>
              <a:buNone/>
            </a:pPr>
            <a:r>
              <a:t/>
            </a:r>
            <a:endParaRPr b="1" sz="1700"/>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fr-FR" sz="1600">
                <a:latin typeface="Arial"/>
                <a:ea typeface="Arial"/>
                <a:cs typeface="Arial"/>
                <a:sym typeface="Arial"/>
              </a:rPr>
              <a:t>On obtient des instances de </a:t>
            </a:r>
            <a:r>
              <a:rPr i="1" lang="fr-FR" sz="1600">
                <a:latin typeface="Arial"/>
                <a:ea typeface="Arial"/>
                <a:cs typeface="Arial"/>
                <a:sym typeface="Arial"/>
              </a:rPr>
              <a:t>HTTPRequest</a:t>
            </a:r>
            <a:r>
              <a:rPr lang="fr-FR" sz="1600">
                <a:latin typeface="Arial"/>
                <a:ea typeface="Arial"/>
                <a:cs typeface="Arial"/>
                <a:sym typeface="Arial"/>
              </a:rPr>
              <a:t> ou </a:t>
            </a:r>
            <a:r>
              <a:rPr i="1" lang="fr-FR" sz="1600">
                <a:latin typeface="Arial"/>
                <a:ea typeface="Arial"/>
                <a:cs typeface="Arial"/>
                <a:sym typeface="Arial"/>
              </a:rPr>
              <a:t>HTTPResponse</a:t>
            </a:r>
            <a:r>
              <a:rPr lang="fr-FR" sz="1600">
                <a:latin typeface="Arial"/>
                <a:ea typeface="Arial"/>
                <a:cs typeface="Arial"/>
                <a:sym typeface="Arial"/>
              </a:rPr>
              <a:t>, et accéder à des propriétés comme </a:t>
            </a:r>
            <a:r>
              <a:rPr b="1" lang="fr-FR" sz="1600">
                <a:latin typeface="Arial"/>
                <a:ea typeface="Arial"/>
                <a:cs typeface="Arial"/>
                <a:sym typeface="Arial"/>
              </a:rPr>
              <a:t>request.Authorization</a:t>
            </a:r>
            <a:r>
              <a:rPr lang="fr-FR" sz="1600">
                <a:latin typeface="Arial"/>
                <a:ea typeface="Arial"/>
                <a:cs typeface="Arial"/>
                <a:sym typeface="Arial"/>
              </a:rPr>
              <a:t>, </a:t>
            </a:r>
            <a:r>
              <a:rPr b="1" lang="fr-FR" sz="1600">
                <a:latin typeface="Arial"/>
                <a:ea typeface="Arial"/>
                <a:cs typeface="Arial"/>
                <a:sym typeface="Arial"/>
              </a:rPr>
              <a:t>request.Host</a:t>
            </a:r>
            <a:r>
              <a:rPr lang="fr-FR" sz="1600">
                <a:latin typeface="Arial"/>
                <a:ea typeface="Arial"/>
                <a:cs typeface="Arial"/>
                <a:sym typeface="Arial"/>
              </a:rPr>
              <a:t>, </a:t>
            </a:r>
            <a:r>
              <a:rPr b="1" lang="fr-FR" sz="1600">
                <a:latin typeface="Arial"/>
                <a:ea typeface="Arial"/>
                <a:cs typeface="Arial"/>
                <a:sym typeface="Arial"/>
              </a:rPr>
              <a:t>response.Set_Cookie</a:t>
            </a:r>
            <a:r>
              <a:rPr lang="fr-FR" sz="1600">
                <a:latin typeface="Arial"/>
                <a:ea typeface="Arial"/>
                <a:cs typeface="Arial"/>
                <a:sym typeface="Arial"/>
              </a:rPr>
              <a:t>,</a:t>
            </a:r>
            <a:endParaRPr b="1" sz="1600"/>
          </a:p>
        </p:txBody>
      </p:sp>
      <p:sp>
        <p:nvSpPr>
          <p:cNvPr id="235" name="Google Shape;235;p26"/>
          <p:cNvSpPr txBox="1"/>
          <p:nvPr/>
        </p:nvSpPr>
        <p:spPr>
          <a:xfrm>
            <a:off x="292025" y="1978275"/>
            <a:ext cx="7261500" cy="311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FR" sz="1100">
                <a:solidFill>
                  <a:srgbClr val="569CD6"/>
                </a:solidFill>
                <a:latin typeface="Courier New"/>
                <a:ea typeface="Courier New"/>
                <a:cs typeface="Courier New"/>
                <a:sym typeface="Courier New"/>
              </a:rPr>
              <a:t>def</a:t>
            </a:r>
            <a:r>
              <a:rPr lang="fr-FR" sz="1100">
                <a:solidFill>
                  <a:srgbClr val="D4D4D4"/>
                </a:solidFill>
                <a:latin typeface="Courier New"/>
                <a:ea typeface="Courier New"/>
                <a:cs typeface="Courier New"/>
                <a:sym typeface="Courier New"/>
              </a:rPr>
              <a:t> </a:t>
            </a:r>
            <a:r>
              <a:rPr lang="fr-FR" sz="1100">
                <a:solidFill>
                  <a:srgbClr val="DCDCAA"/>
                </a:solidFill>
                <a:latin typeface="Courier New"/>
                <a:ea typeface="Courier New"/>
                <a:cs typeface="Courier New"/>
                <a:sym typeface="Courier New"/>
              </a:rPr>
              <a:t>_guess_payload_class</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self</a:t>
            </a: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payload</a:t>
            </a:r>
            <a:r>
              <a:rPr lang="fr-FR" sz="1100">
                <a:solidFill>
                  <a:srgbClr val="D4D4D4"/>
                </a:solidFill>
                <a:latin typeface="Courier New"/>
                <a:ea typeface="Courier New"/>
                <a:cs typeface="Courier New"/>
                <a:sym typeface="Courier New"/>
              </a:rPr>
              <a:t>) -&gt; </a:t>
            </a:r>
            <a:r>
              <a:rPr lang="fr-FR" sz="1100">
                <a:solidFill>
                  <a:srgbClr val="4EC9B0"/>
                </a:solidFill>
                <a:latin typeface="Courier New"/>
                <a:ea typeface="Courier New"/>
                <a:cs typeface="Courier New"/>
                <a:sym typeface="Courier New"/>
              </a:rPr>
              <a:t>PayloadClass</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E9178"/>
                </a:solidFill>
                <a:latin typeface="Courier New"/>
                <a:ea typeface="Courier New"/>
                <a:cs typeface="Courier New"/>
                <a:sym typeface="Courier New"/>
              </a:rPr>
              <a:t>""" Decides if the payload is an HTTP Request or Response, or something else """</a:t>
            </a:r>
            <a:endParaRPr sz="110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try</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crlfIndex</a:t>
            </a:r>
            <a:r>
              <a:rPr lang="fr-FR" sz="1100">
                <a:solidFill>
                  <a:srgbClr val="D4D4D4"/>
                </a:solidFill>
                <a:latin typeface="Courier New"/>
                <a:ea typeface="Courier New"/>
                <a:cs typeface="Courier New"/>
                <a:sym typeface="Courier New"/>
              </a:rPr>
              <a:t> = </a:t>
            </a:r>
            <a:r>
              <a:rPr lang="fr-FR" sz="1100">
                <a:solidFill>
                  <a:srgbClr val="9CDCFE"/>
                </a:solidFill>
                <a:latin typeface="Courier New"/>
                <a:ea typeface="Courier New"/>
                <a:cs typeface="Courier New"/>
                <a:sym typeface="Courier New"/>
              </a:rPr>
              <a:t>payload</a:t>
            </a:r>
            <a:r>
              <a:rPr lang="fr-FR" sz="1100">
                <a:solidFill>
                  <a:srgbClr val="D4D4D4"/>
                </a:solidFill>
                <a:latin typeface="Courier New"/>
                <a:ea typeface="Courier New"/>
                <a:cs typeface="Courier New"/>
                <a:sym typeface="Courier New"/>
              </a:rPr>
              <a:t>.index(</a:t>
            </a:r>
            <a:r>
              <a:rPr lang="fr-FR" sz="1100">
                <a:solidFill>
                  <a:srgbClr val="CE9178"/>
                </a:solidFill>
                <a:latin typeface="Courier New"/>
                <a:ea typeface="Courier New"/>
                <a:cs typeface="Courier New"/>
                <a:sym typeface="Courier New"/>
              </a:rPr>
              <a:t>"</a:t>
            </a:r>
            <a:r>
              <a:rPr lang="fr-FR" sz="1100">
                <a:solidFill>
                  <a:srgbClr val="D7BA7D"/>
                </a:solidFill>
                <a:latin typeface="Courier New"/>
                <a:ea typeface="Courier New"/>
                <a:cs typeface="Courier New"/>
                <a:sym typeface="Courier New"/>
              </a:rPr>
              <a:t>\r\n</a:t>
            </a:r>
            <a:r>
              <a:rPr lang="fr-FR" sz="1100">
                <a:solidFill>
                  <a:srgbClr val="CE9178"/>
                </a:solidFill>
                <a:latin typeface="Courier New"/>
                <a:ea typeface="Courier New"/>
                <a:cs typeface="Courier New"/>
                <a:sym typeface="Courier New"/>
              </a:rPr>
              <a:t>"</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encode</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req</a:t>
            </a:r>
            <a:r>
              <a:rPr lang="fr-FR" sz="1100">
                <a:solidFill>
                  <a:srgbClr val="D4D4D4"/>
                </a:solidFill>
                <a:latin typeface="Courier New"/>
                <a:ea typeface="Courier New"/>
                <a:cs typeface="Courier New"/>
                <a:sym typeface="Courier New"/>
              </a:rPr>
              <a:t> = </a:t>
            </a:r>
            <a:r>
              <a:rPr lang="fr-FR" sz="1100">
                <a:solidFill>
                  <a:srgbClr val="9CDCFE"/>
                </a:solidFill>
                <a:latin typeface="Courier New"/>
                <a:ea typeface="Courier New"/>
                <a:cs typeface="Courier New"/>
                <a:sym typeface="Courier New"/>
              </a:rPr>
              <a:t>payload</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crlfIndex</a:t>
            </a:r>
            <a:r>
              <a:rPr lang="fr-FR" sz="1100">
                <a:solidFill>
                  <a:srgbClr val="D4D4D4"/>
                </a:solidFill>
                <a:latin typeface="Courier New"/>
                <a:ea typeface="Courier New"/>
                <a:cs typeface="Courier New"/>
                <a:sym typeface="Courier New"/>
              </a:rPr>
              <a:t>].decode(</a:t>
            </a:r>
            <a:r>
              <a:rPr lang="fr-FR" sz="1100">
                <a:solidFill>
                  <a:srgbClr val="CE9178"/>
                </a:solidFill>
                <a:latin typeface="Courier New"/>
                <a:ea typeface="Courier New"/>
                <a:cs typeface="Courier New"/>
                <a:sym typeface="Courier New"/>
              </a:rPr>
              <a:t>"utf-8"</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if</a:t>
            </a: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http_request_regex</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match</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req</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return</a:t>
            </a:r>
            <a:r>
              <a:rPr lang="fr-FR" sz="1100">
                <a:solidFill>
                  <a:srgbClr val="D4D4D4"/>
                </a:solidFill>
                <a:latin typeface="Courier New"/>
                <a:ea typeface="Courier New"/>
                <a:cs typeface="Courier New"/>
                <a:sym typeface="Courier New"/>
              </a:rPr>
              <a:t> </a:t>
            </a:r>
            <a:r>
              <a:rPr lang="fr-FR" sz="1100">
                <a:solidFill>
                  <a:srgbClr val="4EC9B0"/>
                </a:solidFill>
                <a:latin typeface="Courier New"/>
                <a:ea typeface="Courier New"/>
                <a:cs typeface="Courier New"/>
                <a:sym typeface="Courier New"/>
              </a:rPr>
              <a:t>PayloadClass</a:t>
            </a:r>
            <a:r>
              <a:rPr lang="fr-FR" sz="1100">
                <a:solidFill>
                  <a:srgbClr val="D4D4D4"/>
                </a:solidFill>
                <a:latin typeface="Courier New"/>
                <a:ea typeface="Courier New"/>
                <a:cs typeface="Courier New"/>
                <a:sym typeface="Courier New"/>
              </a:rPr>
              <a:t>.</a:t>
            </a:r>
            <a:r>
              <a:rPr lang="fr-FR" sz="1100">
                <a:solidFill>
                  <a:srgbClr val="4FC1FF"/>
                </a:solidFill>
                <a:latin typeface="Courier New"/>
                <a:ea typeface="Courier New"/>
                <a:cs typeface="Courier New"/>
                <a:sym typeface="Courier New"/>
              </a:rPr>
              <a:t>HTTP_REQUEST</a:t>
            </a:r>
            <a:endParaRPr sz="1100">
              <a:solidFill>
                <a:srgbClr val="4FC1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elif</a:t>
            </a:r>
            <a:r>
              <a:rPr lang="fr-FR" sz="1100">
                <a:solidFill>
                  <a:srgbClr val="D4D4D4"/>
                </a:solidFill>
                <a:latin typeface="Courier New"/>
                <a:ea typeface="Courier New"/>
                <a:cs typeface="Courier New"/>
                <a:sym typeface="Courier New"/>
              </a:rPr>
              <a:t> </a:t>
            </a:r>
            <a:r>
              <a:rPr lang="fr-FR" sz="1100">
                <a:solidFill>
                  <a:srgbClr val="9CDCFE"/>
                </a:solidFill>
                <a:latin typeface="Courier New"/>
                <a:ea typeface="Courier New"/>
                <a:cs typeface="Courier New"/>
                <a:sym typeface="Courier New"/>
              </a:rPr>
              <a:t>http_response_regex</a:t>
            </a:r>
            <a:r>
              <a:rPr lang="fr-FR" sz="1100">
                <a:solidFill>
                  <a:srgbClr val="D4D4D4"/>
                </a:solidFill>
                <a:latin typeface="Courier New"/>
                <a:ea typeface="Courier New"/>
                <a:cs typeface="Courier New"/>
                <a:sym typeface="Courier New"/>
              </a:rPr>
              <a:t>.</a:t>
            </a:r>
            <a:r>
              <a:rPr lang="fr-FR" sz="1100">
                <a:solidFill>
                  <a:srgbClr val="DCDCAA"/>
                </a:solidFill>
                <a:latin typeface="Courier New"/>
                <a:ea typeface="Courier New"/>
                <a:cs typeface="Courier New"/>
                <a:sym typeface="Courier New"/>
              </a:rPr>
              <a:t>match</a:t>
            </a:r>
            <a:r>
              <a:rPr lang="fr-FR" sz="1100">
                <a:solidFill>
                  <a:srgbClr val="D4D4D4"/>
                </a:solidFill>
                <a:latin typeface="Courier New"/>
                <a:ea typeface="Courier New"/>
                <a:cs typeface="Courier New"/>
                <a:sym typeface="Courier New"/>
              </a:rPr>
              <a:t>(</a:t>
            </a:r>
            <a:r>
              <a:rPr lang="fr-FR" sz="1100">
                <a:solidFill>
                  <a:srgbClr val="9CDCFE"/>
                </a:solidFill>
                <a:latin typeface="Courier New"/>
                <a:ea typeface="Courier New"/>
                <a:cs typeface="Courier New"/>
                <a:sym typeface="Courier New"/>
              </a:rPr>
              <a:t>req</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return</a:t>
            </a:r>
            <a:r>
              <a:rPr lang="fr-FR" sz="1100">
                <a:solidFill>
                  <a:srgbClr val="D4D4D4"/>
                </a:solidFill>
                <a:latin typeface="Courier New"/>
                <a:ea typeface="Courier New"/>
                <a:cs typeface="Courier New"/>
                <a:sym typeface="Courier New"/>
              </a:rPr>
              <a:t> </a:t>
            </a:r>
            <a:r>
              <a:rPr lang="fr-FR" sz="1100">
                <a:solidFill>
                  <a:srgbClr val="4EC9B0"/>
                </a:solidFill>
                <a:latin typeface="Courier New"/>
                <a:ea typeface="Courier New"/>
                <a:cs typeface="Courier New"/>
                <a:sym typeface="Courier New"/>
              </a:rPr>
              <a:t>PayloadClass</a:t>
            </a:r>
            <a:r>
              <a:rPr lang="fr-FR" sz="1100">
                <a:solidFill>
                  <a:srgbClr val="D4D4D4"/>
                </a:solidFill>
                <a:latin typeface="Courier New"/>
                <a:ea typeface="Courier New"/>
                <a:cs typeface="Courier New"/>
                <a:sym typeface="Courier New"/>
              </a:rPr>
              <a:t>.</a:t>
            </a:r>
            <a:r>
              <a:rPr lang="fr-FR" sz="1100">
                <a:solidFill>
                  <a:srgbClr val="4FC1FF"/>
                </a:solidFill>
                <a:latin typeface="Courier New"/>
                <a:ea typeface="Courier New"/>
                <a:cs typeface="Courier New"/>
                <a:sym typeface="Courier New"/>
              </a:rPr>
              <a:t>HTTP_RESPONSE</a:t>
            </a:r>
            <a:endParaRPr sz="1100">
              <a:solidFill>
                <a:srgbClr val="4FC1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except</a:t>
            </a:r>
            <a:r>
              <a:rPr lang="fr-FR"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pass</a:t>
            </a:r>
            <a:endParaRPr sz="1100">
              <a:solidFill>
                <a:srgbClr val="C586C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fr-FR" sz="1100">
                <a:solidFill>
                  <a:srgbClr val="D4D4D4"/>
                </a:solidFill>
                <a:latin typeface="Courier New"/>
                <a:ea typeface="Courier New"/>
                <a:cs typeface="Courier New"/>
                <a:sym typeface="Courier New"/>
              </a:rPr>
              <a:t>        </a:t>
            </a:r>
            <a:r>
              <a:rPr lang="fr-FR" sz="1100">
                <a:solidFill>
                  <a:srgbClr val="C586C0"/>
                </a:solidFill>
                <a:latin typeface="Courier New"/>
                <a:ea typeface="Courier New"/>
                <a:cs typeface="Courier New"/>
                <a:sym typeface="Courier New"/>
              </a:rPr>
              <a:t>return</a:t>
            </a:r>
            <a:r>
              <a:rPr lang="fr-FR" sz="1100">
                <a:solidFill>
                  <a:srgbClr val="D4D4D4"/>
                </a:solidFill>
                <a:latin typeface="Courier New"/>
                <a:ea typeface="Courier New"/>
                <a:cs typeface="Courier New"/>
                <a:sym typeface="Courier New"/>
              </a:rPr>
              <a:t> </a:t>
            </a:r>
            <a:r>
              <a:rPr lang="fr-FR" sz="1100">
                <a:solidFill>
                  <a:srgbClr val="4EC9B0"/>
                </a:solidFill>
                <a:latin typeface="Courier New"/>
                <a:ea typeface="Courier New"/>
                <a:cs typeface="Courier New"/>
                <a:sym typeface="Courier New"/>
              </a:rPr>
              <a:t>PayloadClass</a:t>
            </a:r>
            <a:r>
              <a:rPr lang="fr-FR" sz="1100">
                <a:solidFill>
                  <a:srgbClr val="D4D4D4"/>
                </a:solidFill>
                <a:latin typeface="Courier New"/>
                <a:ea typeface="Courier New"/>
                <a:cs typeface="Courier New"/>
                <a:sym typeface="Courier New"/>
              </a:rPr>
              <a:t>.</a:t>
            </a:r>
            <a:r>
              <a:rPr lang="fr-FR" sz="1100">
                <a:solidFill>
                  <a:srgbClr val="4FC1FF"/>
                </a:solidFill>
                <a:latin typeface="Courier New"/>
                <a:ea typeface="Courier New"/>
                <a:cs typeface="Courier New"/>
                <a:sym typeface="Courier New"/>
              </a:rPr>
              <a:t>UNKNOWN</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451575" y="1190773"/>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Présentation </a:t>
            </a:r>
            <a:r>
              <a:rPr lang="fr-FR"/>
              <a:t>du module : </a:t>
            </a:r>
            <a:r>
              <a:rPr b="1" lang="fr-FR"/>
              <a:t>http.download_files</a:t>
            </a:r>
            <a:endParaRPr b="1"/>
          </a:p>
        </p:txBody>
      </p:sp>
      <p:sp>
        <p:nvSpPr>
          <p:cNvPr id="242" name="Google Shape;242;p27"/>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43" name="Google Shape;243;p27"/>
          <p:cNvSpPr txBox="1"/>
          <p:nvPr>
            <p:ph idx="1" type="body"/>
          </p:nvPr>
        </p:nvSpPr>
        <p:spPr>
          <a:xfrm>
            <a:off x="142975" y="2992750"/>
            <a:ext cx="11651400" cy="2659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sz="1700"/>
              <a:t>Permet de conserver une copie locale des fichiers téléchargés par le client.</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fr-FR" sz="1600"/>
              <a:t>L’utilisateur accède à </a:t>
            </a:r>
            <a:r>
              <a:rPr b="1" lang="fr-FR" sz="1600"/>
              <a:t>/dashboard</a:t>
            </a:r>
            <a:r>
              <a:rPr lang="fr-FR" sz="1600"/>
              <a:t>, puis il télécharge un fichier </a:t>
            </a:r>
            <a:r>
              <a:rPr b="1" lang="fr-FR" sz="1600"/>
              <a:t>/uploads/confidentiel</a:t>
            </a:r>
            <a:r>
              <a:rPr lang="fr-FR" sz="1600"/>
              <a:t>. Celui-ci est intercepté par ce </a:t>
            </a:r>
            <a:r>
              <a:rPr i="1" lang="fr-FR" sz="1600"/>
              <a:t>ftp.download_files</a:t>
            </a:r>
            <a:r>
              <a:rPr lang="fr-FR" sz="1600"/>
              <a:t> et est enregistré localement sous le nom de </a:t>
            </a:r>
            <a:r>
              <a:rPr i="1" lang="fr-FR" sz="1600"/>
              <a:t>1651532888_tuutecoqpw</a:t>
            </a:r>
            <a:r>
              <a:rPr lang="fr-FR" sz="1600"/>
              <a:t>, qui est la combinaison du timestamp et d’une chaîne aléatoire.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FR" sz="1700"/>
              <a:t>Malheureusement le module ne fonctionne pas pour les fichiers transmis sur différents paquets par soucis de taille.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fr-FR" sz="1700"/>
              <a:t>Mais aussi le lien entre la requête et la réponse n’est pas effectué donc la certitude de la source du fichier n’est pas garantie</a:t>
            </a:r>
            <a:endParaRPr sz="1700"/>
          </a:p>
        </p:txBody>
      </p:sp>
      <p:pic>
        <p:nvPicPr>
          <p:cNvPr id="244" name="Google Shape;244;p27"/>
          <p:cNvPicPr preferRelativeResize="0"/>
          <p:nvPr/>
        </p:nvPicPr>
        <p:blipFill>
          <a:blip r:embed="rId3">
            <a:alphaModFix/>
          </a:blip>
          <a:stretch>
            <a:fillRect/>
          </a:stretch>
        </p:blipFill>
        <p:spPr>
          <a:xfrm>
            <a:off x="142975" y="1961050"/>
            <a:ext cx="9435351" cy="94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Choix des technologies</a:t>
            </a:r>
            <a:endParaRPr/>
          </a:p>
        </p:txBody>
      </p:sp>
      <p:sp>
        <p:nvSpPr>
          <p:cNvPr id="251" name="Google Shape;251;p28"/>
          <p:cNvSpPr txBox="1"/>
          <p:nvPr>
            <p:ph idx="1" type="body"/>
          </p:nvPr>
        </p:nvSpPr>
        <p:spPr>
          <a:xfrm>
            <a:off x="1987650" y="3648400"/>
            <a:ext cx="3749400" cy="16836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Clr>
                <a:schemeClr val="dk1"/>
              </a:buClr>
              <a:buSzPts val="1700"/>
              <a:buChar char="-"/>
            </a:pPr>
            <a:r>
              <a:rPr lang="fr-FR" sz="1700"/>
              <a:t>E</a:t>
            </a:r>
            <a:r>
              <a:rPr lang="fr-FR" sz="1700"/>
              <a:t>xécution facile des programmes</a:t>
            </a:r>
            <a:endParaRPr sz="1700"/>
          </a:p>
          <a:p>
            <a:pPr indent="0" lvl="0" marL="91440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Clr>
                <a:schemeClr val="dk1"/>
              </a:buClr>
              <a:buSzPts val="1700"/>
              <a:buChar char="-"/>
            </a:pPr>
            <a:r>
              <a:rPr lang="fr-FR" sz="1700"/>
              <a:t>Syntaxe simple et concise </a:t>
            </a:r>
            <a:endParaRPr sz="1700"/>
          </a:p>
          <a:p>
            <a:pPr indent="0" lvl="0" marL="91440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Clr>
                <a:schemeClr val="dk1"/>
              </a:buClr>
              <a:buSzPts val="1700"/>
              <a:buChar char="-"/>
            </a:pPr>
            <a:r>
              <a:rPr lang="fr-FR" sz="1700"/>
              <a:t>Grandes quantités de bibliothèque</a:t>
            </a:r>
            <a:endParaRPr sz="1700"/>
          </a:p>
        </p:txBody>
      </p:sp>
      <p:sp>
        <p:nvSpPr>
          <p:cNvPr id="252" name="Google Shape;252;p28"/>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53" name="Google Shape;253;p28"/>
          <p:cNvSpPr txBox="1"/>
          <p:nvPr>
            <p:ph idx="1" type="body"/>
          </p:nvPr>
        </p:nvSpPr>
        <p:spPr>
          <a:xfrm>
            <a:off x="6301375" y="3537725"/>
            <a:ext cx="5549400" cy="18624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Clr>
                <a:schemeClr val="dk1"/>
              </a:buClr>
              <a:buSzPts val="1700"/>
              <a:buChar char="-"/>
            </a:pPr>
            <a:r>
              <a:rPr lang="fr-FR" sz="1700"/>
              <a:t>Regroupe des fonctions sur le traitement des paquets</a:t>
            </a:r>
            <a:endParaRPr sz="1700"/>
          </a:p>
          <a:p>
            <a:pPr indent="0" lvl="0" marL="457200" rtl="0" algn="l">
              <a:lnSpc>
                <a:spcPct val="115000"/>
              </a:lnSpc>
              <a:spcBef>
                <a:spcPts val="0"/>
              </a:spcBef>
              <a:spcAft>
                <a:spcPts val="0"/>
              </a:spcAft>
              <a:buNone/>
            </a:pPr>
            <a:r>
              <a:t/>
            </a:r>
            <a:endParaRPr b="1" sz="1700"/>
          </a:p>
          <a:p>
            <a:pPr indent="-336550" lvl="0" marL="457200" rtl="0" algn="l">
              <a:lnSpc>
                <a:spcPct val="115000"/>
              </a:lnSpc>
              <a:spcBef>
                <a:spcPts val="0"/>
              </a:spcBef>
              <a:spcAft>
                <a:spcPts val="0"/>
              </a:spcAft>
              <a:buClr>
                <a:schemeClr val="dk1"/>
              </a:buClr>
              <a:buSzPts val="1700"/>
              <a:buChar char="-"/>
            </a:pPr>
            <a:r>
              <a:rPr lang="fr-FR" sz="1700"/>
              <a:t>Simple d’utilisation</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Clr>
                <a:schemeClr val="dk1"/>
              </a:buClr>
              <a:buSzPts val="1700"/>
              <a:buChar char="-"/>
            </a:pPr>
            <a:r>
              <a:rPr lang="fr-FR" sz="1700"/>
              <a:t>Créée par un ingénieur Français </a:t>
            </a:r>
            <a:r>
              <a:rPr b="1" lang="fr-FR" sz="1700"/>
              <a:t>Philippe Biondi</a:t>
            </a:r>
            <a:endParaRPr b="1" sz="1700"/>
          </a:p>
          <a:p>
            <a:pPr indent="0" lvl="0" marL="0" rtl="0" algn="ctr">
              <a:lnSpc>
                <a:spcPct val="115000"/>
              </a:lnSpc>
              <a:spcBef>
                <a:spcPts val="0"/>
              </a:spcBef>
              <a:spcAft>
                <a:spcPts val="0"/>
              </a:spcAft>
              <a:buNone/>
            </a:pPr>
            <a:r>
              <a:t/>
            </a:r>
            <a:endParaRPr sz="1700"/>
          </a:p>
          <a:p>
            <a:pPr indent="0" lvl="0" marL="457200" rtl="0" algn="ctr">
              <a:lnSpc>
                <a:spcPct val="115000"/>
              </a:lnSpc>
              <a:spcBef>
                <a:spcPts val="0"/>
              </a:spcBef>
              <a:spcAft>
                <a:spcPts val="0"/>
              </a:spcAft>
              <a:buNone/>
            </a:pPr>
            <a:r>
              <a:t/>
            </a:r>
            <a:endParaRPr sz="1700"/>
          </a:p>
        </p:txBody>
      </p:sp>
      <p:pic>
        <p:nvPicPr>
          <p:cNvPr id="254" name="Google Shape;254;p28"/>
          <p:cNvPicPr preferRelativeResize="0"/>
          <p:nvPr/>
        </p:nvPicPr>
        <p:blipFill>
          <a:blip r:embed="rId3">
            <a:alphaModFix/>
          </a:blip>
          <a:stretch>
            <a:fillRect/>
          </a:stretch>
        </p:blipFill>
        <p:spPr>
          <a:xfrm>
            <a:off x="2808950" y="1971025"/>
            <a:ext cx="1533850" cy="1410875"/>
          </a:xfrm>
          <a:prstGeom prst="rect">
            <a:avLst/>
          </a:prstGeom>
          <a:noFill/>
          <a:ln>
            <a:noFill/>
          </a:ln>
        </p:spPr>
      </p:pic>
      <p:pic>
        <p:nvPicPr>
          <p:cNvPr id="255" name="Google Shape;255;p28"/>
          <p:cNvPicPr preferRelativeResize="0"/>
          <p:nvPr/>
        </p:nvPicPr>
        <p:blipFill>
          <a:blip r:embed="rId4">
            <a:alphaModFix/>
          </a:blip>
          <a:stretch>
            <a:fillRect/>
          </a:stretch>
        </p:blipFill>
        <p:spPr>
          <a:xfrm>
            <a:off x="8555350" y="2023653"/>
            <a:ext cx="1194725" cy="130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451575" y="1200148"/>
            <a:ext cx="9603300" cy="63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Difficultés Rencontrées</a:t>
            </a:r>
            <a:endParaRPr/>
          </a:p>
        </p:txBody>
      </p:sp>
      <p:sp>
        <p:nvSpPr>
          <p:cNvPr id="262" name="Google Shape;262;p29"/>
          <p:cNvSpPr txBox="1"/>
          <p:nvPr>
            <p:ph idx="1" type="body"/>
          </p:nvPr>
        </p:nvSpPr>
        <p:spPr>
          <a:xfrm>
            <a:off x="189249" y="2006300"/>
            <a:ext cx="11595600" cy="3450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fr-FR"/>
              <a:t>Scapy problèmes de performance                  Résultats incohérents ou perte de données</a:t>
            </a:r>
            <a:endParaRPr/>
          </a:p>
          <a:p>
            <a:pPr indent="0" lvl="0" marL="0" rtl="0" algn="ctr">
              <a:spcBef>
                <a:spcPts val="1000"/>
              </a:spcBef>
              <a:spcAft>
                <a:spcPts val="0"/>
              </a:spcAft>
              <a:buNone/>
            </a:pPr>
            <a:r>
              <a:t/>
            </a:r>
            <a:endParaRPr sz="1500"/>
          </a:p>
          <a:p>
            <a:pPr indent="0" lvl="0" marL="0" rtl="0" algn="ctr">
              <a:spcBef>
                <a:spcPts val="1000"/>
              </a:spcBef>
              <a:spcAft>
                <a:spcPts val="0"/>
              </a:spcAft>
              <a:buNone/>
            </a:pPr>
            <a:r>
              <a:rPr lang="fr-FR" u="sng"/>
              <a:t>Solution partielle:</a:t>
            </a:r>
            <a:endParaRPr u="sng"/>
          </a:p>
          <a:p>
            <a:pPr indent="0" lvl="0" marL="0" rtl="0" algn="ctr">
              <a:spcBef>
                <a:spcPts val="1000"/>
              </a:spcBef>
              <a:spcAft>
                <a:spcPts val="0"/>
              </a:spcAft>
              <a:buNone/>
            </a:pPr>
            <a:r>
              <a:rPr lang="fr-FR"/>
              <a:t>Utilisation de </a:t>
            </a:r>
            <a:r>
              <a:rPr b="1" lang="fr-FR"/>
              <a:t>libpcap, </a:t>
            </a:r>
            <a:r>
              <a:rPr lang="fr-FR"/>
              <a:t>programme en C pour capturer les paquets, plus performants</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fr-FR"/>
              <a:t>Contrainte supplémentaire dans l’environnement</a:t>
            </a:r>
            <a:endParaRPr/>
          </a:p>
        </p:txBody>
      </p:sp>
      <p:sp>
        <p:nvSpPr>
          <p:cNvPr id="263" name="Google Shape;263;p29"/>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64" name="Google Shape;264;p29"/>
          <p:cNvSpPr/>
          <p:nvPr/>
        </p:nvSpPr>
        <p:spPr>
          <a:xfrm>
            <a:off x="4920525" y="2223200"/>
            <a:ext cx="1045800" cy="27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5859850" y="3937700"/>
            <a:ext cx="254400" cy="565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451575" y="1200148"/>
            <a:ext cx="9603300" cy="63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Difficultés Rencontrées</a:t>
            </a:r>
            <a:endParaRPr/>
          </a:p>
        </p:txBody>
      </p:sp>
      <p:sp>
        <p:nvSpPr>
          <p:cNvPr id="272" name="Google Shape;272;p30"/>
          <p:cNvSpPr txBox="1"/>
          <p:nvPr>
            <p:ph idx="1" type="body"/>
          </p:nvPr>
        </p:nvSpPr>
        <p:spPr>
          <a:xfrm>
            <a:off x="189249" y="2006300"/>
            <a:ext cx="11595600" cy="3450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fr-FR"/>
              <a:t>Difficultés à interpréter différents payloads à la suite (exemple transfert de fichiers), un port peut servir seulement pour un transfert précis après la connexion sera coupée</a:t>
            </a:r>
            <a:endParaRPr/>
          </a:p>
          <a:p>
            <a:pPr indent="0" lvl="0" marL="0" rtl="0" algn="ctr">
              <a:spcBef>
                <a:spcPts val="1000"/>
              </a:spcBef>
              <a:spcAft>
                <a:spcPts val="0"/>
              </a:spcAft>
              <a:buNone/>
            </a:pPr>
            <a:r>
              <a:rPr lang="fr-FR" u="sng"/>
              <a:t>Solution :</a:t>
            </a:r>
            <a:endParaRPr u="sng"/>
          </a:p>
          <a:p>
            <a:pPr indent="0" lvl="0" marL="0" rtl="0" algn="ctr">
              <a:lnSpc>
                <a:spcPct val="115000"/>
              </a:lnSpc>
              <a:spcBef>
                <a:spcPts val="0"/>
              </a:spcBef>
              <a:spcAft>
                <a:spcPts val="0"/>
              </a:spcAft>
              <a:buClr>
                <a:schemeClr val="dk1"/>
              </a:buClr>
              <a:buSzPts val="1100"/>
              <a:buFont typeface="Arial"/>
              <a:buNone/>
            </a:pPr>
            <a:r>
              <a:rPr lang="fr-FR"/>
              <a:t>Être capable de comprendre le protocole analysé et programmer ce cas précis</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p:txBody>
      </p:sp>
      <p:sp>
        <p:nvSpPr>
          <p:cNvPr id="273" name="Google Shape;273;p30"/>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1451575" y="1200148"/>
            <a:ext cx="9603300" cy="63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Difficultés Rencontrées</a:t>
            </a:r>
            <a:endParaRPr/>
          </a:p>
        </p:txBody>
      </p:sp>
      <p:sp>
        <p:nvSpPr>
          <p:cNvPr id="280" name="Google Shape;280;p31"/>
          <p:cNvSpPr txBox="1"/>
          <p:nvPr>
            <p:ph idx="1" type="body"/>
          </p:nvPr>
        </p:nvSpPr>
        <p:spPr>
          <a:xfrm>
            <a:off x="453025" y="3315950"/>
            <a:ext cx="3192600" cy="117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a:t>Le développement de module avançant sur un protocole précis</a:t>
            </a:r>
            <a:endParaRPr/>
          </a:p>
          <a:p>
            <a:pPr indent="0" lvl="0" marL="0" rtl="0" algn="ctr">
              <a:spcBef>
                <a:spcPts val="1000"/>
              </a:spcBef>
              <a:spcAft>
                <a:spcPts val="0"/>
              </a:spcAft>
              <a:buNone/>
            </a:pPr>
            <a:r>
              <a:t/>
            </a:r>
            <a:endParaRPr/>
          </a:p>
        </p:txBody>
      </p:sp>
      <p:sp>
        <p:nvSpPr>
          <p:cNvPr id="281" name="Google Shape;281;p31"/>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282" name="Google Shape;282;p31"/>
          <p:cNvSpPr/>
          <p:nvPr/>
        </p:nvSpPr>
        <p:spPr>
          <a:xfrm>
            <a:off x="3805825" y="3702200"/>
            <a:ext cx="1168200" cy="28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txBox="1"/>
          <p:nvPr/>
        </p:nvSpPr>
        <p:spPr>
          <a:xfrm>
            <a:off x="4860875" y="2062500"/>
            <a:ext cx="2637600" cy="754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fr-FR" sz="2000" u="sng">
                <a:solidFill>
                  <a:schemeClr val="dk1"/>
                </a:solidFill>
                <a:latin typeface="Gill Sans"/>
                <a:ea typeface="Gill Sans"/>
                <a:cs typeface="Gill Sans"/>
                <a:sym typeface="Gill Sans"/>
              </a:rPr>
              <a:t>Limites d’un module :</a:t>
            </a:r>
            <a:endParaRPr sz="2000" u="sng">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sp>
        <p:nvSpPr>
          <p:cNvPr id="284" name="Google Shape;284;p31"/>
          <p:cNvSpPr txBox="1"/>
          <p:nvPr/>
        </p:nvSpPr>
        <p:spPr>
          <a:xfrm>
            <a:off x="5200025" y="3597200"/>
            <a:ext cx="160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2000">
                <a:latin typeface="Gill Sans"/>
                <a:ea typeface="Gill Sans"/>
                <a:cs typeface="Gill Sans"/>
                <a:sym typeface="Gill Sans"/>
              </a:rPr>
              <a:t>“client muet”</a:t>
            </a:r>
            <a:endParaRPr sz="2000">
              <a:latin typeface="Gill Sans"/>
              <a:ea typeface="Gill Sans"/>
              <a:cs typeface="Gill Sans"/>
              <a:sym typeface="Gill Sans"/>
            </a:endParaRPr>
          </a:p>
        </p:txBody>
      </p:sp>
      <p:sp>
        <p:nvSpPr>
          <p:cNvPr id="285" name="Google Shape;285;p31"/>
          <p:cNvSpPr/>
          <p:nvPr/>
        </p:nvSpPr>
        <p:spPr>
          <a:xfrm>
            <a:off x="6963300" y="3702200"/>
            <a:ext cx="1168200" cy="28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txBox="1"/>
          <p:nvPr>
            <p:ph idx="1" type="body"/>
          </p:nvPr>
        </p:nvSpPr>
        <p:spPr>
          <a:xfrm>
            <a:off x="8293375" y="3315950"/>
            <a:ext cx="3192600" cy="117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fr-FR"/>
              <a:t>Problème de lisibilité du code, fonctionnalités de base ne suffisent plus</a:t>
            </a:r>
            <a:endParaRPr/>
          </a:p>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Gill Sans"/>
              <a:buNone/>
            </a:pPr>
            <a:r>
              <a:rPr lang="fr-FR" sz="5400"/>
              <a:t>Introduction</a:t>
            </a:r>
            <a:endParaRPr/>
          </a:p>
        </p:txBody>
      </p:sp>
      <p:sp>
        <p:nvSpPr>
          <p:cNvPr id="121" name="Google Shape;121;p14"/>
          <p:cNvSpPr txBox="1"/>
          <p:nvPr>
            <p:ph idx="1" type="body"/>
          </p:nvPr>
        </p:nvSpPr>
        <p:spPr>
          <a:xfrm>
            <a:off x="2252300" y="2260875"/>
            <a:ext cx="9603300" cy="27036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Clr>
                <a:schemeClr val="dk1"/>
              </a:buClr>
              <a:buSzPts val="1700"/>
              <a:buChar char="-"/>
            </a:pPr>
            <a:r>
              <a:rPr lang="fr-FR" sz="1700"/>
              <a:t>N</a:t>
            </a:r>
            <a:r>
              <a:rPr lang="fr-FR" sz="1700"/>
              <a:t>ombreuses fonctionnalités : </a:t>
            </a:r>
            <a:r>
              <a:rPr b="1" lang="fr-FR" sz="1700"/>
              <a:t>recherche/tri/suivi</a:t>
            </a:r>
            <a:r>
              <a:rPr lang="fr-FR" sz="1700"/>
              <a:t> de flux de réseaux mais aussi le </a:t>
            </a:r>
            <a:r>
              <a:rPr b="1" lang="fr-FR" sz="1700"/>
              <a:t>déchiffrement</a:t>
            </a:r>
            <a:r>
              <a:rPr lang="fr-FR" sz="1700"/>
              <a:t> de certains protocoles, la décompression des données à la volée</a:t>
            </a:r>
            <a:endParaRPr sz="1700"/>
          </a:p>
          <a:p>
            <a:pPr indent="0" lvl="0" marL="0" rtl="0" algn="l">
              <a:lnSpc>
                <a:spcPct val="115000"/>
              </a:lnSpc>
              <a:spcBef>
                <a:spcPts val="0"/>
              </a:spcBef>
              <a:spcAft>
                <a:spcPts val="0"/>
              </a:spcAft>
              <a:buNone/>
            </a:pPr>
            <a:r>
              <a:t/>
            </a:r>
            <a:endParaRPr sz="1700"/>
          </a:p>
          <a:p>
            <a:pPr indent="-336550" lvl="0" marL="457200" rtl="0" algn="just">
              <a:lnSpc>
                <a:spcPct val="110000"/>
              </a:lnSpc>
              <a:spcBef>
                <a:spcPts val="0"/>
              </a:spcBef>
              <a:spcAft>
                <a:spcPts val="0"/>
              </a:spcAft>
              <a:buClr>
                <a:schemeClr val="dk1"/>
              </a:buClr>
              <a:buSzPts val="1700"/>
              <a:buChar char="-"/>
            </a:pPr>
            <a:r>
              <a:rPr lang="fr-FR" sz="1700"/>
              <a:t>Opensource</a:t>
            </a:r>
            <a:endParaRPr sz="1700"/>
          </a:p>
          <a:p>
            <a:pPr indent="0" lvl="0" marL="0" rtl="0" algn="just">
              <a:lnSpc>
                <a:spcPct val="110000"/>
              </a:lnSpc>
              <a:spcBef>
                <a:spcPts val="0"/>
              </a:spcBef>
              <a:spcAft>
                <a:spcPts val="0"/>
              </a:spcAft>
              <a:buSzPts val="2400"/>
              <a:buNone/>
            </a:pPr>
            <a:r>
              <a:t/>
            </a:r>
            <a:endParaRPr b="1" sz="1700"/>
          </a:p>
          <a:p>
            <a:pPr indent="-336550" lvl="0" marL="457200" rtl="0" algn="just">
              <a:lnSpc>
                <a:spcPct val="110000"/>
              </a:lnSpc>
              <a:spcBef>
                <a:spcPts val="0"/>
              </a:spcBef>
              <a:spcAft>
                <a:spcPts val="0"/>
              </a:spcAft>
              <a:buClr>
                <a:schemeClr val="dk1"/>
              </a:buClr>
              <a:buSzPts val="1700"/>
              <a:buChar char="-"/>
            </a:pPr>
            <a:r>
              <a:rPr lang="fr-FR" sz="1700"/>
              <a:t>Logiciel très populaire</a:t>
            </a:r>
            <a:endParaRPr sz="1700"/>
          </a:p>
          <a:p>
            <a:pPr indent="0" lvl="0" marL="0" rtl="0" algn="just">
              <a:lnSpc>
                <a:spcPct val="110000"/>
              </a:lnSpc>
              <a:spcBef>
                <a:spcPts val="0"/>
              </a:spcBef>
              <a:spcAft>
                <a:spcPts val="0"/>
              </a:spcAft>
              <a:buNone/>
            </a:pPr>
            <a:r>
              <a:t/>
            </a:r>
            <a:endParaRPr sz="1700"/>
          </a:p>
          <a:p>
            <a:pPr indent="-336550" lvl="0" marL="457200" rtl="0" algn="just">
              <a:lnSpc>
                <a:spcPct val="110000"/>
              </a:lnSpc>
              <a:spcBef>
                <a:spcPts val="0"/>
              </a:spcBef>
              <a:spcAft>
                <a:spcPts val="0"/>
              </a:spcAft>
              <a:buClr>
                <a:schemeClr val="dk1"/>
              </a:buClr>
              <a:buSzPts val="1700"/>
              <a:buChar char="-"/>
            </a:pPr>
            <a:r>
              <a:rPr lang="fr-FR" sz="1700"/>
              <a:t>Point négatif : Affichage peu lisible ainsi de nombreuses informations exhaustives</a:t>
            </a:r>
            <a:endParaRPr sz="1700"/>
          </a:p>
        </p:txBody>
      </p:sp>
      <p:sp>
        <p:nvSpPr>
          <p:cNvPr id="122" name="Google Shape;122;p14"/>
          <p:cNvSpPr txBox="1"/>
          <p:nvPr>
            <p:ph idx="12" type="sldNum"/>
          </p:nvPr>
        </p:nvSpPr>
        <p:spPr>
          <a:xfrm>
            <a:off x="11380981" y="5608585"/>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23" name="Google Shape;123;p14"/>
          <p:cNvPicPr preferRelativeResize="0"/>
          <p:nvPr/>
        </p:nvPicPr>
        <p:blipFill>
          <a:blip r:embed="rId3">
            <a:alphaModFix/>
          </a:blip>
          <a:stretch>
            <a:fillRect/>
          </a:stretch>
        </p:blipFill>
        <p:spPr>
          <a:xfrm>
            <a:off x="320300" y="2260875"/>
            <a:ext cx="1674701" cy="94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1366775" y="1190748"/>
            <a:ext cx="9603300" cy="63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Axes d’Amélioration</a:t>
            </a:r>
            <a:endParaRPr/>
          </a:p>
        </p:txBody>
      </p:sp>
      <p:sp>
        <p:nvSpPr>
          <p:cNvPr id="293" name="Google Shape;293;p32"/>
          <p:cNvSpPr txBox="1"/>
          <p:nvPr>
            <p:ph idx="1" type="body"/>
          </p:nvPr>
        </p:nvSpPr>
        <p:spPr>
          <a:xfrm>
            <a:off x="198674" y="1996900"/>
            <a:ext cx="11652000" cy="345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chemeClr val="dk1"/>
              </a:buClr>
              <a:buSzPts val="1800"/>
              <a:buChar char="-"/>
            </a:pPr>
            <a:r>
              <a:rPr lang="fr-FR"/>
              <a:t>Exporter dans un fichier les log</a:t>
            </a:r>
            <a:endParaRPr/>
          </a:p>
          <a:p>
            <a:pPr indent="-342900" lvl="0" marL="457200" rtl="0" algn="l">
              <a:spcBef>
                <a:spcPts val="0"/>
              </a:spcBef>
              <a:spcAft>
                <a:spcPts val="0"/>
              </a:spcAft>
              <a:buClr>
                <a:schemeClr val="dk1"/>
              </a:buClr>
              <a:buSzPts val="1800"/>
              <a:buChar char="-"/>
            </a:pPr>
            <a:r>
              <a:rPr lang="fr-FR"/>
              <a:t>Ajouter la prise en charge d’une configuration externe pour rendre les modules paramétrables (ex: limite fichier sauvegarde)</a:t>
            </a:r>
            <a:endParaRPr/>
          </a:p>
          <a:p>
            <a:pPr indent="-342900" lvl="0" marL="457200" rtl="0" algn="l">
              <a:spcBef>
                <a:spcPts val="0"/>
              </a:spcBef>
              <a:spcAft>
                <a:spcPts val="0"/>
              </a:spcAft>
              <a:buClr>
                <a:schemeClr val="dk1"/>
              </a:buClr>
              <a:buSzPts val="1800"/>
              <a:buChar char="-"/>
            </a:pPr>
            <a:r>
              <a:rPr lang="fr-FR"/>
              <a:t>Désolidariser les modules en fonction d’un protocole ou d’une IP = code plus clair + de performance</a:t>
            </a:r>
            <a:endParaRPr/>
          </a:p>
          <a:p>
            <a:pPr indent="-342900" lvl="0" marL="457200" rtl="0" algn="l">
              <a:spcBef>
                <a:spcPts val="0"/>
              </a:spcBef>
              <a:spcAft>
                <a:spcPts val="0"/>
              </a:spcAft>
              <a:buClr>
                <a:schemeClr val="dk1"/>
              </a:buClr>
              <a:buSzPts val="1800"/>
              <a:buChar char="-"/>
            </a:pPr>
            <a:r>
              <a:rPr lang="fr-FR"/>
              <a:t>Prise en charge d’un fichier de capture réseau</a:t>
            </a:r>
            <a:endParaRPr/>
          </a:p>
        </p:txBody>
      </p:sp>
      <p:sp>
        <p:nvSpPr>
          <p:cNvPr id="294" name="Google Shape;294;p32"/>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1366775" y="1190748"/>
            <a:ext cx="9603300" cy="63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Conclusion - Apports Personnels</a:t>
            </a:r>
            <a:endParaRPr/>
          </a:p>
        </p:txBody>
      </p:sp>
      <p:sp>
        <p:nvSpPr>
          <p:cNvPr id="301" name="Google Shape;301;p33"/>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4654475" y="1181323"/>
            <a:ext cx="9603300" cy="636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Démonstration</a:t>
            </a:r>
            <a:endParaRPr/>
          </a:p>
        </p:txBody>
      </p:sp>
      <p:sp>
        <p:nvSpPr>
          <p:cNvPr id="308" name="Google Shape;308;p34"/>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type="title"/>
          </p:nvPr>
        </p:nvSpPr>
        <p:spPr>
          <a:xfrm>
            <a:off x="1451575" y="1171898"/>
            <a:ext cx="9603300" cy="693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Cas d’utilisation</a:t>
            </a:r>
            <a:endParaRPr/>
          </a:p>
        </p:txBody>
      </p:sp>
      <p:sp>
        <p:nvSpPr>
          <p:cNvPr id="130" name="Google Shape;130;p15"/>
          <p:cNvSpPr txBox="1"/>
          <p:nvPr>
            <p:ph idx="1" type="body"/>
          </p:nvPr>
        </p:nvSpPr>
        <p:spPr>
          <a:xfrm>
            <a:off x="4427551" y="2015725"/>
            <a:ext cx="6627300" cy="3450600"/>
          </a:xfrm>
          <a:prstGeom prst="rect">
            <a:avLst/>
          </a:prstGeom>
        </p:spPr>
        <p:txBody>
          <a:bodyPr anchorCtr="0" anchor="t" bIns="45700" lIns="91425" spcFirstLastPara="1" rIns="91425" wrap="square" tIns="45700">
            <a:noAutofit/>
          </a:bodyPr>
          <a:lstStyle/>
          <a:p>
            <a:pPr indent="0" lvl="0" marL="457200" rtl="0" algn="ctr">
              <a:spcBef>
                <a:spcPts val="1000"/>
              </a:spcBef>
              <a:spcAft>
                <a:spcPts val="0"/>
              </a:spcAft>
              <a:buNone/>
            </a:pPr>
            <a:r>
              <a:rPr lang="fr-FR" u="sng"/>
              <a:t>Test d’intrusion</a:t>
            </a:r>
            <a:endParaRPr u="sng"/>
          </a:p>
          <a:p>
            <a:pPr indent="0" lvl="0" marL="457200" rtl="0" algn="ctr">
              <a:spcBef>
                <a:spcPts val="1000"/>
              </a:spcBef>
              <a:spcAft>
                <a:spcPts val="0"/>
              </a:spcAft>
              <a:buNone/>
            </a:pPr>
            <a:r>
              <a:t/>
            </a:r>
            <a:endParaRPr u="sng"/>
          </a:p>
          <a:p>
            <a:pPr indent="-323850" lvl="0" marL="457200" rtl="0" algn="l">
              <a:spcBef>
                <a:spcPts val="1000"/>
              </a:spcBef>
              <a:spcAft>
                <a:spcPts val="0"/>
              </a:spcAft>
              <a:buClr>
                <a:schemeClr val="dk1"/>
              </a:buClr>
              <a:buSzPts val="1500"/>
              <a:buChar char="-"/>
            </a:pPr>
            <a:r>
              <a:rPr lang="fr-FR" sz="1700"/>
              <a:t>Aucun </a:t>
            </a:r>
            <a:r>
              <a:rPr lang="fr-FR" sz="1700"/>
              <a:t>trafic émanant de WireFish</a:t>
            </a:r>
            <a:endParaRPr sz="1700"/>
          </a:p>
          <a:p>
            <a:pPr indent="0" lvl="0" marL="457200" rtl="0" algn="l">
              <a:spcBef>
                <a:spcPts val="1000"/>
              </a:spcBef>
              <a:spcAft>
                <a:spcPts val="0"/>
              </a:spcAft>
              <a:buNone/>
            </a:pPr>
            <a:r>
              <a:t/>
            </a:r>
            <a:endParaRPr/>
          </a:p>
          <a:p>
            <a:pPr indent="-323850" lvl="0" marL="457200" rtl="0" algn="l">
              <a:spcBef>
                <a:spcPts val="1000"/>
              </a:spcBef>
              <a:spcAft>
                <a:spcPts val="0"/>
              </a:spcAft>
              <a:buClr>
                <a:schemeClr val="dk1"/>
              </a:buClr>
              <a:buSzPts val="1500"/>
              <a:buChar char="-"/>
            </a:pPr>
            <a:r>
              <a:rPr lang="fr-FR" sz="1700"/>
              <a:t>Problème</a:t>
            </a:r>
            <a:r>
              <a:rPr lang="fr-FR" sz="1700"/>
              <a:t> environnemental (interpréteur Python3, connexion internet) ou avec un exécutable avoir les droits administrateur sur la machine</a:t>
            </a:r>
            <a:endParaRPr sz="1700"/>
          </a:p>
        </p:txBody>
      </p:sp>
      <p:sp>
        <p:nvSpPr>
          <p:cNvPr id="131" name="Google Shape;131;p15"/>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pic>
        <p:nvPicPr>
          <p:cNvPr id="132" name="Google Shape;132;p15"/>
          <p:cNvPicPr preferRelativeResize="0"/>
          <p:nvPr/>
        </p:nvPicPr>
        <p:blipFill>
          <a:blip r:embed="rId3">
            <a:alphaModFix/>
          </a:blip>
          <a:stretch>
            <a:fillRect/>
          </a:stretch>
        </p:blipFill>
        <p:spPr>
          <a:xfrm>
            <a:off x="1289550" y="2778997"/>
            <a:ext cx="2941650" cy="1684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1451575" y="1171898"/>
            <a:ext cx="9603300" cy="693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Cas d’utilisation</a:t>
            </a:r>
            <a:endParaRPr/>
          </a:p>
        </p:txBody>
      </p:sp>
      <p:sp>
        <p:nvSpPr>
          <p:cNvPr id="139" name="Google Shape;139;p16"/>
          <p:cNvSpPr txBox="1"/>
          <p:nvPr>
            <p:ph idx="1" type="body"/>
          </p:nvPr>
        </p:nvSpPr>
        <p:spPr>
          <a:xfrm>
            <a:off x="4427551" y="2015725"/>
            <a:ext cx="6627300" cy="3450600"/>
          </a:xfrm>
          <a:prstGeom prst="rect">
            <a:avLst/>
          </a:prstGeom>
        </p:spPr>
        <p:txBody>
          <a:bodyPr anchorCtr="0" anchor="t" bIns="45700" lIns="91425" spcFirstLastPara="1" rIns="91425" wrap="square" tIns="45700">
            <a:noAutofit/>
          </a:bodyPr>
          <a:lstStyle/>
          <a:p>
            <a:pPr indent="0" lvl="0" marL="457200" rtl="0" algn="ctr">
              <a:spcBef>
                <a:spcPts val="1000"/>
              </a:spcBef>
              <a:spcAft>
                <a:spcPts val="0"/>
              </a:spcAft>
              <a:buNone/>
            </a:pPr>
            <a:r>
              <a:rPr lang="fr-FR" u="sng"/>
              <a:t>Man In The Middle</a:t>
            </a:r>
            <a:endParaRPr u="sng"/>
          </a:p>
          <a:p>
            <a:pPr indent="0" lvl="0" marL="457200" rtl="0" algn="ctr">
              <a:spcBef>
                <a:spcPts val="1000"/>
              </a:spcBef>
              <a:spcAft>
                <a:spcPts val="0"/>
              </a:spcAft>
              <a:buNone/>
            </a:pPr>
            <a:r>
              <a:t/>
            </a:r>
            <a:endParaRPr u="sng"/>
          </a:p>
          <a:p>
            <a:pPr indent="-342900" lvl="0" marL="457200" rtl="0" algn="l">
              <a:spcBef>
                <a:spcPts val="1000"/>
              </a:spcBef>
              <a:spcAft>
                <a:spcPts val="0"/>
              </a:spcAft>
              <a:buClr>
                <a:schemeClr val="dk1"/>
              </a:buClr>
              <a:buSzPts val="1800"/>
              <a:buChar char="-"/>
            </a:pPr>
            <a:r>
              <a:rPr lang="fr-FR"/>
              <a:t>Programme d’écoute exécuté sur la machine de l’attaquant </a:t>
            </a:r>
            <a:endParaRPr/>
          </a:p>
          <a:p>
            <a:pPr indent="0" lvl="0" marL="914400" rtl="0" algn="l">
              <a:spcBef>
                <a:spcPts val="1000"/>
              </a:spcBef>
              <a:spcAft>
                <a:spcPts val="0"/>
              </a:spcAft>
              <a:buNone/>
            </a:pPr>
            <a:r>
              <a:t/>
            </a:r>
            <a:endParaRPr/>
          </a:p>
        </p:txBody>
      </p:sp>
      <p:sp>
        <p:nvSpPr>
          <p:cNvPr id="140" name="Google Shape;140;p16"/>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41" name="Google Shape;141;p16"/>
          <p:cNvPicPr preferRelativeResize="0"/>
          <p:nvPr/>
        </p:nvPicPr>
        <p:blipFill>
          <a:blip r:embed="rId3">
            <a:alphaModFix/>
          </a:blip>
          <a:stretch>
            <a:fillRect/>
          </a:stretch>
        </p:blipFill>
        <p:spPr>
          <a:xfrm>
            <a:off x="1320525" y="2826076"/>
            <a:ext cx="2487251" cy="165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1432725" y="1190747"/>
            <a:ext cx="9603300" cy="561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Gill Sans"/>
              <a:buNone/>
            </a:pPr>
            <a:r>
              <a:rPr lang="fr-FR"/>
              <a:t>É</a:t>
            </a:r>
            <a:r>
              <a:rPr lang="fr-FR"/>
              <a:t>tat de l’Art</a:t>
            </a:r>
            <a:endParaRPr/>
          </a:p>
        </p:txBody>
      </p:sp>
      <p:sp>
        <p:nvSpPr>
          <p:cNvPr id="147" name="Google Shape;147;p17"/>
          <p:cNvSpPr txBox="1"/>
          <p:nvPr>
            <p:ph idx="12" type="sldNum"/>
          </p:nvPr>
        </p:nvSpPr>
        <p:spPr>
          <a:xfrm>
            <a:off x="11380981" y="5608585"/>
            <a:ext cx="810900" cy="5037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48" name="Google Shape;148;p17"/>
          <p:cNvPicPr preferRelativeResize="0"/>
          <p:nvPr/>
        </p:nvPicPr>
        <p:blipFill>
          <a:blip r:embed="rId3">
            <a:alphaModFix/>
          </a:blip>
          <a:stretch>
            <a:fillRect/>
          </a:stretch>
        </p:blipFill>
        <p:spPr>
          <a:xfrm>
            <a:off x="348575" y="2665925"/>
            <a:ext cx="2562326" cy="1357401"/>
          </a:xfrm>
          <a:prstGeom prst="rect">
            <a:avLst/>
          </a:prstGeom>
          <a:noFill/>
          <a:ln>
            <a:noFill/>
          </a:ln>
        </p:spPr>
      </p:pic>
      <p:pic>
        <p:nvPicPr>
          <p:cNvPr id="149" name="Google Shape;149;p17"/>
          <p:cNvPicPr preferRelativeResize="0"/>
          <p:nvPr/>
        </p:nvPicPr>
        <p:blipFill>
          <a:blip r:embed="rId4">
            <a:alphaModFix/>
          </a:blip>
          <a:stretch>
            <a:fillRect/>
          </a:stretch>
        </p:blipFill>
        <p:spPr>
          <a:xfrm>
            <a:off x="8988700" y="2582000"/>
            <a:ext cx="1609175" cy="1441325"/>
          </a:xfrm>
          <a:prstGeom prst="rect">
            <a:avLst/>
          </a:prstGeom>
          <a:noFill/>
          <a:ln>
            <a:noFill/>
          </a:ln>
        </p:spPr>
      </p:pic>
      <p:pic>
        <p:nvPicPr>
          <p:cNvPr id="150" name="Google Shape;150;p17"/>
          <p:cNvPicPr preferRelativeResize="0"/>
          <p:nvPr/>
        </p:nvPicPr>
        <p:blipFill>
          <a:blip r:embed="rId5">
            <a:alphaModFix/>
          </a:blip>
          <a:stretch>
            <a:fillRect/>
          </a:stretch>
        </p:blipFill>
        <p:spPr>
          <a:xfrm>
            <a:off x="3882875" y="2582000"/>
            <a:ext cx="3045061" cy="1441325"/>
          </a:xfrm>
          <a:prstGeom prst="rect">
            <a:avLst/>
          </a:prstGeom>
          <a:noFill/>
          <a:ln>
            <a:noFill/>
          </a:ln>
        </p:spPr>
      </p:pic>
      <p:sp>
        <p:nvSpPr>
          <p:cNvPr id="151" name="Google Shape;151;p17"/>
          <p:cNvSpPr txBox="1"/>
          <p:nvPr/>
        </p:nvSpPr>
        <p:spPr>
          <a:xfrm>
            <a:off x="3043100" y="4229725"/>
            <a:ext cx="4158000" cy="1606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ill Sans"/>
              <a:buChar char="-"/>
            </a:pPr>
            <a:r>
              <a:rPr lang="fr-FR">
                <a:latin typeface="Gill Sans"/>
                <a:ea typeface="Gill Sans"/>
                <a:cs typeface="Gill Sans"/>
                <a:sym typeface="Gill Sans"/>
              </a:rPr>
              <a:t>Utilitaire ligne de commande </a:t>
            </a:r>
            <a:endParaRPr>
              <a:latin typeface="Gill Sans"/>
              <a:ea typeface="Gill Sans"/>
              <a:cs typeface="Gill Sans"/>
              <a:sym typeface="Gill Sans"/>
            </a:endParaRPr>
          </a:p>
          <a:p>
            <a:pPr indent="-317500" lvl="0" marL="457200" rtl="0" algn="l">
              <a:lnSpc>
                <a:spcPct val="115000"/>
              </a:lnSpc>
              <a:spcBef>
                <a:spcPts val="0"/>
              </a:spcBef>
              <a:spcAft>
                <a:spcPts val="0"/>
              </a:spcAft>
              <a:buSzPts val="1400"/>
              <a:buFont typeface="Gill Sans"/>
              <a:buChar char="-"/>
            </a:pPr>
            <a:r>
              <a:rPr lang="fr-FR">
                <a:solidFill>
                  <a:schemeClr val="dk1"/>
                </a:solidFill>
                <a:latin typeface="Gill Sans"/>
                <a:ea typeface="Gill Sans"/>
                <a:cs typeface="Gill Sans"/>
                <a:sym typeface="Gill Sans"/>
              </a:rPr>
              <a:t>Affiche l’ensemble des interfaces réseau, capture le trafic d’une interface, applique des filtres plus ou moins complexes et affiche à l’écran ou bien enregistre les paquets dans un fichier de capture réseau</a:t>
            </a:r>
            <a:endParaRPr>
              <a:latin typeface="Gill Sans"/>
              <a:ea typeface="Gill Sans"/>
              <a:cs typeface="Gill Sans"/>
              <a:sym typeface="Gill Sans"/>
            </a:endParaRPr>
          </a:p>
        </p:txBody>
      </p:sp>
      <p:sp>
        <p:nvSpPr>
          <p:cNvPr id="152" name="Google Shape;152;p17"/>
          <p:cNvSpPr txBox="1"/>
          <p:nvPr/>
        </p:nvSpPr>
        <p:spPr>
          <a:xfrm>
            <a:off x="7442938" y="4502900"/>
            <a:ext cx="47007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Gill Sans"/>
              <a:buChar char="-"/>
            </a:pPr>
            <a:r>
              <a:rPr lang="fr-FR">
                <a:solidFill>
                  <a:schemeClr val="dk1"/>
                </a:solidFill>
                <a:latin typeface="Gill Sans"/>
                <a:ea typeface="Gill Sans"/>
                <a:cs typeface="Gill Sans"/>
                <a:sym typeface="Gill Sans"/>
              </a:rPr>
              <a:t>Permet de détecter par exemple le systèmes d’exploitation, noms d'hôtes, ports ouverts, et bien d’autres </a:t>
            </a:r>
            <a:endParaRPr>
              <a:solidFill>
                <a:schemeClr val="dk1"/>
              </a:solidFill>
              <a:latin typeface="Gill Sans"/>
              <a:ea typeface="Gill Sans"/>
              <a:cs typeface="Gill Sans"/>
              <a:sym typeface="Gill Sans"/>
            </a:endParaRPr>
          </a:p>
          <a:p>
            <a:pPr indent="-317500" lvl="0" marL="457200" rtl="0" algn="l">
              <a:lnSpc>
                <a:spcPct val="115000"/>
              </a:lnSpc>
              <a:spcBef>
                <a:spcPts val="0"/>
              </a:spcBef>
              <a:spcAft>
                <a:spcPts val="0"/>
              </a:spcAft>
              <a:buSzPts val="1400"/>
              <a:buFont typeface="Gill Sans"/>
              <a:buChar char="-"/>
            </a:pPr>
            <a:r>
              <a:rPr lang="fr-FR">
                <a:solidFill>
                  <a:schemeClr val="dk1"/>
                </a:solidFill>
                <a:latin typeface="Gill Sans"/>
                <a:ea typeface="Gill Sans"/>
                <a:cs typeface="Gill Sans"/>
                <a:sym typeface="Gill Sans"/>
              </a:rPr>
              <a:t>Supporte de nombreux protocols applicatifs comme </a:t>
            </a:r>
            <a:r>
              <a:rPr b="1" lang="fr-FR">
                <a:solidFill>
                  <a:schemeClr val="dk1"/>
                </a:solidFill>
                <a:latin typeface="Gill Sans"/>
                <a:ea typeface="Gill Sans"/>
                <a:cs typeface="Gill Sans"/>
                <a:sym typeface="Gill Sans"/>
              </a:rPr>
              <a:t>FTP</a:t>
            </a:r>
            <a:r>
              <a:rPr lang="fr-FR">
                <a:solidFill>
                  <a:schemeClr val="dk1"/>
                </a:solidFill>
                <a:latin typeface="Gill Sans"/>
                <a:ea typeface="Gill Sans"/>
                <a:cs typeface="Gill Sans"/>
                <a:sym typeface="Gill Sans"/>
              </a:rPr>
              <a:t>, </a:t>
            </a:r>
            <a:r>
              <a:rPr b="1" lang="fr-FR">
                <a:solidFill>
                  <a:schemeClr val="dk1"/>
                </a:solidFill>
                <a:latin typeface="Gill Sans"/>
                <a:ea typeface="Gill Sans"/>
                <a:cs typeface="Gill Sans"/>
                <a:sym typeface="Gill Sans"/>
              </a:rPr>
              <a:t>HTTP</a:t>
            </a:r>
            <a:r>
              <a:rPr lang="fr-FR">
                <a:solidFill>
                  <a:schemeClr val="dk1"/>
                </a:solidFill>
                <a:latin typeface="Gill Sans"/>
                <a:ea typeface="Gill Sans"/>
                <a:cs typeface="Gill Sans"/>
                <a:sym typeface="Gill Sans"/>
              </a:rPr>
              <a:t>, </a:t>
            </a:r>
            <a:r>
              <a:rPr b="1" lang="fr-FR">
                <a:solidFill>
                  <a:schemeClr val="dk1"/>
                </a:solidFill>
                <a:latin typeface="Gill Sans"/>
                <a:ea typeface="Gill Sans"/>
                <a:cs typeface="Gill Sans"/>
                <a:sym typeface="Gill Sans"/>
              </a:rPr>
              <a:t>SMB</a:t>
            </a:r>
            <a:r>
              <a:rPr lang="fr-FR">
                <a:solidFill>
                  <a:schemeClr val="dk1"/>
                </a:solidFill>
                <a:latin typeface="Gill Sans"/>
                <a:ea typeface="Gill Sans"/>
                <a:cs typeface="Gill Sans"/>
                <a:sym typeface="Gill Sans"/>
              </a:rPr>
              <a:t>, </a:t>
            </a:r>
            <a:r>
              <a:rPr b="1" lang="fr-FR">
                <a:solidFill>
                  <a:schemeClr val="dk1"/>
                </a:solidFill>
                <a:latin typeface="Gill Sans"/>
                <a:ea typeface="Gill Sans"/>
                <a:cs typeface="Gill Sans"/>
                <a:sym typeface="Gill Sans"/>
              </a:rPr>
              <a:t>SMTP</a:t>
            </a:r>
            <a:r>
              <a:rPr lang="fr-FR">
                <a:solidFill>
                  <a:schemeClr val="dk1"/>
                </a:solidFill>
                <a:latin typeface="Gill Sans"/>
                <a:ea typeface="Gill Sans"/>
                <a:cs typeface="Gill Sans"/>
                <a:sym typeface="Gill Sans"/>
              </a:rPr>
              <a:t> </a:t>
            </a:r>
            <a:endParaRPr>
              <a:latin typeface="Gill Sans"/>
              <a:ea typeface="Gill Sans"/>
              <a:cs typeface="Gill Sans"/>
              <a:sym typeface="Gill Sans"/>
            </a:endParaRPr>
          </a:p>
        </p:txBody>
      </p:sp>
      <p:sp>
        <p:nvSpPr>
          <p:cNvPr id="153" name="Google Shape;153;p17"/>
          <p:cNvSpPr txBox="1"/>
          <p:nvPr/>
        </p:nvSpPr>
        <p:spPr>
          <a:xfrm>
            <a:off x="7856550" y="4063013"/>
            <a:ext cx="359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FR" sz="1600" u="sng">
                <a:latin typeface="Gill Sans"/>
                <a:ea typeface="Gill Sans"/>
                <a:cs typeface="Gill Sans"/>
                <a:sym typeface="Gill Sans"/>
              </a:rPr>
              <a:t>NetworkMiner</a:t>
            </a:r>
            <a:endParaRPr sz="1600" u="sng">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Fonctionnement de WireFish</a:t>
            </a:r>
            <a:endParaRPr/>
          </a:p>
        </p:txBody>
      </p:sp>
      <p:sp>
        <p:nvSpPr>
          <p:cNvPr id="160" name="Google Shape;160;p18"/>
          <p:cNvSpPr txBox="1"/>
          <p:nvPr>
            <p:ph idx="1" type="body"/>
          </p:nvPr>
        </p:nvSpPr>
        <p:spPr>
          <a:xfrm>
            <a:off x="765775" y="2345650"/>
            <a:ext cx="6704400" cy="30216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Clr>
                <a:schemeClr val="dk1"/>
              </a:buClr>
              <a:buSzPts val="1700"/>
              <a:buFont typeface="Gill Sans"/>
              <a:buChar char="-"/>
            </a:pPr>
            <a:r>
              <a:rPr lang="fr-FR" sz="1700" u="sng"/>
              <a:t>show-interfaces :</a:t>
            </a:r>
            <a:r>
              <a:rPr lang="fr-FR" sz="1700"/>
              <a:t> affiche l’ensemble des interfaces réseau disponibles, avec des détails comme l’adresse MAC ou l’adresse IPv4 associée.</a:t>
            </a:r>
            <a:endParaRPr sz="1700"/>
          </a:p>
          <a:p>
            <a:pPr indent="0" lvl="0" marL="0" rtl="0" algn="l">
              <a:lnSpc>
                <a:spcPct val="115000"/>
              </a:lnSpc>
              <a:spcBef>
                <a:spcPts val="0"/>
              </a:spcBef>
              <a:spcAft>
                <a:spcPts val="0"/>
              </a:spcAft>
              <a:buNone/>
            </a:pPr>
            <a:r>
              <a:t/>
            </a:r>
            <a:endParaRPr sz="1400"/>
          </a:p>
          <a:p>
            <a:pPr indent="-355600" lvl="0" marL="457200" rtl="0" algn="l">
              <a:lnSpc>
                <a:spcPct val="115000"/>
              </a:lnSpc>
              <a:spcBef>
                <a:spcPts val="0"/>
              </a:spcBef>
              <a:spcAft>
                <a:spcPts val="0"/>
              </a:spcAft>
              <a:buClr>
                <a:schemeClr val="dk1"/>
              </a:buClr>
              <a:buSzPts val="2000"/>
              <a:buFont typeface="Gill Sans"/>
              <a:buChar char="-"/>
            </a:pPr>
            <a:r>
              <a:rPr lang="fr-FR" sz="1700" u="sng"/>
              <a:t>print-packets :</a:t>
            </a:r>
            <a:r>
              <a:rPr lang="fr-FR" sz="1700"/>
              <a:t> permet d’écouter une ou plusieurs interfaces et affiche des informations élémentaires sur les paquets en ligne de console (filtrage possible)</a:t>
            </a:r>
            <a:endParaRPr sz="1700"/>
          </a:p>
          <a:p>
            <a:pPr indent="0" lvl="0" marL="0" rtl="0" algn="l">
              <a:lnSpc>
                <a:spcPct val="115000"/>
              </a:lnSpc>
              <a:spcBef>
                <a:spcPts val="0"/>
              </a:spcBef>
              <a:spcAft>
                <a:spcPts val="0"/>
              </a:spcAft>
              <a:buNone/>
            </a:pPr>
            <a:r>
              <a:t/>
            </a:r>
            <a:endParaRPr sz="1700"/>
          </a:p>
          <a:p>
            <a:pPr indent="-336550" lvl="0" marL="457200" rtl="0" algn="l">
              <a:lnSpc>
                <a:spcPct val="115000"/>
              </a:lnSpc>
              <a:spcBef>
                <a:spcPts val="0"/>
              </a:spcBef>
              <a:spcAft>
                <a:spcPts val="0"/>
              </a:spcAft>
              <a:buClr>
                <a:schemeClr val="dk1"/>
              </a:buClr>
              <a:buSzPts val="1700"/>
              <a:buChar char="-"/>
            </a:pPr>
            <a:r>
              <a:rPr lang="fr-FR" sz="1700" u="sng"/>
              <a:t>sniff-data</a:t>
            </a:r>
            <a:r>
              <a:rPr lang="fr-FR" sz="1700"/>
              <a:t> : permet d’analyser le trafic en temps réel et d’en extraire les données sensibles à l’aide des modules développés</a:t>
            </a:r>
            <a:endParaRPr sz="1700"/>
          </a:p>
        </p:txBody>
      </p:sp>
      <p:sp>
        <p:nvSpPr>
          <p:cNvPr id="161" name="Google Shape;161;p18"/>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pic>
        <p:nvPicPr>
          <p:cNvPr id="162" name="Google Shape;162;p18"/>
          <p:cNvPicPr preferRelativeResize="0"/>
          <p:nvPr/>
        </p:nvPicPr>
        <p:blipFill>
          <a:blip r:embed="rId3">
            <a:alphaModFix/>
          </a:blip>
          <a:stretch>
            <a:fillRect/>
          </a:stretch>
        </p:blipFill>
        <p:spPr>
          <a:xfrm>
            <a:off x="7633175" y="2032300"/>
            <a:ext cx="3228975" cy="394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La commande Sniff-data</a:t>
            </a:r>
            <a:endParaRPr/>
          </a:p>
        </p:txBody>
      </p:sp>
      <p:sp>
        <p:nvSpPr>
          <p:cNvPr id="169" name="Google Shape;169;p19"/>
          <p:cNvSpPr txBox="1"/>
          <p:nvPr>
            <p:ph idx="1" type="body"/>
          </p:nvPr>
        </p:nvSpPr>
        <p:spPr>
          <a:xfrm>
            <a:off x="200575" y="2282475"/>
            <a:ext cx="6403200" cy="3462300"/>
          </a:xfrm>
          <a:prstGeom prst="rect">
            <a:avLst/>
          </a:prstGeom>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Clr>
                <a:schemeClr val="dk1"/>
              </a:buClr>
              <a:buSzPts val="1500"/>
              <a:buFont typeface="Gill Sans"/>
              <a:buChar char="-"/>
            </a:pPr>
            <a:r>
              <a:rPr lang="fr-FR" sz="1500" u="sng"/>
              <a:t>packet_analyze</a:t>
            </a:r>
            <a:r>
              <a:rPr lang="fr-FR" sz="1500"/>
              <a:t> : permet d’analyser et d’extraire des données ou d’interpréter le payload de certains paquets. </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Clr>
                <a:schemeClr val="dk1"/>
              </a:buClr>
              <a:buSzPts val="1500"/>
              <a:buFont typeface="Gill Sans"/>
              <a:buChar char="-"/>
            </a:pPr>
            <a:r>
              <a:rPr lang="fr-FR" sz="1500" u="sng"/>
              <a:t>misc</a:t>
            </a:r>
            <a:r>
              <a:rPr lang="fr-FR" sz="1500"/>
              <a:t> : contient des fonctions utilitaires mais qui n’ont pas de lien direct avec le traitement des paquets.</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Clr>
                <a:schemeClr val="dk1"/>
              </a:buClr>
              <a:buSzPts val="1500"/>
              <a:buFont typeface="Gill Sans"/>
              <a:buChar char="-"/>
            </a:pPr>
            <a:r>
              <a:rPr lang="fr-FR" sz="1500" u="sng"/>
              <a:t>AbstractBaseModule</a:t>
            </a:r>
            <a:r>
              <a:rPr lang="fr-FR" sz="1500"/>
              <a:t> est la mère de tous les modules, elle fournit des méthodes et des propriétés utiles aux classes dérivées (modules créés). </a:t>
            </a:r>
            <a:endParaRPr sz="15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rPr lang="fr-FR" sz="1500"/>
              <a:t>Chaque module doit implémenter correctement les éventuels champs abstraits de cette classe, sans quoi le module ne sera pas chargé et donc inutilisable. Elle fournit au passage des fonctionnalités de logging et d’écriture de fichiers.</a:t>
            </a:r>
            <a:endParaRPr sz="1500"/>
          </a:p>
          <a:p>
            <a:pPr indent="0" lvl="0" marL="0" rtl="0" algn="l">
              <a:lnSpc>
                <a:spcPct val="115000"/>
              </a:lnSpc>
              <a:spcBef>
                <a:spcPts val="0"/>
              </a:spcBef>
              <a:spcAft>
                <a:spcPts val="0"/>
              </a:spcAft>
              <a:buNone/>
            </a:pPr>
            <a:r>
              <a:t/>
            </a:r>
            <a:endParaRPr sz="1400" u="sng"/>
          </a:p>
        </p:txBody>
      </p:sp>
      <p:sp>
        <p:nvSpPr>
          <p:cNvPr id="170" name="Google Shape;170;p19"/>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71" name="Google Shape;171;p19"/>
          <p:cNvPicPr preferRelativeResize="0"/>
          <p:nvPr/>
        </p:nvPicPr>
        <p:blipFill>
          <a:blip r:embed="rId3">
            <a:alphaModFix/>
          </a:blip>
          <a:stretch>
            <a:fillRect/>
          </a:stretch>
        </p:blipFill>
        <p:spPr>
          <a:xfrm>
            <a:off x="6880550" y="2311298"/>
            <a:ext cx="4961225" cy="29421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Documentation : Installation</a:t>
            </a:r>
            <a:endParaRPr/>
          </a:p>
        </p:txBody>
      </p:sp>
      <p:sp>
        <p:nvSpPr>
          <p:cNvPr id="178" name="Google Shape;178;p20"/>
          <p:cNvSpPr txBox="1"/>
          <p:nvPr>
            <p:ph idx="1" type="body"/>
          </p:nvPr>
        </p:nvSpPr>
        <p:spPr>
          <a:xfrm>
            <a:off x="200575" y="2282475"/>
            <a:ext cx="6160200" cy="1862400"/>
          </a:xfrm>
          <a:prstGeom prst="rect">
            <a:avLst/>
          </a:prstGeom>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lang="fr-FR" sz="2100" u="sng"/>
              <a:t>Prérequis :</a:t>
            </a:r>
            <a:endParaRPr sz="2100"/>
          </a:p>
          <a:p>
            <a:pPr indent="0" lvl="0" marL="0" rtl="0" algn="ctr">
              <a:lnSpc>
                <a:spcPct val="115000"/>
              </a:lnSpc>
              <a:spcBef>
                <a:spcPts val="0"/>
              </a:spcBef>
              <a:spcAft>
                <a:spcPts val="0"/>
              </a:spcAft>
              <a:buNone/>
            </a:pPr>
            <a:r>
              <a:t/>
            </a:r>
            <a:endParaRPr sz="1400" u="sng"/>
          </a:p>
          <a:p>
            <a:pPr indent="-336550" lvl="0" marL="457200" rtl="0" algn="ctr">
              <a:lnSpc>
                <a:spcPct val="115000"/>
              </a:lnSpc>
              <a:spcBef>
                <a:spcPts val="0"/>
              </a:spcBef>
              <a:spcAft>
                <a:spcPts val="0"/>
              </a:spcAft>
              <a:buClr>
                <a:schemeClr val="dk1"/>
              </a:buClr>
              <a:buSzPts val="1700"/>
              <a:buChar char="-"/>
            </a:pPr>
            <a:r>
              <a:rPr lang="fr-FR" sz="1700"/>
              <a:t>Avoir installé Python3</a:t>
            </a:r>
            <a:endParaRPr sz="1700"/>
          </a:p>
          <a:p>
            <a:pPr indent="0" lvl="0" marL="0" rtl="0" algn="ctr">
              <a:lnSpc>
                <a:spcPct val="115000"/>
              </a:lnSpc>
              <a:spcBef>
                <a:spcPts val="0"/>
              </a:spcBef>
              <a:spcAft>
                <a:spcPts val="0"/>
              </a:spcAft>
              <a:buNone/>
            </a:pPr>
            <a:r>
              <a:t/>
            </a:r>
            <a:endParaRPr sz="1700"/>
          </a:p>
          <a:p>
            <a:pPr indent="-336550" lvl="0" marL="457200" rtl="0" algn="ctr">
              <a:lnSpc>
                <a:spcPct val="115000"/>
              </a:lnSpc>
              <a:spcBef>
                <a:spcPts val="0"/>
              </a:spcBef>
              <a:spcAft>
                <a:spcPts val="0"/>
              </a:spcAft>
              <a:buClr>
                <a:schemeClr val="dk1"/>
              </a:buClr>
              <a:buSzPts val="1700"/>
              <a:buChar char="-"/>
            </a:pPr>
            <a:r>
              <a:rPr lang="fr-FR" sz="1700"/>
              <a:t>Récupérer le code sur GitHub</a:t>
            </a:r>
            <a:endParaRPr sz="1700"/>
          </a:p>
          <a:p>
            <a:pPr indent="0" lvl="0" marL="457200" rtl="0" algn="ctr">
              <a:lnSpc>
                <a:spcPct val="115000"/>
              </a:lnSpc>
              <a:spcBef>
                <a:spcPts val="0"/>
              </a:spcBef>
              <a:spcAft>
                <a:spcPts val="0"/>
              </a:spcAft>
              <a:buNone/>
            </a:pPr>
            <a:r>
              <a:rPr lang="fr-FR" sz="1700" u="sng">
                <a:solidFill>
                  <a:srgbClr val="1155CC"/>
                </a:solidFill>
                <a:latin typeface="Arial"/>
                <a:ea typeface="Arial"/>
                <a:cs typeface="Arial"/>
                <a:sym typeface="Arial"/>
                <a:hlinkClick r:id="rId3">
                  <a:extLst>
                    <a:ext uri="{A12FA001-AC4F-418D-AE19-62706E023703}">
                      <ahyp:hlinkClr val="tx"/>
                    </a:ext>
                  </a:extLst>
                </a:hlinkClick>
              </a:rPr>
              <a:t>https://github.com/Schrubitteflau/WireFish/</a:t>
            </a:r>
            <a:endParaRPr sz="1700"/>
          </a:p>
        </p:txBody>
      </p:sp>
      <p:sp>
        <p:nvSpPr>
          <p:cNvPr id="179" name="Google Shape;179;p20"/>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80" name="Google Shape;180;p20"/>
          <p:cNvSpPr txBox="1"/>
          <p:nvPr>
            <p:ph idx="1" type="body"/>
          </p:nvPr>
        </p:nvSpPr>
        <p:spPr>
          <a:xfrm>
            <a:off x="5600075" y="2282475"/>
            <a:ext cx="6160200" cy="1862400"/>
          </a:xfrm>
          <a:prstGeom prst="rect">
            <a:avLst/>
          </a:prstGeom>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lang="fr-FR" sz="2100" u="sng"/>
              <a:t>Démarche</a:t>
            </a:r>
            <a:endParaRPr sz="2100"/>
          </a:p>
          <a:p>
            <a:pPr indent="0" lvl="0" marL="0" rtl="0" algn="ctr">
              <a:lnSpc>
                <a:spcPct val="115000"/>
              </a:lnSpc>
              <a:spcBef>
                <a:spcPts val="0"/>
              </a:spcBef>
              <a:spcAft>
                <a:spcPts val="0"/>
              </a:spcAft>
              <a:buNone/>
            </a:pPr>
            <a:r>
              <a:t/>
            </a:r>
            <a:endParaRPr sz="1400" u="sng"/>
          </a:p>
          <a:p>
            <a:pPr indent="-336550" lvl="0" marL="457200" rtl="0" algn="ctr">
              <a:lnSpc>
                <a:spcPct val="115000"/>
              </a:lnSpc>
              <a:spcBef>
                <a:spcPts val="0"/>
              </a:spcBef>
              <a:spcAft>
                <a:spcPts val="0"/>
              </a:spcAft>
              <a:buClr>
                <a:schemeClr val="dk1"/>
              </a:buClr>
              <a:buSzPts val="1700"/>
              <a:buChar char="-"/>
            </a:pPr>
            <a:r>
              <a:rPr lang="fr-FR" sz="1700"/>
              <a:t>Lancer le script d’installation </a:t>
            </a:r>
            <a:r>
              <a:rPr b="1" lang="fr-FR" sz="1700"/>
              <a:t>setup.sh</a:t>
            </a:r>
            <a:endParaRPr b="1" sz="1700"/>
          </a:p>
          <a:p>
            <a:pPr indent="0" lvl="0" marL="457200" rtl="0" algn="ctr">
              <a:lnSpc>
                <a:spcPct val="115000"/>
              </a:lnSpc>
              <a:spcBef>
                <a:spcPts val="0"/>
              </a:spcBef>
              <a:spcAft>
                <a:spcPts val="0"/>
              </a:spcAft>
              <a:buNone/>
            </a:pPr>
            <a:r>
              <a:t/>
            </a:r>
            <a:endParaRPr b="1" sz="1400"/>
          </a:p>
          <a:p>
            <a:pPr indent="-330200" lvl="0" marL="457200" rtl="0" algn="ctr">
              <a:lnSpc>
                <a:spcPct val="115000"/>
              </a:lnSpc>
              <a:spcBef>
                <a:spcPts val="0"/>
              </a:spcBef>
              <a:spcAft>
                <a:spcPts val="0"/>
              </a:spcAft>
              <a:buClr>
                <a:schemeClr val="dk1"/>
              </a:buClr>
              <a:buSzPts val="1600"/>
              <a:buChar char="-"/>
            </a:pPr>
            <a:r>
              <a:rPr lang="fr-FR" sz="1600"/>
              <a:t>Sous Windows, vérifier la création de l’environnement virtuel </a:t>
            </a:r>
            <a:endParaRPr sz="1600"/>
          </a:p>
          <a:p>
            <a:pPr indent="0" lvl="0" marL="0" rtl="0" algn="ctr">
              <a:lnSpc>
                <a:spcPct val="115000"/>
              </a:lnSpc>
              <a:spcBef>
                <a:spcPts val="0"/>
              </a:spcBef>
              <a:spcAft>
                <a:spcPts val="0"/>
              </a:spcAft>
              <a:buNone/>
            </a:pPr>
            <a:r>
              <a:t/>
            </a:r>
            <a:endParaRPr sz="1400"/>
          </a:p>
          <a:p>
            <a:pPr indent="0" lvl="0" marL="457200" rtl="0" algn="ctr">
              <a:lnSpc>
                <a:spcPct val="115000"/>
              </a:lnSpc>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451575" y="1181348"/>
            <a:ext cx="9603300" cy="627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fr-FR"/>
              <a:t>Documentation : Fonctionnelle</a:t>
            </a:r>
            <a:endParaRPr/>
          </a:p>
        </p:txBody>
      </p:sp>
      <p:sp>
        <p:nvSpPr>
          <p:cNvPr id="187" name="Google Shape;187;p21"/>
          <p:cNvSpPr txBox="1"/>
          <p:nvPr>
            <p:ph idx="12" type="sldNum"/>
          </p:nvPr>
        </p:nvSpPr>
        <p:spPr>
          <a:xfrm>
            <a:off x="11380981" y="5608585"/>
            <a:ext cx="810900" cy="5037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88" name="Google Shape;188;p21"/>
          <p:cNvSpPr txBox="1"/>
          <p:nvPr>
            <p:ph idx="1" type="body"/>
          </p:nvPr>
        </p:nvSpPr>
        <p:spPr>
          <a:xfrm>
            <a:off x="2826100" y="3504200"/>
            <a:ext cx="6001200" cy="627300"/>
          </a:xfrm>
          <a:prstGeom prst="rect">
            <a:avLst/>
          </a:prstGeom>
        </p:spPr>
        <p:txBody>
          <a:bodyPr anchorCtr="0" anchor="t" bIns="45700" lIns="91425" spcFirstLastPara="1" rIns="91425" wrap="square" tIns="45700">
            <a:noAutofit/>
          </a:bodyPr>
          <a:lstStyle/>
          <a:p>
            <a:pPr indent="0" lvl="0" marL="457200" rtl="0" algn="ctr">
              <a:lnSpc>
                <a:spcPct val="115000"/>
              </a:lnSpc>
              <a:spcBef>
                <a:spcPts val="0"/>
              </a:spcBef>
              <a:spcAft>
                <a:spcPts val="0"/>
              </a:spcAft>
              <a:buNone/>
            </a:pPr>
            <a:r>
              <a:rPr lang="fr-FR" sz="1700"/>
              <a:t>Utilisation de </a:t>
            </a:r>
            <a:r>
              <a:rPr b="1" lang="fr-FR" sz="1700"/>
              <a:t>argparse </a:t>
            </a:r>
            <a:r>
              <a:rPr lang="fr-FR" sz="1700"/>
              <a:t>assurer la viabilité des paramètres</a:t>
            </a:r>
            <a:endParaRPr sz="1700"/>
          </a:p>
        </p:txBody>
      </p:sp>
      <p:pic>
        <p:nvPicPr>
          <p:cNvPr id="189" name="Google Shape;189;p21"/>
          <p:cNvPicPr preferRelativeResize="0"/>
          <p:nvPr/>
        </p:nvPicPr>
        <p:blipFill>
          <a:blip r:embed="rId3">
            <a:alphaModFix/>
          </a:blip>
          <a:stretch>
            <a:fillRect/>
          </a:stretch>
        </p:blipFill>
        <p:spPr>
          <a:xfrm>
            <a:off x="3386200" y="2535673"/>
            <a:ext cx="5734050" cy="54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erie">
  <a:themeElements>
    <a:clrScheme name="Galerie">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