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70" r:id="rId5"/>
    <p:sldId id="265" r:id="rId6"/>
    <p:sldId id="280" r:id="rId7"/>
    <p:sldId id="275" r:id="rId8"/>
    <p:sldId id="290" r:id="rId9"/>
    <p:sldId id="289" r:id="rId10"/>
    <p:sldId id="276" r:id="rId11"/>
    <p:sldId id="277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67" r:id="rId21"/>
    <p:sldId id="268" r:id="rId22"/>
    <p:sldId id="269" r:id="rId23"/>
    <p:sldId id="278" r:id="rId24"/>
    <p:sldId id="279" r:id="rId25"/>
    <p:sldId id="272" r:id="rId26"/>
    <p:sldId id="266" r:id="rId27"/>
    <p:sldId id="291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87BCE7-8917-47F8-84E7-3C0A02A1AC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647993-F3E2-44BC-AB45-342863F5FD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DCD5D4-C308-4D16-947D-2CC57CA49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CAA50-0740-4741-863D-80EFC7FBB4C9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89EE5C-94EA-4BB6-A678-D7838975D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6878F9-3596-4069-953C-0712609C2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3AF41-902F-46BB-A664-8F5549AD5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746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21717D-510B-48A3-94EE-45150C0BF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24A628-0374-4B5B-B921-223FF7E2D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EBA460-49CD-4837-8868-47AAB79EB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CAA50-0740-4741-863D-80EFC7FBB4C9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26931A-762A-4426-9CD7-8FA0899C6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E9004E-D9BF-430B-8AD7-988AAD3A5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3AF41-902F-46BB-A664-8F5549AD5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671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00C3A4-39DA-433B-A156-B1E90D95B9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892A09-3380-4C2E-806B-AC801D6D2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C4C26D-06DC-4FEC-BBCD-06556D1DC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CAA50-0740-4741-863D-80EFC7FBB4C9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C0D50F-6E9C-4D54-AADF-59D14D35B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7AB443-3F06-4D36-87EE-600A9EAD2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3AF41-902F-46BB-A664-8F5549AD5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498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1B5EA-D22E-48EE-A580-2B1E1CFE4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7CE061-4DCB-485E-AE1B-EB62F9517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95A58C-EC0A-4B64-8568-A90BFB3E5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CAA50-0740-4741-863D-80EFC7FBB4C9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3D899A-F2E2-47E4-8789-AA18BD90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87491D-5995-48E6-831B-39FF99BB0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3AF41-902F-46BB-A664-8F5549AD5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99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D0F5E-635C-4924-BA0B-B472E5B2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0E70B4-1844-4CFE-9F44-6714BEFB0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E08FC1-7A53-498F-AAFA-E58825D7E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CAA50-0740-4741-863D-80EFC7FBB4C9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524EF2-4734-4850-8D18-13EFDD140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B8BBF3-3E5D-4122-AA3E-82FEBE696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3AF41-902F-46BB-A664-8F5549AD5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757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6829C2-F16F-41DD-BE54-DCF32CB12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9C9142-87A6-4A50-957D-0AA7B19626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903CC2-E771-4FD9-B5E9-019912BC7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E2AF11-32B9-4018-BE69-345C129D2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CAA50-0740-4741-863D-80EFC7FBB4C9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EA10B0-9AE5-4356-9984-563B478EC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57FF7C-56DE-430A-B1C8-F2CC7433A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3AF41-902F-46BB-A664-8F5549AD5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878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2B54C4-4764-42FE-ACB3-79938334E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64816C-8CE6-42EB-B853-FA325006D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D6F686-F9E5-4E7C-AD9F-3244A1468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E1F8A5-2F7D-48B4-9F0D-5F7346A69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025D85-A50B-4E69-8D31-326BA8DAAD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57E7666-30CA-4A6E-8320-3913583C5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CAA50-0740-4741-863D-80EFC7FBB4C9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EA58E3-8FBF-4139-A81A-B7FE457F8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31A734-7A02-4492-969D-08FA9A98C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3AF41-902F-46BB-A664-8F5549AD5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369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68DF5-C21C-4137-9A07-8BAAACDEB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662264A-704B-4C47-AFB7-0C5716BA5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CAA50-0740-4741-863D-80EFC7FBB4C9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7EAB196-71E3-4511-9DC8-8682E9511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3CAE36-3159-415E-8DDF-9771E4167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3AF41-902F-46BB-A664-8F5549AD5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875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966F555-FEAC-4DB7-AE04-C8EEC3BC2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CAA50-0740-4741-863D-80EFC7FBB4C9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90E404-8DEF-4848-8312-F5E81E736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ABF723-7551-45D2-9C28-A994AF4D9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3AF41-902F-46BB-A664-8F5549AD5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019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C85525-3421-4D31-A8FB-2EFC2DD06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740CE8-5B94-4FFE-93A3-7B3CF26E4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0D28A3-6938-4A8B-A62C-4AFA834B0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C75BA0-400F-4878-8404-7A4A8CF64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CAA50-0740-4741-863D-80EFC7FBB4C9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7E842B-C449-4739-BAFA-CC817AD72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E37F65-D387-4DC3-868F-6B55FB56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3AF41-902F-46BB-A664-8F5549AD5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242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6D1434-3348-446A-B4A9-C1C2A33E4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751A03-E717-4E02-AAF6-743356EE8B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DD72CF-46A2-42AC-A884-B6729CD32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D6F525-2C65-46BB-B0D4-7734BD482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CAA50-0740-4741-863D-80EFC7FBB4C9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1B8576-9297-4662-AD2C-36EDDB6D7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0F082B-FF2D-46B5-88AA-72A0BE723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3AF41-902F-46BB-A664-8F5549AD5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100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9A81BC-73FF-46A9-B7A9-6BFEC85A1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68AD6F-ADED-44A7-81D5-28FA9A08D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A4CA83-0537-4AC1-B7FC-415539B2D4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CAA50-0740-4741-863D-80EFC7FBB4C9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53F1C7-1340-4773-A2FD-D163B63E53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104EED-80A4-44BE-AF36-52D996E62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3AF41-902F-46BB-A664-8F5549AD5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7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lab.visitkorea.or.kr/site/portal/ex/bbs/View.do?cbIdx=1127&amp;bcIdx=306507&amp;pageIndex=1&amp;tgtTypeCd=CATE_CONT&amp;searchKey=&amp;searchKey2=spt04&amp;tabFlag=N&amp;subFlag=N&amp;cateCont=spt04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F11DDF7-2C8F-4BF0-965D-3DBB6CD06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14591" y="-71438"/>
            <a:ext cx="14673266" cy="70008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CCA1F0-D1CB-4491-AEF7-48A8C1136A48}"/>
              </a:ext>
            </a:extLst>
          </p:cNvPr>
          <p:cNvSpPr txBox="1"/>
          <p:nvPr/>
        </p:nvSpPr>
        <p:spPr>
          <a:xfrm>
            <a:off x="1991915" y="1656815"/>
            <a:ext cx="82081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[K – Digital Training]</a:t>
            </a:r>
          </a:p>
          <a:p>
            <a:pPr algn="ctr"/>
            <a:r>
              <a:rPr lang="en-US" altLang="ko-K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Pandas</a:t>
            </a:r>
            <a:r>
              <a:rPr lang="ko-KR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데이터 시각화 프로젝트</a:t>
            </a:r>
            <a:endParaRPr lang="en-US" altLang="ko-K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ko-KR" sz="3600" b="1" dirty="0"/>
          </a:p>
          <a:p>
            <a:pPr algn="ctr"/>
            <a:r>
              <a:rPr lang="en-US" altLang="ko-KR" sz="2800" b="1" dirty="0"/>
              <a:t>- </a:t>
            </a:r>
            <a:r>
              <a:rPr lang="ko-KR" altLang="en-US" sz="2800" b="1" dirty="0"/>
              <a:t>한일 갈등과 양국 경제</a:t>
            </a:r>
            <a:r>
              <a:rPr lang="en-US" altLang="ko-KR" sz="2800" b="1" dirty="0"/>
              <a:t>/</a:t>
            </a:r>
            <a:r>
              <a:rPr lang="ko-KR" altLang="en-US" sz="2800" b="1" dirty="0"/>
              <a:t>사회 교류의 상관관계 </a:t>
            </a:r>
            <a:r>
              <a:rPr lang="en-US" altLang="ko-KR" sz="2800" b="1" dirty="0"/>
              <a:t>-</a:t>
            </a:r>
            <a:endParaRPr lang="ko-KR" alt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56FBFA-42CA-4882-B889-5128D982678A}"/>
              </a:ext>
            </a:extLst>
          </p:cNvPr>
          <p:cNvSpPr txBox="1"/>
          <p:nvPr/>
        </p:nvSpPr>
        <p:spPr>
          <a:xfrm>
            <a:off x="7656276" y="6305519"/>
            <a:ext cx="4481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[3</a:t>
            </a:r>
            <a:r>
              <a:rPr lang="ko-KR" altLang="en-US" sz="2000" dirty="0"/>
              <a:t>조</a:t>
            </a:r>
            <a:r>
              <a:rPr lang="en-US" altLang="ko-KR" sz="2000" dirty="0"/>
              <a:t>] </a:t>
            </a:r>
            <a:r>
              <a:rPr lang="ko-KR" altLang="en-US" sz="2000" dirty="0" err="1"/>
              <a:t>권오영</a:t>
            </a:r>
            <a:r>
              <a:rPr lang="en-US" altLang="ko-KR" sz="2000" dirty="0"/>
              <a:t>, </a:t>
            </a:r>
            <a:r>
              <a:rPr lang="ko-KR" altLang="en-US" sz="2000" dirty="0"/>
              <a:t>박희진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이현길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변주영</a:t>
            </a:r>
            <a:r>
              <a:rPr lang="en-US" altLang="ko-KR" sz="2000" dirty="0"/>
              <a:t>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5580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5427D-8894-4AF0-B43F-9695316A8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508" y="186998"/>
            <a:ext cx="11167752" cy="82834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2. </a:t>
            </a:r>
            <a:r>
              <a:rPr lang="ko-KR" altLang="en-US" sz="2800" dirty="0"/>
              <a:t>데이터 분석 및 시각화 </a:t>
            </a:r>
            <a:r>
              <a:rPr lang="en-US" altLang="ko-KR" sz="2800" dirty="0"/>
              <a:t>– </a:t>
            </a:r>
            <a:r>
              <a:rPr lang="ko-KR" altLang="en-US" sz="2800" dirty="0"/>
              <a:t>한일 관계에 따른 무역량 변화 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AC59DBB-3947-47A3-8882-EC3EFE1AFCEA}"/>
              </a:ext>
            </a:extLst>
          </p:cNvPr>
          <p:cNvCxnSpPr/>
          <p:nvPr/>
        </p:nvCxnSpPr>
        <p:spPr>
          <a:xfrm>
            <a:off x="207820" y="1092531"/>
            <a:ext cx="1167938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85A5E8BD-0358-4047-8C6A-F3AF926EF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869" y="1296769"/>
            <a:ext cx="9168362" cy="537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63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5427D-8894-4AF0-B43F-9695316A8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508" y="186998"/>
            <a:ext cx="11167752" cy="82834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2. </a:t>
            </a:r>
            <a:r>
              <a:rPr lang="ko-KR" altLang="en-US" sz="2800" dirty="0"/>
              <a:t>데이터 분석 및 시각화 </a:t>
            </a:r>
            <a:r>
              <a:rPr lang="en-US" altLang="ko-KR" sz="2800" dirty="0"/>
              <a:t>– </a:t>
            </a:r>
            <a:r>
              <a:rPr lang="ko-KR" altLang="en-US" sz="2800" dirty="0"/>
              <a:t>한일 관계에 따른 무역량 변화 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AC59DBB-3947-47A3-8882-EC3EFE1AFCEA}"/>
              </a:ext>
            </a:extLst>
          </p:cNvPr>
          <p:cNvCxnSpPr/>
          <p:nvPr/>
        </p:nvCxnSpPr>
        <p:spPr>
          <a:xfrm>
            <a:off x="207820" y="1092531"/>
            <a:ext cx="1167938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CBF24966-733E-4866-955E-9C7AB6B74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73" y="1215182"/>
            <a:ext cx="5583885" cy="339633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2CA3A95-A770-48B7-A598-C833D3735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6123" y="1215182"/>
            <a:ext cx="6121078" cy="3396338"/>
          </a:xfrm>
          <a:prstGeom prst="rect">
            <a:avLst/>
          </a:prstGeom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33803D9D-7907-47DA-A66A-4D8396AA5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472" y="4791694"/>
            <a:ext cx="11455729" cy="18674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sz="1400" dirty="0"/>
              <a:t>월 단위 한국</a:t>
            </a:r>
            <a:r>
              <a:rPr lang="en-US" altLang="ko-KR" sz="1400" dirty="0"/>
              <a:t>-</a:t>
            </a:r>
            <a:r>
              <a:rPr lang="ko-KR" altLang="en-US" sz="1400" dirty="0"/>
              <a:t>일본 수입</a:t>
            </a:r>
            <a:r>
              <a:rPr lang="en-US" altLang="ko-KR" sz="1400" dirty="0"/>
              <a:t>/</a:t>
            </a:r>
            <a:r>
              <a:rPr lang="ko-KR" altLang="en-US" sz="1400" dirty="0"/>
              <a:t>수출량을 봤을 때</a:t>
            </a:r>
            <a:r>
              <a:rPr lang="en-US" altLang="ko-KR" sz="1400" dirty="0"/>
              <a:t>, 2019</a:t>
            </a:r>
            <a:r>
              <a:rPr lang="ko-KR" altLang="en-US" sz="1400" dirty="0"/>
              <a:t>년 </a:t>
            </a:r>
            <a:r>
              <a:rPr lang="en-US" altLang="ko-KR" sz="1400" dirty="0"/>
              <a:t>7</a:t>
            </a:r>
            <a:r>
              <a:rPr lang="ko-KR" altLang="en-US" sz="1400" dirty="0"/>
              <a:t>월 이후로 부터 유의미하게 수입량이 감소하고</a:t>
            </a:r>
            <a:r>
              <a:rPr lang="en-US" altLang="ko-KR" sz="1400" dirty="0"/>
              <a:t>, </a:t>
            </a:r>
            <a:r>
              <a:rPr lang="ko-KR" altLang="en-US" sz="1400" dirty="0"/>
              <a:t>그에 반해 수출량 그래프는 무난한 추세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>
                <a:sym typeface="Wingdings" panose="05000000000000000000" pitchFamily="2" charset="2"/>
              </a:rPr>
              <a:t>       </a:t>
            </a:r>
            <a:r>
              <a:rPr lang="ko-KR" altLang="en-US" sz="1400" dirty="0">
                <a:sym typeface="Wingdings" panose="05000000000000000000" pitchFamily="2" charset="2"/>
              </a:rPr>
              <a:t> </a:t>
            </a:r>
            <a:r>
              <a:rPr lang="ko-KR" altLang="en-US" sz="1400" dirty="0"/>
              <a:t>한일 갈등이 수입량에 영향이 있었음을 예측할 수 있다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 </a:t>
            </a:r>
          </a:p>
          <a:p>
            <a:pPr marL="0" indent="0">
              <a:buNone/>
            </a:pPr>
            <a:r>
              <a:rPr lang="ko-KR" altLang="en-US" sz="1400" dirty="0"/>
              <a:t>그러나 한국 전체 수입</a:t>
            </a:r>
            <a:r>
              <a:rPr lang="en-US" altLang="ko-KR" sz="1400" dirty="0"/>
              <a:t>/</a:t>
            </a:r>
            <a:r>
              <a:rPr lang="ko-KR" altLang="en-US" sz="1400" dirty="0"/>
              <a:t>수출량과 비교해서 봤을 때</a:t>
            </a:r>
            <a:r>
              <a:rPr lang="en-US" altLang="ko-KR" sz="1400" dirty="0"/>
              <a:t>, </a:t>
            </a:r>
            <a:r>
              <a:rPr lang="ko-KR" altLang="en-US" sz="1400" dirty="0"/>
              <a:t>전체적으로 감소하는 추세였기 때문에 극적인 영향이 있었다고 보기는 힘들다</a:t>
            </a:r>
            <a:r>
              <a:rPr lang="en-US" altLang="ko-KR" sz="1400" dirty="0"/>
              <a:t>. 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 algn="ctr">
              <a:buNone/>
            </a:pPr>
            <a:r>
              <a:rPr lang="en-US" altLang="ko-KR" sz="2000" b="1" u="sng" dirty="0">
                <a:solidFill>
                  <a:srgbClr val="FF0000"/>
                </a:solidFill>
              </a:rPr>
              <a:t>&gt;&gt; </a:t>
            </a:r>
            <a:r>
              <a:rPr lang="ko-KR" altLang="en-US" sz="2000" b="1" u="sng" dirty="0">
                <a:solidFill>
                  <a:srgbClr val="FF0000"/>
                </a:solidFill>
              </a:rPr>
              <a:t>한일 갈등이 국가 간 경제적 교류에 극적인 영향을 끼쳤다고 할 수 없다</a:t>
            </a:r>
            <a:r>
              <a:rPr lang="en-US" altLang="ko-KR" sz="2000" b="1" u="sng" dirty="0">
                <a:solidFill>
                  <a:srgbClr val="FF0000"/>
                </a:solidFill>
              </a:rPr>
              <a:t> &lt;&lt;</a:t>
            </a:r>
          </a:p>
          <a:p>
            <a:pPr marL="0" indent="0">
              <a:buNone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39031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5427D-8894-4AF0-B43F-9695316A8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508" y="186998"/>
            <a:ext cx="10496796" cy="82834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2.</a:t>
            </a:r>
            <a:r>
              <a:rPr lang="ko-KR" altLang="en-US" sz="2800" dirty="0"/>
              <a:t> 데이터 분석 및 시각화 </a:t>
            </a:r>
            <a:r>
              <a:rPr lang="en-US" altLang="ko-KR" sz="2800" dirty="0"/>
              <a:t>– </a:t>
            </a:r>
            <a:r>
              <a:rPr lang="ko-KR" altLang="en-US" sz="2800" dirty="0"/>
              <a:t>한일 관계에 따른 취업률 변화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AC59DBB-3947-47A3-8882-EC3EFE1AFCEA}"/>
              </a:ext>
            </a:extLst>
          </p:cNvPr>
          <p:cNvCxnSpPr/>
          <p:nvPr/>
        </p:nvCxnSpPr>
        <p:spPr>
          <a:xfrm>
            <a:off x="207820" y="1092531"/>
            <a:ext cx="1167938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CEFE4BEA-DF43-485E-8355-3D258EA84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08" y="1440000"/>
            <a:ext cx="11268693" cy="4868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  데이터 수집 </a:t>
            </a:r>
            <a:r>
              <a:rPr lang="en-US" altLang="ko-KR" dirty="0"/>
              <a:t>– </a:t>
            </a:r>
            <a:r>
              <a:rPr lang="ko-KR" altLang="en-US" dirty="0"/>
              <a:t>일본 취업률</a:t>
            </a: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6145C6F-6BED-D98B-429E-475BD8E26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81" y="2495550"/>
            <a:ext cx="9620250" cy="18669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B4448D6-5E46-AAB6-B4D3-50821B3FE9F0}"/>
              </a:ext>
            </a:extLst>
          </p:cNvPr>
          <p:cNvSpPr txBox="1"/>
          <p:nvPr/>
        </p:nvSpPr>
        <p:spPr>
          <a:xfrm>
            <a:off x="8171613" y="5765469"/>
            <a:ext cx="2943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출처 </a:t>
            </a:r>
            <a:r>
              <a:rPr lang="en-US" altLang="ko-KR" dirty="0"/>
              <a:t>: KOSIS </a:t>
            </a:r>
            <a:r>
              <a:rPr lang="ko-KR" altLang="en-US" dirty="0" err="1"/>
              <a:t>국가통계포털</a:t>
            </a:r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ko-KR" altLang="en-US" dirty="0"/>
              <a:t>동아시아 연구원</a:t>
            </a:r>
          </a:p>
        </p:txBody>
      </p:sp>
    </p:spTree>
    <p:extLst>
      <p:ext uri="{BB962C8B-B14F-4D97-AF65-F5344CB8AC3E}">
        <p14:creationId xmlns:p14="http://schemas.microsoft.com/office/powerpoint/2010/main" val="2915381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5427D-8894-4AF0-B43F-9695316A8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508" y="186998"/>
            <a:ext cx="10496796" cy="82834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2.</a:t>
            </a:r>
            <a:r>
              <a:rPr lang="ko-KR" altLang="en-US" sz="2800" dirty="0"/>
              <a:t> 데이터 분석 및 시각화 </a:t>
            </a:r>
            <a:r>
              <a:rPr lang="en-US" altLang="ko-KR" sz="2800" dirty="0"/>
              <a:t>– </a:t>
            </a:r>
            <a:r>
              <a:rPr lang="ko-KR" altLang="en-US" sz="2800" dirty="0"/>
              <a:t>한일 관계에 따른 취업률 변화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AC59DBB-3947-47A3-8882-EC3EFE1AFCEA}"/>
              </a:ext>
            </a:extLst>
          </p:cNvPr>
          <p:cNvCxnSpPr/>
          <p:nvPr/>
        </p:nvCxnSpPr>
        <p:spPr>
          <a:xfrm>
            <a:off x="207820" y="1092531"/>
            <a:ext cx="1167938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CEFE4BEA-DF43-485E-8355-3D258EA84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08" y="1440000"/>
            <a:ext cx="11268693" cy="4868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  원본 데이터 </a:t>
            </a:r>
            <a:r>
              <a:rPr lang="en-US" altLang="ko-KR" dirty="0"/>
              <a:t>– </a:t>
            </a:r>
            <a:r>
              <a:rPr lang="ko-KR" altLang="en-US" dirty="0"/>
              <a:t>일본 신규 고용수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424DF1-78EF-7664-79CB-A3B919072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47" y="2662203"/>
            <a:ext cx="11431905" cy="127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569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5427D-8894-4AF0-B43F-9695316A8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508" y="186998"/>
            <a:ext cx="10496796" cy="82834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2.</a:t>
            </a:r>
            <a:r>
              <a:rPr lang="ko-KR" altLang="en-US" sz="2800" dirty="0"/>
              <a:t> 데이터 분석 및 시각화 </a:t>
            </a:r>
            <a:r>
              <a:rPr lang="en-US" altLang="ko-KR" sz="2800" dirty="0"/>
              <a:t>– </a:t>
            </a:r>
            <a:r>
              <a:rPr lang="ko-KR" altLang="en-US" sz="2800" dirty="0"/>
              <a:t>한일 관계에 따른 취업률 변화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AC59DBB-3947-47A3-8882-EC3EFE1AFCEA}"/>
              </a:ext>
            </a:extLst>
          </p:cNvPr>
          <p:cNvCxnSpPr/>
          <p:nvPr/>
        </p:nvCxnSpPr>
        <p:spPr>
          <a:xfrm>
            <a:off x="207820" y="1092531"/>
            <a:ext cx="1167938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CEFE4BEA-DF43-485E-8355-3D258EA84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08" y="1440000"/>
            <a:ext cx="11082566" cy="4868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  일본 신규 채용자수 </a:t>
            </a:r>
            <a:r>
              <a:rPr lang="ko-KR" altLang="en-US" dirty="0" err="1"/>
              <a:t>전처리</a:t>
            </a:r>
            <a:r>
              <a:rPr lang="ko-KR" altLang="en-US" dirty="0"/>
              <a:t> 코드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5D6E643-9618-D51D-E67C-7444DBDABD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46" y="2274768"/>
            <a:ext cx="11307128" cy="362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312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5427D-8894-4AF0-B43F-9695316A8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508" y="186998"/>
            <a:ext cx="10496796" cy="82834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2.</a:t>
            </a:r>
            <a:r>
              <a:rPr lang="ko-KR" altLang="en-US" sz="2800" dirty="0"/>
              <a:t> 데이터 분석 및 시각화 </a:t>
            </a:r>
            <a:r>
              <a:rPr lang="en-US" altLang="ko-KR" sz="2800" dirty="0"/>
              <a:t>– </a:t>
            </a:r>
            <a:r>
              <a:rPr lang="ko-KR" altLang="en-US" sz="2800" dirty="0"/>
              <a:t>한일 관계에 따른 취업률 변화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AC59DBB-3947-47A3-8882-EC3EFE1AFCEA}"/>
              </a:ext>
            </a:extLst>
          </p:cNvPr>
          <p:cNvCxnSpPr/>
          <p:nvPr/>
        </p:nvCxnSpPr>
        <p:spPr>
          <a:xfrm>
            <a:off x="207820" y="1092531"/>
            <a:ext cx="1167938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CEFE4BEA-DF43-485E-8355-3D258EA84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08" y="1440000"/>
            <a:ext cx="11268693" cy="4868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  원본 데이터 </a:t>
            </a:r>
            <a:r>
              <a:rPr lang="en-US" altLang="ko-KR" dirty="0"/>
              <a:t>– </a:t>
            </a:r>
            <a:r>
              <a:rPr lang="ko-KR" altLang="en-US" dirty="0"/>
              <a:t>한국인의 해외취업 통계</a:t>
            </a:r>
            <a:endParaRPr lang="en-US" altLang="ko-KR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88ED631-490E-8342-8F9D-F1B9F9BB6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471" y="1926874"/>
            <a:ext cx="6029325" cy="165735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6558BB9-6D09-4E4C-C6AE-AE614C5D8E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471" y="3689677"/>
            <a:ext cx="747712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942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5427D-8894-4AF0-B43F-9695316A8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508" y="186998"/>
            <a:ext cx="10496796" cy="82834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2.</a:t>
            </a:r>
            <a:r>
              <a:rPr lang="ko-KR" altLang="en-US" sz="2800" dirty="0"/>
              <a:t> 데이터 분석 및 시각화 </a:t>
            </a:r>
            <a:r>
              <a:rPr lang="en-US" altLang="ko-KR" sz="2800" dirty="0"/>
              <a:t>– </a:t>
            </a:r>
            <a:r>
              <a:rPr lang="ko-KR" altLang="en-US" sz="2800" dirty="0"/>
              <a:t>한일 관계에 따른 취업률 변화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AC59DBB-3947-47A3-8882-EC3EFE1AFCEA}"/>
              </a:ext>
            </a:extLst>
          </p:cNvPr>
          <p:cNvCxnSpPr/>
          <p:nvPr/>
        </p:nvCxnSpPr>
        <p:spPr>
          <a:xfrm>
            <a:off x="207820" y="1092531"/>
            <a:ext cx="1167938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CEFE4BEA-DF43-485E-8355-3D258EA84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08" y="1440000"/>
            <a:ext cx="11082566" cy="4868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  일본의 한국인 신규 채용자수 </a:t>
            </a:r>
            <a:r>
              <a:rPr lang="ko-KR" altLang="en-US" dirty="0" err="1"/>
              <a:t>전처리</a:t>
            </a:r>
            <a:r>
              <a:rPr lang="ko-KR" altLang="en-US" dirty="0"/>
              <a:t> 코드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2CC281-B330-C084-6977-96F7ABDB0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82" y="1926875"/>
            <a:ext cx="8699945" cy="248888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BB1123E-21ED-2C4F-FADC-17A6A5288A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809" y="4300991"/>
            <a:ext cx="7303199" cy="23700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E39045-B13F-E674-26FB-0748F8DB7961}"/>
              </a:ext>
            </a:extLst>
          </p:cNvPr>
          <p:cNvSpPr txBox="1"/>
          <p:nvPr/>
        </p:nvSpPr>
        <p:spPr>
          <a:xfrm>
            <a:off x="1204295" y="5101275"/>
            <a:ext cx="29787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2</a:t>
            </a:r>
            <a:r>
              <a:rPr lang="ko-KR" altLang="en-US" sz="2200" dirty="0"/>
              <a:t>개의 데이터파일에서</a:t>
            </a:r>
            <a:endParaRPr lang="en-US" altLang="ko-KR" sz="2200" dirty="0"/>
          </a:p>
          <a:p>
            <a:r>
              <a:rPr lang="ko-KR" altLang="en-US" sz="2200" dirty="0"/>
              <a:t>각각 로딩</a:t>
            </a:r>
          </a:p>
        </p:txBody>
      </p:sp>
    </p:spTree>
    <p:extLst>
      <p:ext uri="{BB962C8B-B14F-4D97-AF65-F5344CB8AC3E}">
        <p14:creationId xmlns:p14="http://schemas.microsoft.com/office/powerpoint/2010/main" val="146192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5427D-8894-4AF0-B43F-9695316A8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508" y="186998"/>
            <a:ext cx="10496796" cy="82834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2.</a:t>
            </a:r>
            <a:r>
              <a:rPr lang="ko-KR" altLang="en-US" sz="2800" dirty="0"/>
              <a:t> 데이터 분석 및 시각화 </a:t>
            </a:r>
            <a:r>
              <a:rPr lang="en-US" altLang="ko-KR" sz="2800" dirty="0"/>
              <a:t>– </a:t>
            </a:r>
            <a:r>
              <a:rPr lang="ko-KR" altLang="en-US" sz="2800" dirty="0"/>
              <a:t>한일 관계에 따른 취업률 변화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AC59DBB-3947-47A3-8882-EC3EFE1AFCEA}"/>
              </a:ext>
            </a:extLst>
          </p:cNvPr>
          <p:cNvCxnSpPr/>
          <p:nvPr/>
        </p:nvCxnSpPr>
        <p:spPr>
          <a:xfrm>
            <a:off x="207820" y="1092531"/>
            <a:ext cx="1167938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CEFE4BEA-DF43-485E-8355-3D258EA84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08" y="1440000"/>
            <a:ext cx="11082566" cy="4868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  일본의 한국인 신규 채용자수 </a:t>
            </a:r>
            <a:r>
              <a:rPr lang="ko-KR" altLang="en-US" dirty="0" err="1"/>
              <a:t>전처리</a:t>
            </a:r>
            <a:r>
              <a:rPr lang="ko-KR" altLang="en-US" dirty="0"/>
              <a:t> 코드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E424768-DF73-46D7-8D8B-9DF334242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56" y="2808000"/>
            <a:ext cx="11294269" cy="27041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6E3AFD-7633-A97A-317E-E8934C7D6AC7}"/>
              </a:ext>
            </a:extLst>
          </p:cNvPr>
          <p:cNvSpPr txBox="1"/>
          <p:nvPr/>
        </p:nvSpPr>
        <p:spPr>
          <a:xfrm>
            <a:off x="8677489" y="2016000"/>
            <a:ext cx="297228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/>
              <a:t>concat</a:t>
            </a:r>
            <a:r>
              <a:rPr lang="ko-KR" altLang="en-US" sz="2500" dirty="0"/>
              <a:t>으로 행 병합</a:t>
            </a:r>
          </a:p>
        </p:txBody>
      </p:sp>
    </p:spTree>
    <p:extLst>
      <p:ext uri="{BB962C8B-B14F-4D97-AF65-F5344CB8AC3E}">
        <p14:creationId xmlns:p14="http://schemas.microsoft.com/office/powerpoint/2010/main" val="3075498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5427D-8894-4AF0-B43F-9695316A8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508" y="186998"/>
            <a:ext cx="10496796" cy="82834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2.</a:t>
            </a:r>
            <a:r>
              <a:rPr lang="ko-KR" altLang="en-US" sz="2800" dirty="0"/>
              <a:t> 데이터 분석 및 시각화 </a:t>
            </a:r>
            <a:r>
              <a:rPr lang="en-US" altLang="ko-KR" sz="2800" dirty="0"/>
              <a:t>– </a:t>
            </a:r>
            <a:r>
              <a:rPr lang="ko-KR" altLang="en-US" sz="2800" dirty="0"/>
              <a:t>한일 관계에 따른 취업률 변화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AC59DBB-3947-47A3-8882-EC3EFE1AFCEA}"/>
              </a:ext>
            </a:extLst>
          </p:cNvPr>
          <p:cNvCxnSpPr/>
          <p:nvPr/>
        </p:nvCxnSpPr>
        <p:spPr>
          <a:xfrm>
            <a:off x="207820" y="1092531"/>
            <a:ext cx="1167938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CEFE4BEA-DF43-485E-8355-3D258EA84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08" y="1440000"/>
            <a:ext cx="11082566" cy="4868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  일본의 한국인 신규 채용자수 </a:t>
            </a:r>
            <a:r>
              <a:rPr lang="ko-KR" altLang="en-US" dirty="0" err="1"/>
              <a:t>전처리</a:t>
            </a:r>
            <a:r>
              <a:rPr lang="ko-KR" altLang="en-US" dirty="0"/>
              <a:t> 코드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6E3AFD-7633-A97A-317E-E8934C7D6AC7}"/>
              </a:ext>
            </a:extLst>
          </p:cNvPr>
          <p:cNvSpPr txBox="1"/>
          <p:nvPr/>
        </p:nvSpPr>
        <p:spPr>
          <a:xfrm>
            <a:off x="4735938" y="2016000"/>
            <a:ext cx="721671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err="1"/>
              <a:t>concat</a:t>
            </a:r>
            <a:r>
              <a:rPr lang="ko-KR" altLang="en-US" sz="2500" dirty="0"/>
              <a:t>의 </a:t>
            </a:r>
            <a:r>
              <a:rPr lang="en-US" altLang="ko-KR" sz="2500" dirty="0"/>
              <a:t>join=‘inner’ </a:t>
            </a:r>
            <a:r>
              <a:rPr lang="ko-KR" altLang="en-US" sz="2500" dirty="0"/>
              <a:t>사용해서 공통 </a:t>
            </a:r>
            <a:r>
              <a:rPr lang="ko-KR" altLang="en-US" sz="2500" dirty="0" err="1"/>
              <a:t>컬럼명</a:t>
            </a:r>
            <a:r>
              <a:rPr lang="ko-KR" altLang="en-US" sz="2500" dirty="0"/>
              <a:t> 병합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C166B2-E892-9403-DFF7-80AB67BAD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91" y="2808000"/>
            <a:ext cx="11341418" cy="247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748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5427D-8894-4AF0-B43F-9695316A8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508" y="186998"/>
            <a:ext cx="10496796" cy="82834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2.</a:t>
            </a:r>
            <a:r>
              <a:rPr lang="ko-KR" altLang="en-US" sz="2800" dirty="0"/>
              <a:t> 데이터 분석 및 시각화 </a:t>
            </a:r>
            <a:r>
              <a:rPr lang="en-US" altLang="ko-KR" sz="2800" dirty="0"/>
              <a:t>– </a:t>
            </a:r>
            <a:r>
              <a:rPr lang="ko-KR" altLang="en-US" sz="2800" dirty="0"/>
              <a:t>한일 관계에 따른 취업률 변화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AC59DBB-3947-47A3-8882-EC3EFE1AFCEA}"/>
              </a:ext>
            </a:extLst>
          </p:cNvPr>
          <p:cNvCxnSpPr/>
          <p:nvPr/>
        </p:nvCxnSpPr>
        <p:spPr>
          <a:xfrm>
            <a:off x="207820" y="1092531"/>
            <a:ext cx="1167938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CEFE4BEA-DF43-485E-8355-3D258EA84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08" y="1440000"/>
            <a:ext cx="11082566" cy="4868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  일본의 한국인 신규 채용자수 </a:t>
            </a:r>
            <a:r>
              <a:rPr lang="ko-KR" altLang="en-US" dirty="0" err="1"/>
              <a:t>전처리</a:t>
            </a:r>
            <a:r>
              <a:rPr lang="ko-KR" altLang="en-US" dirty="0"/>
              <a:t> 코드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6E3AFD-7633-A97A-317E-E8934C7D6AC7}"/>
              </a:ext>
            </a:extLst>
          </p:cNvPr>
          <p:cNvSpPr txBox="1"/>
          <p:nvPr/>
        </p:nvSpPr>
        <p:spPr>
          <a:xfrm>
            <a:off x="6624009" y="2016000"/>
            <a:ext cx="505298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err="1"/>
              <a:t>pct_change</a:t>
            </a:r>
            <a:r>
              <a:rPr lang="en-US" altLang="ko-KR" sz="2500" dirty="0"/>
              <a:t> </a:t>
            </a:r>
            <a:r>
              <a:rPr lang="ko-KR" altLang="en-US" sz="2500" dirty="0"/>
              <a:t>메서드로 변동률 계산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552EB7B-971D-910F-7D90-5F4029E945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74" y="2850342"/>
            <a:ext cx="11315700" cy="177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184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5427D-8894-4AF0-B43F-9695316A8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508" y="186998"/>
            <a:ext cx="6975763" cy="828342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2E9761-E7AA-49DA-8B04-BB0008F0A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710" y="199903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1. </a:t>
            </a:r>
            <a:r>
              <a:rPr lang="ko-KR" altLang="en-US" sz="2400" dirty="0"/>
              <a:t>개요</a:t>
            </a:r>
            <a:endParaRPr lang="en-US" altLang="ko-KR" sz="2400" dirty="0"/>
          </a:p>
          <a:p>
            <a:pPr marL="514350" indent="-514350">
              <a:buAutoNum type="arabicPeriod"/>
            </a:pPr>
            <a:endParaRPr lang="en-US" altLang="ko-KR" sz="2400" dirty="0"/>
          </a:p>
          <a:p>
            <a:pPr marL="514350" indent="-514350">
              <a:buAutoNum type="arabicPeriod"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2. </a:t>
            </a:r>
            <a:r>
              <a:rPr lang="ko-KR" altLang="en-US" sz="2400" dirty="0"/>
              <a:t>데이터 분석</a:t>
            </a:r>
            <a:r>
              <a:rPr lang="en-US" altLang="ko-KR" sz="2400" dirty="0"/>
              <a:t> </a:t>
            </a:r>
            <a:r>
              <a:rPr lang="ko-KR" altLang="en-US" sz="2400" dirty="0"/>
              <a:t>및 시각화</a:t>
            </a:r>
            <a:endParaRPr lang="en-US" altLang="ko-KR" sz="2400" dirty="0"/>
          </a:p>
          <a:p>
            <a:pPr marL="514350" indent="-514350">
              <a:buAutoNum type="arabicPeriod"/>
            </a:pPr>
            <a:endParaRPr lang="en-US" altLang="ko-KR" sz="2400" dirty="0"/>
          </a:p>
          <a:p>
            <a:pPr marL="514350" indent="-514350">
              <a:buAutoNum type="arabicPeriod"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3.</a:t>
            </a:r>
            <a:r>
              <a:rPr lang="ko-KR" altLang="en-US" sz="2400" dirty="0"/>
              <a:t> 요약</a:t>
            </a:r>
            <a:endParaRPr lang="en-US" altLang="ko-KR" sz="24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AC59DBB-3947-47A3-8882-EC3EFE1AFCEA}"/>
              </a:ext>
            </a:extLst>
          </p:cNvPr>
          <p:cNvCxnSpPr/>
          <p:nvPr/>
        </p:nvCxnSpPr>
        <p:spPr>
          <a:xfrm>
            <a:off x="207820" y="1092531"/>
            <a:ext cx="1167938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839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4EBE464-A618-4785-8DE5-0754648EB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69" y="2657305"/>
            <a:ext cx="4819269" cy="276872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FD5427D-8894-4AF0-B43F-9695316A8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508" y="186998"/>
            <a:ext cx="10496796" cy="82834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2.</a:t>
            </a:r>
            <a:r>
              <a:rPr lang="ko-KR" altLang="en-US" sz="2800" dirty="0"/>
              <a:t> 데이터 분석 및 시각화 </a:t>
            </a:r>
            <a:r>
              <a:rPr lang="en-US" altLang="ko-KR" sz="2800" dirty="0"/>
              <a:t>– </a:t>
            </a:r>
            <a:r>
              <a:rPr lang="ko-KR" altLang="en-US" sz="2800" dirty="0"/>
              <a:t>한일 관계에 따른 취업률 변화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AC59DBB-3947-47A3-8882-EC3EFE1AFCEA}"/>
              </a:ext>
            </a:extLst>
          </p:cNvPr>
          <p:cNvCxnSpPr/>
          <p:nvPr/>
        </p:nvCxnSpPr>
        <p:spPr>
          <a:xfrm>
            <a:off x="207820" y="1092531"/>
            <a:ext cx="1167938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89C2D275-9B88-4585-ADCE-6AAFBB51F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562" y="1187770"/>
            <a:ext cx="4982623" cy="282197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0C112A6-69BC-417E-AE4D-E8E13E8D73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4562" y="4036436"/>
            <a:ext cx="4982623" cy="2821972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22302996-EFBB-4DA1-B742-7BD4F0B346DE}"/>
              </a:ext>
            </a:extLst>
          </p:cNvPr>
          <p:cNvSpPr/>
          <p:nvPr/>
        </p:nvSpPr>
        <p:spPr>
          <a:xfrm>
            <a:off x="5527963" y="3686342"/>
            <a:ext cx="860961" cy="670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CDD391A3-11D4-445C-ADB5-AB4B714E3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292" y="1235380"/>
            <a:ext cx="5723708" cy="13447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dirty="0"/>
              <a:t>반일감정이 고조된 시기에</a:t>
            </a:r>
            <a:endParaRPr lang="en-US" altLang="ko-KR" sz="2200" dirty="0"/>
          </a:p>
          <a:p>
            <a:pPr marL="0" indent="0">
              <a:buNone/>
            </a:pPr>
            <a:r>
              <a:rPr lang="ko-KR" altLang="en-US" sz="2200" dirty="0"/>
              <a:t>일본의 한국인 취업수가 감소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1500" b="1" u="sng" dirty="0">
                <a:solidFill>
                  <a:srgbClr val="FF0000"/>
                </a:solidFill>
              </a:rPr>
              <a:t>&gt;&gt; </a:t>
            </a:r>
            <a:r>
              <a:rPr lang="ko-KR" altLang="en-US" sz="1500" b="1" u="sng" dirty="0">
                <a:solidFill>
                  <a:srgbClr val="FF0000"/>
                </a:solidFill>
              </a:rPr>
              <a:t>한일 갈등이 일본 취업률에 영향을 끼쳤다고 할 수 있다 </a:t>
            </a:r>
            <a:r>
              <a:rPr lang="en-US" altLang="ko-KR" sz="1500" b="1" u="sng" dirty="0">
                <a:solidFill>
                  <a:srgbClr val="FF0000"/>
                </a:solidFill>
              </a:rPr>
              <a:t>&lt;&lt;</a:t>
            </a:r>
          </a:p>
          <a:p>
            <a:pPr marL="0" indent="0">
              <a:buNone/>
            </a:pPr>
            <a:endParaRPr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2227552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5427D-8894-4AF0-B43F-9695316A8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508" y="186998"/>
            <a:ext cx="10496796" cy="82834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2.</a:t>
            </a:r>
            <a:r>
              <a:rPr lang="ko-KR" altLang="en-US" sz="2800" dirty="0"/>
              <a:t> 데이터 분석 및 시각화 </a:t>
            </a:r>
            <a:r>
              <a:rPr lang="en-US" altLang="ko-KR" sz="2800" dirty="0"/>
              <a:t>– </a:t>
            </a:r>
            <a:r>
              <a:rPr lang="ko-KR" altLang="en-US" sz="2800" dirty="0"/>
              <a:t>한일 관계에 따른 방일 여행객 변화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AC59DBB-3947-47A3-8882-EC3EFE1AFCEA}"/>
              </a:ext>
            </a:extLst>
          </p:cNvPr>
          <p:cNvCxnSpPr/>
          <p:nvPr/>
        </p:nvCxnSpPr>
        <p:spPr>
          <a:xfrm>
            <a:off x="207820" y="1092531"/>
            <a:ext cx="1167938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8CEC6567-73F6-482E-A787-668EDA3D9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00" y="1255631"/>
            <a:ext cx="4218334" cy="525731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20AADDF-15E5-40E2-A52F-A14185F225D0}"/>
              </a:ext>
            </a:extLst>
          </p:cNvPr>
          <p:cNvSpPr txBox="1"/>
          <p:nvPr/>
        </p:nvSpPr>
        <p:spPr>
          <a:xfrm>
            <a:off x="2124840" y="6596390"/>
            <a:ext cx="18460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출처 </a:t>
            </a:r>
            <a:r>
              <a:rPr lang="en-US" altLang="ko-KR" sz="1100" dirty="0"/>
              <a:t>: </a:t>
            </a:r>
            <a:r>
              <a:rPr lang="ko-KR" altLang="en-US" sz="1100" dirty="0">
                <a:hlinkClick r:id="rId3"/>
              </a:rPr>
              <a:t>한국관광 </a:t>
            </a:r>
            <a:r>
              <a:rPr lang="ko-KR" altLang="en-US" sz="1100" dirty="0" err="1">
                <a:hlinkClick r:id="rId3"/>
              </a:rPr>
              <a:t>데이터랩</a:t>
            </a:r>
            <a:endParaRPr lang="ko-KR" altLang="en-US" sz="11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5EC9F6B-2434-44A4-BBF1-E1CEC1619F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181" y="1661072"/>
            <a:ext cx="5474474" cy="444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625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5427D-8894-4AF0-B43F-9695316A8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508" y="186998"/>
            <a:ext cx="10496796" cy="82834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2.</a:t>
            </a:r>
            <a:r>
              <a:rPr lang="ko-KR" altLang="en-US" sz="2800" dirty="0"/>
              <a:t> 데이터 분석 및 시각화 </a:t>
            </a:r>
            <a:r>
              <a:rPr lang="en-US" altLang="ko-KR" sz="2800" dirty="0"/>
              <a:t>– </a:t>
            </a:r>
            <a:r>
              <a:rPr lang="ko-KR" altLang="en-US" sz="2800" dirty="0"/>
              <a:t>한일 관계에 따른 방일 여행객 변화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AC59DBB-3947-47A3-8882-EC3EFE1AFCEA}"/>
              </a:ext>
            </a:extLst>
          </p:cNvPr>
          <p:cNvCxnSpPr/>
          <p:nvPr/>
        </p:nvCxnSpPr>
        <p:spPr>
          <a:xfrm>
            <a:off x="207820" y="1092531"/>
            <a:ext cx="1167938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4AD2CCBA-E418-4F0A-8938-C389C1546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08" y="1206386"/>
            <a:ext cx="2660787" cy="444522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5E25DFB-F8AA-4056-BF14-5EC50981DA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333" y="1206386"/>
            <a:ext cx="5931205" cy="431822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3A9D558-0824-47C6-A8FE-96D948A1B2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756" y="2883952"/>
            <a:ext cx="3225966" cy="338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35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5427D-8894-4AF0-B43F-9695316A8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508" y="186998"/>
            <a:ext cx="10496796" cy="82834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2.</a:t>
            </a:r>
            <a:r>
              <a:rPr lang="ko-KR" altLang="en-US" sz="2800" dirty="0"/>
              <a:t> 데이터 분석 및 시각화 </a:t>
            </a:r>
            <a:r>
              <a:rPr lang="en-US" altLang="ko-KR" sz="2800" dirty="0"/>
              <a:t>– </a:t>
            </a:r>
            <a:r>
              <a:rPr lang="ko-KR" altLang="en-US" sz="2800" dirty="0"/>
              <a:t>한일 관계에 따른 방일 여행객 변화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AC59DBB-3947-47A3-8882-EC3EFE1AFCEA}"/>
              </a:ext>
            </a:extLst>
          </p:cNvPr>
          <p:cNvCxnSpPr/>
          <p:nvPr/>
        </p:nvCxnSpPr>
        <p:spPr>
          <a:xfrm>
            <a:off x="207820" y="1092531"/>
            <a:ext cx="1167938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28C640E4-8312-45A4-9A10-77E7FE53E6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33" y="1219250"/>
            <a:ext cx="10700945" cy="544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8423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5427D-8894-4AF0-B43F-9695316A8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508" y="186998"/>
            <a:ext cx="10496796" cy="82834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2.</a:t>
            </a:r>
            <a:r>
              <a:rPr lang="ko-KR" altLang="en-US" sz="2800" dirty="0"/>
              <a:t> 데이터 분석 및 시각화 </a:t>
            </a:r>
            <a:r>
              <a:rPr lang="en-US" altLang="ko-KR" sz="2800" dirty="0"/>
              <a:t>– </a:t>
            </a:r>
            <a:r>
              <a:rPr lang="ko-KR" altLang="en-US" sz="2800" dirty="0"/>
              <a:t>한일 관계에 따른 방일 여행객 변화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AC59DBB-3947-47A3-8882-EC3EFE1AFCEA}"/>
              </a:ext>
            </a:extLst>
          </p:cNvPr>
          <p:cNvCxnSpPr/>
          <p:nvPr/>
        </p:nvCxnSpPr>
        <p:spPr>
          <a:xfrm>
            <a:off x="207820" y="1092531"/>
            <a:ext cx="1167938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0D73279E-932B-459C-834B-DC54D4FC00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07" y="1169723"/>
            <a:ext cx="4794505" cy="448057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974EBB5-21FD-4F0E-9FA4-BEB9BEF26C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401" y="1169723"/>
            <a:ext cx="6064562" cy="310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2696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5427D-8894-4AF0-B43F-9695316A8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508" y="186998"/>
            <a:ext cx="10496796" cy="82834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2.</a:t>
            </a:r>
            <a:r>
              <a:rPr lang="ko-KR" altLang="en-US" sz="2800" dirty="0"/>
              <a:t> 데이터 분석 및 시각화 </a:t>
            </a:r>
            <a:r>
              <a:rPr lang="en-US" altLang="ko-KR" sz="2800" dirty="0"/>
              <a:t>– </a:t>
            </a:r>
            <a:r>
              <a:rPr lang="ko-KR" altLang="en-US" sz="2800" dirty="0"/>
              <a:t>한일 관계에 따른 방일 여행객 변화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AC59DBB-3947-47A3-8882-EC3EFE1AFCEA}"/>
              </a:ext>
            </a:extLst>
          </p:cNvPr>
          <p:cNvCxnSpPr/>
          <p:nvPr/>
        </p:nvCxnSpPr>
        <p:spPr>
          <a:xfrm>
            <a:off x="207820" y="1092531"/>
            <a:ext cx="1167938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7AB07F88-0427-462B-BBE9-CA3312FDA0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97" y="1169722"/>
            <a:ext cx="9539288" cy="48672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BAF5AEB-73A1-4EC5-829D-103DC56E872C}"/>
              </a:ext>
            </a:extLst>
          </p:cNvPr>
          <p:cNvSpPr txBox="1"/>
          <p:nvPr/>
        </p:nvSpPr>
        <p:spPr>
          <a:xfrm>
            <a:off x="7203054" y="3429000"/>
            <a:ext cx="3131389" cy="86177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2019/07     2020/01</a:t>
            </a:r>
          </a:p>
          <a:p>
            <a:r>
              <a:rPr lang="en-US" altLang="ko-KR" sz="2500" dirty="0"/>
              <a:t> </a:t>
            </a:r>
            <a:r>
              <a:rPr lang="en-US" altLang="ko-KR" sz="2500" dirty="0">
                <a:solidFill>
                  <a:srgbClr val="FF0000"/>
                </a:solidFill>
              </a:rPr>
              <a:t>21.2 %</a:t>
            </a:r>
            <a:r>
              <a:rPr lang="en-US" altLang="ko-KR" sz="2500" dirty="0"/>
              <a:t>   -&gt; </a:t>
            </a:r>
            <a:r>
              <a:rPr lang="en-US" altLang="ko-KR" sz="2500" dirty="0">
                <a:solidFill>
                  <a:srgbClr val="FF0000"/>
                </a:solidFill>
              </a:rPr>
              <a:t>12.6 %</a:t>
            </a:r>
            <a:r>
              <a:rPr lang="en-US" altLang="ko-KR" sz="2500" dirty="0"/>
              <a:t> </a:t>
            </a:r>
            <a:endParaRPr lang="ko-KR" altLang="en-US" sz="2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841551-9EF7-446D-A6A6-428E9F33EB53}"/>
              </a:ext>
            </a:extLst>
          </p:cNvPr>
          <p:cNvSpPr txBox="1"/>
          <p:nvPr/>
        </p:nvSpPr>
        <p:spPr>
          <a:xfrm>
            <a:off x="320635" y="6114177"/>
            <a:ext cx="117921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800" b="1" u="sng" dirty="0">
                <a:solidFill>
                  <a:srgbClr val="FF0000"/>
                </a:solidFill>
              </a:rPr>
              <a:t>&gt;&gt; </a:t>
            </a:r>
            <a:r>
              <a:rPr lang="ko-KR" altLang="en-US" sz="1800" b="1" u="sng" dirty="0">
                <a:solidFill>
                  <a:srgbClr val="FF0000"/>
                </a:solidFill>
              </a:rPr>
              <a:t>전체 여행객 중 일본 여행객의 비율이 절반 가까이 감소하는 유의미한 영향을 일으켰지만</a:t>
            </a:r>
            <a:r>
              <a:rPr lang="en-US" altLang="ko-KR" sz="1800" b="1" u="sng" dirty="0">
                <a:solidFill>
                  <a:srgbClr val="FF0000"/>
                </a:solidFill>
              </a:rPr>
              <a:t>, </a:t>
            </a:r>
            <a:r>
              <a:rPr lang="ko-KR" altLang="en-US" sz="1800" b="1" u="sng" dirty="0">
                <a:solidFill>
                  <a:srgbClr val="FF0000"/>
                </a:solidFill>
              </a:rPr>
              <a:t>국민 감정이 회복됨에 따라 여행객 수도 갈등 이전의 수준으로 돌아왔다</a:t>
            </a:r>
            <a:r>
              <a:rPr lang="en-US" altLang="ko-KR" sz="1800" b="1" u="sng" dirty="0">
                <a:solidFill>
                  <a:srgbClr val="FF0000"/>
                </a:solidFill>
              </a:rPr>
              <a:t> &lt;&lt;</a:t>
            </a:r>
          </a:p>
        </p:txBody>
      </p:sp>
    </p:spTree>
    <p:extLst>
      <p:ext uri="{BB962C8B-B14F-4D97-AF65-F5344CB8AC3E}">
        <p14:creationId xmlns:p14="http://schemas.microsoft.com/office/powerpoint/2010/main" val="42084908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5427D-8894-4AF0-B43F-9695316A8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508" y="186998"/>
            <a:ext cx="6975763" cy="82834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3.</a:t>
            </a:r>
            <a:r>
              <a:rPr lang="ko-KR" altLang="en-US" sz="2800" dirty="0"/>
              <a:t> 요약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2E9761-E7AA-49DA-8B04-BB0008F0A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594" y="1320927"/>
            <a:ext cx="11161816" cy="53144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1) </a:t>
            </a:r>
            <a:r>
              <a:rPr lang="ko-KR" altLang="en-US" sz="1600" dirty="0"/>
              <a:t>한일 관계에 따른 국제결혼 변화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400" b="1" u="sng" dirty="0">
                <a:solidFill>
                  <a:srgbClr val="FF0000"/>
                </a:solidFill>
              </a:rPr>
              <a:t>&gt;&gt; </a:t>
            </a:r>
            <a:r>
              <a:rPr lang="ko-KR" altLang="en-US" sz="1400" b="1" u="sng" dirty="0">
                <a:solidFill>
                  <a:srgbClr val="FF0000"/>
                </a:solidFill>
              </a:rPr>
              <a:t>한일 갈등이 한일 </a:t>
            </a:r>
            <a:r>
              <a:rPr lang="ko-KR" altLang="en-US" sz="1400" b="1" u="sng" dirty="0" err="1">
                <a:solidFill>
                  <a:srgbClr val="FF0000"/>
                </a:solidFill>
              </a:rPr>
              <a:t>국제결혼률에</a:t>
            </a:r>
            <a:r>
              <a:rPr lang="ko-KR" altLang="en-US" sz="1400" b="1" u="sng" dirty="0">
                <a:solidFill>
                  <a:srgbClr val="FF0000"/>
                </a:solidFill>
              </a:rPr>
              <a:t> 큰 영향을 끼쳤다고 할 수 없다</a:t>
            </a:r>
            <a:r>
              <a:rPr lang="en-US" altLang="ko-KR" sz="1400" b="1" u="sng" dirty="0">
                <a:solidFill>
                  <a:srgbClr val="FF0000"/>
                </a:solidFill>
              </a:rPr>
              <a:t> &lt;&lt;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600" dirty="0"/>
              <a:t>2) </a:t>
            </a:r>
            <a:r>
              <a:rPr lang="ko-KR" altLang="en-US" sz="1600" dirty="0"/>
              <a:t>한일 관계에 따른 무역량 변화</a:t>
            </a:r>
            <a:endParaRPr lang="en-US" altLang="ko-KR" sz="1600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400" b="1" u="sng" dirty="0">
                <a:solidFill>
                  <a:srgbClr val="FF0000"/>
                </a:solidFill>
              </a:rPr>
              <a:t>&gt;&gt; </a:t>
            </a:r>
            <a:r>
              <a:rPr lang="ko-KR" altLang="en-US" sz="1400" b="1" u="sng" dirty="0">
                <a:solidFill>
                  <a:srgbClr val="FF0000"/>
                </a:solidFill>
              </a:rPr>
              <a:t>한일 갈등에 따라 일본 수입량이 줄어든 것을 볼 수 있으나 전체적인 수입</a:t>
            </a:r>
            <a:r>
              <a:rPr lang="en-US" altLang="ko-KR" sz="1400" b="1" u="sng" dirty="0">
                <a:solidFill>
                  <a:srgbClr val="FF0000"/>
                </a:solidFill>
              </a:rPr>
              <a:t>/</a:t>
            </a:r>
            <a:r>
              <a:rPr lang="ko-KR" altLang="en-US" sz="1400" b="1" u="sng" dirty="0">
                <a:solidFill>
                  <a:srgbClr val="FF0000"/>
                </a:solidFill>
              </a:rPr>
              <a:t>수출량이 줄어들었기 때문에</a:t>
            </a:r>
            <a:endParaRPr lang="en-US" altLang="ko-KR" sz="1400" b="1" u="sng" dirty="0">
              <a:solidFill>
                <a:srgbClr val="FF0000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400" b="1" dirty="0">
                <a:solidFill>
                  <a:srgbClr val="FF0000"/>
                </a:solidFill>
              </a:rPr>
              <a:t>     </a:t>
            </a:r>
            <a:r>
              <a:rPr lang="ko-KR" altLang="en-US" sz="1400" b="1" u="sng" dirty="0">
                <a:solidFill>
                  <a:srgbClr val="FF0000"/>
                </a:solidFill>
              </a:rPr>
              <a:t>큰 영향을 주었다고 보기는 어렵다 </a:t>
            </a:r>
            <a:r>
              <a:rPr lang="en-US" altLang="ko-KR" sz="1400" b="1" u="sng" dirty="0">
                <a:solidFill>
                  <a:srgbClr val="FF0000"/>
                </a:solidFill>
              </a:rPr>
              <a:t>&lt;&lt;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600" dirty="0"/>
              <a:t>3) </a:t>
            </a:r>
            <a:r>
              <a:rPr lang="ko-KR" altLang="en-US" sz="1600" dirty="0"/>
              <a:t>한일 관계에 따른 취업률 변화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400" b="1" u="sng" dirty="0">
                <a:solidFill>
                  <a:srgbClr val="FF0000"/>
                </a:solidFill>
              </a:rPr>
              <a:t>&gt;&gt; </a:t>
            </a:r>
            <a:r>
              <a:rPr lang="ko-KR" altLang="en-US" sz="1400" b="1" u="sng" dirty="0">
                <a:solidFill>
                  <a:srgbClr val="FF0000"/>
                </a:solidFill>
              </a:rPr>
              <a:t>한일 갈등으로 인한 국민 감정의 변화가 한국인의 일본 취업률에도 상당한 영향을 주었다고 할 수 있다 </a:t>
            </a:r>
            <a:r>
              <a:rPr lang="en-US" altLang="ko-KR" sz="1400" b="1" u="sng" dirty="0">
                <a:solidFill>
                  <a:srgbClr val="FF0000"/>
                </a:solidFill>
              </a:rPr>
              <a:t>&lt;&lt;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600" dirty="0"/>
              <a:t>4) </a:t>
            </a:r>
            <a:r>
              <a:rPr lang="ko-KR" altLang="en-US" sz="1600" dirty="0"/>
              <a:t>한일 관계에 따른 방일 여행객 변화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400" b="1" u="sng" dirty="0">
                <a:solidFill>
                  <a:srgbClr val="FF0000"/>
                </a:solidFill>
              </a:rPr>
              <a:t>&gt;&gt; </a:t>
            </a:r>
            <a:r>
              <a:rPr lang="ko-KR" altLang="en-US" sz="1400" b="1" u="sng" dirty="0">
                <a:solidFill>
                  <a:srgbClr val="FF0000"/>
                </a:solidFill>
              </a:rPr>
              <a:t>전체 여행객 중 일본 여행객의 비율이 절반 가까이 감소하는 유의미한 영향을 일으켰고</a:t>
            </a:r>
            <a:r>
              <a:rPr lang="en-US" altLang="ko-KR" sz="1400" b="1" u="sng" dirty="0">
                <a:solidFill>
                  <a:srgbClr val="FF0000"/>
                </a:solidFill>
              </a:rPr>
              <a:t>, </a:t>
            </a:r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0000"/>
                </a:solidFill>
              </a:rPr>
              <a:t>     </a:t>
            </a:r>
            <a:r>
              <a:rPr lang="ko-KR" altLang="en-US" sz="1400" b="1" u="sng" dirty="0">
                <a:solidFill>
                  <a:srgbClr val="FF0000"/>
                </a:solidFill>
              </a:rPr>
              <a:t>국민 감정이 회복됨에 따라 여행객 수도 갈등 이전의 수준으로 돌아왔다</a:t>
            </a:r>
            <a:r>
              <a:rPr lang="en-US" altLang="ko-KR" sz="1400" b="1" u="sng" dirty="0">
                <a:solidFill>
                  <a:srgbClr val="FF0000"/>
                </a:solidFill>
              </a:rPr>
              <a:t> &lt;&lt;</a:t>
            </a:r>
          </a:p>
          <a:p>
            <a:pPr marL="0" indent="0">
              <a:buNone/>
            </a:pPr>
            <a:endParaRPr lang="en-US" altLang="ko-KR" sz="2000" b="1" u="sng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ko-KR" altLang="en-US" sz="2000" b="1" dirty="0"/>
              <a:t>결론 </a:t>
            </a:r>
            <a:r>
              <a:rPr lang="en-US" altLang="ko-KR" sz="2000" b="1" dirty="0"/>
              <a:t>: </a:t>
            </a:r>
            <a:r>
              <a:rPr lang="ko-KR" altLang="en-US" sz="2000" b="1" u="sng" dirty="0"/>
              <a:t>경제적인 영향은 크지 않지만</a:t>
            </a:r>
            <a:r>
              <a:rPr lang="en-US" altLang="ko-KR" sz="2000" b="1" u="sng" dirty="0"/>
              <a:t>,</a:t>
            </a:r>
            <a:r>
              <a:rPr lang="ko-KR" altLang="en-US" sz="2000" b="1" u="sng" dirty="0"/>
              <a:t> 사회적인 부분에는 상당한 영향을 주었다고 볼 수 있다</a:t>
            </a:r>
            <a:r>
              <a:rPr lang="en-US" altLang="ko-KR" sz="2000" b="1" u="sng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514350" indent="-514350">
              <a:buAutoNum type="arabicParenR"/>
            </a:pPr>
            <a:endParaRPr lang="en-US" altLang="ko-KR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AC59DBB-3947-47A3-8882-EC3EFE1AFCEA}"/>
              </a:ext>
            </a:extLst>
          </p:cNvPr>
          <p:cNvCxnSpPr/>
          <p:nvPr/>
        </p:nvCxnSpPr>
        <p:spPr>
          <a:xfrm>
            <a:off x="207820" y="1092531"/>
            <a:ext cx="1167938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872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9E1421-4AC2-ED54-BACD-133FF0F2F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6746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감사합니다</a:t>
            </a:r>
            <a:r>
              <a:rPr lang="en-US" altLang="ko-KR" dirty="0"/>
              <a:t>~!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8080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5427D-8894-4AF0-B43F-9695316A8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508" y="186998"/>
            <a:ext cx="6975763" cy="82834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1.</a:t>
            </a:r>
            <a:r>
              <a:rPr lang="ko-KR" altLang="en-US" sz="2800" dirty="0"/>
              <a:t>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2E9761-E7AA-49DA-8B04-BB0008F0A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다양한 이유로 인해</a:t>
            </a:r>
            <a:r>
              <a:rPr lang="en-US" altLang="ko-KR" dirty="0"/>
              <a:t>, </a:t>
            </a:r>
            <a:r>
              <a:rPr lang="ko-KR" altLang="en-US" dirty="0"/>
              <a:t>한일 갈등은 수십 년간 지속적으로 심화되었다 감소되는 과정을 반복하고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이러한 갈등 상황 속에서</a:t>
            </a:r>
            <a:r>
              <a:rPr lang="en-US" altLang="ko-KR" dirty="0"/>
              <a:t> </a:t>
            </a:r>
            <a:r>
              <a:rPr lang="ko-KR" altLang="en-US" dirty="0"/>
              <a:t>양국의 경제</a:t>
            </a:r>
            <a:r>
              <a:rPr lang="en-US" altLang="ko-KR" dirty="0"/>
              <a:t>/</a:t>
            </a:r>
            <a:r>
              <a:rPr lang="ko-KR" altLang="en-US" dirty="0"/>
              <a:t>사회적 교류가 어떻게 변화하는지 분석하기 위해 이번 프로젝트를 진행하였다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특히 상대국에 대한 인상이 한일간의 무역</a:t>
            </a:r>
            <a:r>
              <a:rPr lang="en-US" altLang="ko-KR" dirty="0"/>
              <a:t>, </a:t>
            </a:r>
            <a:r>
              <a:rPr lang="ko-KR" altLang="en-US" dirty="0"/>
              <a:t>결혼</a:t>
            </a:r>
            <a:r>
              <a:rPr lang="en-US" altLang="ko-KR" dirty="0"/>
              <a:t>, </a:t>
            </a:r>
            <a:r>
              <a:rPr lang="ko-KR" altLang="en-US" dirty="0"/>
              <a:t>취업</a:t>
            </a:r>
            <a:r>
              <a:rPr lang="en-US" altLang="ko-KR" dirty="0"/>
              <a:t>, </a:t>
            </a:r>
            <a:r>
              <a:rPr lang="ko-KR" altLang="en-US" dirty="0"/>
              <a:t>여행 등 우리의 일상생활과 밀접한 분야에 어떻게 영향을 미치는지 분석하였다</a:t>
            </a:r>
            <a:r>
              <a:rPr lang="en-US" altLang="ko-KR" dirty="0"/>
              <a:t>.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AC59DBB-3947-47A3-8882-EC3EFE1AFCEA}"/>
              </a:ext>
            </a:extLst>
          </p:cNvPr>
          <p:cNvCxnSpPr/>
          <p:nvPr/>
        </p:nvCxnSpPr>
        <p:spPr>
          <a:xfrm>
            <a:off x="207820" y="1092531"/>
            <a:ext cx="1167938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29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5427D-8894-4AF0-B43F-9695316A8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508" y="186998"/>
            <a:ext cx="10496796" cy="82834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2.</a:t>
            </a:r>
            <a:r>
              <a:rPr lang="ko-KR" altLang="en-US" sz="2800" dirty="0"/>
              <a:t> 데이터 분석 및 시각화 </a:t>
            </a:r>
            <a:r>
              <a:rPr lang="en-US" altLang="ko-KR" sz="2800" dirty="0"/>
              <a:t>– </a:t>
            </a:r>
            <a:r>
              <a:rPr lang="ko-KR" altLang="en-US" sz="2800" dirty="0"/>
              <a:t>한일 관계에 따른 국제결혼 변화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AC59DBB-3947-47A3-8882-EC3EFE1AFCEA}"/>
              </a:ext>
            </a:extLst>
          </p:cNvPr>
          <p:cNvCxnSpPr/>
          <p:nvPr/>
        </p:nvCxnSpPr>
        <p:spPr>
          <a:xfrm>
            <a:off x="207820" y="1092531"/>
            <a:ext cx="1167938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768E9DB3-242D-407D-9650-CF4EEBD08187}"/>
              </a:ext>
            </a:extLst>
          </p:cNvPr>
          <p:cNvSpPr/>
          <p:nvPr/>
        </p:nvSpPr>
        <p:spPr>
          <a:xfrm>
            <a:off x="6007430" y="3574489"/>
            <a:ext cx="705011" cy="5359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AA18924-BB06-4BA9-A686-A3C53EFEF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521" y="2402412"/>
            <a:ext cx="5337321" cy="2915391"/>
          </a:xfrm>
          <a:prstGeom prst="rect">
            <a:avLst/>
          </a:prstGeom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39B9D2B9-B521-4F62-A3A0-94305D67EE99}"/>
              </a:ext>
            </a:extLst>
          </p:cNvPr>
          <p:cNvSpPr txBox="1">
            <a:spLocks/>
          </p:cNvSpPr>
          <p:nvPr/>
        </p:nvSpPr>
        <p:spPr>
          <a:xfrm>
            <a:off x="275867" y="1275427"/>
            <a:ext cx="1531915" cy="789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[ Code ]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C4D956-AE98-4AB4-9E87-55814032CE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0429"/>
          <a:stretch/>
        </p:blipFill>
        <p:spPr>
          <a:xfrm>
            <a:off x="275866" y="3403521"/>
            <a:ext cx="5691484" cy="23097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C102CC3-7CA5-444F-A0F4-04E72BC166E1}"/>
              </a:ext>
            </a:extLst>
          </p:cNvPr>
          <p:cNvSpPr txBox="1"/>
          <p:nvPr/>
        </p:nvSpPr>
        <p:spPr>
          <a:xfrm>
            <a:off x="87176" y="6473794"/>
            <a:ext cx="9334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 데이터 출처</a:t>
            </a:r>
            <a:r>
              <a:rPr lang="en-US" altLang="ko-KR" sz="1400" dirty="0"/>
              <a:t>: </a:t>
            </a:r>
            <a:r>
              <a:rPr lang="ko-KR" altLang="en-US" sz="1400" dirty="0"/>
              <a:t>통계청 사회통계국 인구동향과 보도자료 </a:t>
            </a:r>
            <a:r>
              <a:rPr lang="en-US" altLang="ko-KR" sz="1400" dirty="0"/>
              <a:t>- 2021</a:t>
            </a:r>
            <a:r>
              <a:rPr lang="ko-KR" altLang="en-US" sz="1400" dirty="0"/>
              <a:t>년 다문화 인구동태 통계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3DA0E65-A5F4-41A8-91B0-91FA3BF189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866" y="2227867"/>
            <a:ext cx="5691484" cy="51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101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5427D-8894-4AF0-B43F-9695316A8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508" y="186998"/>
            <a:ext cx="10496796" cy="82834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2.</a:t>
            </a:r>
            <a:r>
              <a:rPr lang="ko-KR" altLang="en-US" sz="2800" dirty="0"/>
              <a:t> 데이터 분석 및 시각화 </a:t>
            </a:r>
            <a:r>
              <a:rPr lang="en-US" altLang="ko-KR" sz="2800" dirty="0"/>
              <a:t>– </a:t>
            </a:r>
            <a:r>
              <a:rPr lang="ko-KR" altLang="en-US" sz="2800" dirty="0"/>
              <a:t>한일 관계에 따른 국제결혼 변화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2E9761-E7AA-49DA-8B04-BB0008F0A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271" y="4785760"/>
            <a:ext cx="10515600" cy="188524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1800" dirty="0"/>
              <a:t>2019</a:t>
            </a:r>
            <a:r>
              <a:rPr lang="ko-KR" altLang="en-US" sz="1800" dirty="0"/>
              <a:t>년과 </a:t>
            </a:r>
            <a:r>
              <a:rPr lang="en-US" altLang="ko-KR" sz="1800" dirty="0"/>
              <a:t>2020</a:t>
            </a:r>
            <a:r>
              <a:rPr lang="ko-KR" altLang="en-US" sz="1800" dirty="0"/>
              <a:t>년 사이 위안부 관련 문제</a:t>
            </a:r>
            <a:r>
              <a:rPr lang="en-US" altLang="ko-KR" sz="1800" dirty="0"/>
              <a:t>, </a:t>
            </a:r>
            <a:r>
              <a:rPr lang="ko-KR" altLang="en-US" sz="1800" dirty="0"/>
              <a:t>반도체 소재 수출 규제 등으로 한일 갈등이 심화되면서 일본에 대한 한국인의 부정적 인식 </a:t>
            </a:r>
            <a:r>
              <a:rPr lang="en-US" altLang="ko-KR" sz="1800" dirty="0"/>
              <a:t>21.7 % </a:t>
            </a:r>
            <a:r>
              <a:rPr lang="ko-KR" altLang="en-US" sz="1800" dirty="0"/>
              <a:t>급상승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한일 </a:t>
            </a:r>
            <a:r>
              <a:rPr lang="ko-KR" altLang="en-US" sz="1800" dirty="0" err="1"/>
              <a:t>국제결혼률의</a:t>
            </a:r>
            <a:r>
              <a:rPr lang="ko-KR" altLang="en-US" sz="1800" dirty="0"/>
              <a:t> 경우</a:t>
            </a:r>
            <a:r>
              <a:rPr lang="en-US" altLang="ko-KR" sz="1800" dirty="0"/>
              <a:t>, 19</a:t>
            </a:r>
            <a:r>
              <a:rPr lang="ko-KR" altLang="en-US" sz="1800" dirty="0"/>
              <a:t>년과 </a:t>
            </a:r>
            <a:r>
              <a:rPr lang="en-US" altLang="ko-KR" sz="1800" dirty="0"/>
              <a:t>20</a:t>
            </a:r>
            <a:r>
              <a:rPr lang="ko-KR" altLang="en-US" sz="1800" dirty="0"/>
              <a:t>년 사이 감소 폭이 크긴 하지만</a:t>
            </a:r>
            <a:r>
              <a:rPr lang="en-US" altLang="ko-KR" sz="1800" dirty="0"/>
              <a:t>, 2014</a:t>
            </a:r>
            <a:r>
              <a:rPr lang="ko-KR" altLang="en-US" sz="1800" dirty="0"/>
              <a:t>년과 </a:t>
            </a:r>
            <a:r>
              <a:rPr lang="en-US" altLang="ko-KR" sz="1800" dirty="0"/>
              <a:t>2015</a:t>
            </a:r>
            <a:r>
              <a:rPr lang="ko-KR" altLang="en-US" sz="1800" dirty="0"/>
              <a:t>년만큼의 급감소는 아님</a:t>
            </a:r>
            <a:r>
              <a:rPr lang="en-US" altLang="ko-KR" sz="1800" dirty="0"/>
              <a:t>. </a:t>
            </a:r>
            <a:r>
              <a:rPr lang="ko-KR" altLang="en-US" sz="1800" dirty="0"/>
              <a:t>또한 </a:t>
            </a:r>
            <a:r>
              <a:rPr lang="en-US" altLang="ko-KR" sz="1800" dirty="0"/>
              <a:t>19</a:t>
            </a:r>
            <a:r>
              <a:rPr lang="ko-KR" altLang="en-US" sz="1800" dirty="0"/>
              <a:t>년과 </a:t>
            </a:r>
            <a:r>
              <a:rPr lang="en-US" altLang="ko-KR" sz="1800" dirty="0"/>
              <a:t>20</a:t>
            </a:r>
            <a:r>
              <a:rPr lang="ko-KR" altLang="en-US" sz="1800" dirty="0"/>
              <a:t>년 사이에 코로나</a:t>
            </a:r>
            <a:r>
              <a:rPr lang="en-US" altLang="ko-KR" sz="1800" dirty="0"/>
              <a:t>19</a:t>
            </a:r>
            <a:r>
              <a:rPr lang="ko-KR" altLang="en-US" sz="1800" dirty="0"/>
              <a:t>가 발생하면서 </a:t>
            </a:r>
            <a:r>
              <a:rPr lang="ko-KR" altLang="en-US" sz="1800" dirty="0" err="1"/>
              <a:t>결혼률에</a:t>
            </a:r>
            <a:r>
              <a:rPr lang="ko-KR" altLang="en-US" sz="1800" dirty="0"/>
              <a:t> 큰 영향을 끼쳤을 확률이 높음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 algn="ctr">
              <a:buNone/>
            </a:pPr>
            <a:r>
              <a:rPr lang="en-US" altLang="ko-KR" sz="2400" b="1" u="sng" dirty="0">
                <a:solidFill>
                  <a:srgbClr val="FF0000"/>
                </a:solidFill>
              </a:rPr>
              <a:t>&gt;&gt; </a:t>
            </a:r>
            <a:r>
              <a:rPr lang="ko-KR" altLang="en-US" sz="2400" b="1" u="sng" dirty="0">
                <a:solidFill>
                  <a:srgbClr val="FF0000"/>
                </a:solidFill>
              </a:rPr>
              <a:t>한일 갈등이 한일 </a:t>
            </a:r>
            <a:r>
              <a:rPr lang="ko-KR" altLang="en-US" sz="2400" b="1" u="sng" dirty="0" err="1">
                <a:solidFill>
                  <a:srgbClr val="FF0000"/>
                </a:solidFill>
              </a:rPr>
              <a:t>국제결혼률에</a:t>
            </a:r>
            <a:r>
              <a:rPr lang="ko-KR" altLang="en-US" sz="2400" b="1" u="sng" dirty="0">
                <a:solidFill>
                  <a:srgbClr val="FF0000"/>
                </a:solidFill>
              </a:rPr>
              <a:t> 큰 영향을 끼쳤다고 할 수 없다</a:t>
            </a:r>
            <a:r>
              <a:rPr lang="en-US" altLang="ko-KR" sz="2400" b="1" u="sng" dirty="0">
                <a:solidFill>
                  <a:srgbClr val="FF0000"/>
                </a:solidFill>
              </a:rPr>
              <a:t> &lt;&lt;</a:t>
            </a:r>
          </a:p>
          <a:p>
            <a:pPr marL="0" indent="0">
              <a:buNone/>
            </a:pPr>
            <a:endParaRPr lang="en-US" altLang="ko-KR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AC59DBB-3947-47A3-8882-EC3EFE1AFCEA}"/>
              </a:ext>
            </a:extLst>
          </p:cNvPr>
          <p:cNvCxnSpPr/>
          <p:nvPr/>
        </p:nvCxnSpPr>
        <p:spPr>
          <a:xfrm>
            <a:off x="207820" y="1092531"/>
            <a:ext cx="1167938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BE34FC1D-29A8-4FFB-AA1B-98E40C9A2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104" y="1692235"/>
            <a:ext cx="4586431" cy="2826325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768E9DB3-242D-407D-9650-CF4EEBD08187}"/>
              </a:ext>
            </a:extLst>
          </p:cNvPr>
          <p:cNvSpPr/>
          <p:nvPr/>
        </p:nvSpPr>
        <p:spPr>
          <a:xfrm>
            <a:off x="5320144" y="2727564"/>
            <a:ext cx="909859" cy="755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AA18924-BB06-4BA9-A686-A3C53EFEF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4132" y="1692235"/>
            <a:ext cx="5337321" cy="291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626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5427D-8894-4AF0-B43F-9695316A8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508" y="186998"/>
            <a:ext cx="11167752" cy="82834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2. </a:t>
            </a:r>
            <a:r>
              <a:rPr lang="ko-KR" altLang="en-US" sz="2800" dirty="0"/>
              <a:t>데이터 분석 및 시각화 </a:t>
            </a:r>
            <a:r>
              <a:rPr lang="en-US" altLang="ko-KR" sz="2800" dirty="0"/>
              <a:t>– </a:t>
            </a:r>
            <a:r>
              <a:rPr lang="ko-KR" altLang="en-US" sz="2800" dirty="0"/>
              <a:t>한일 관계에 따른 무역량 변화 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AC59DBB-3947-47A3-8882-EC3EFE1AFCEA}"/>
              </a:ext>
            </a:extLst>
          </p:cNvPr>
          <p:cNvCxnSpPr/>
          <p:nvPr/>
        </p:nvCxnSpPr>
        <p:spPr>
          <a:xfrm>
            <a:off x="207820" y="1092531"/>
            <a:ext cx="1167938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AD409FAC-4A7C-4F7A-BD86-F07981CA8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48" y="1169723"/>
            <a:ext cx="5718246" cy="281995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C6A60AC-4285-40EE-938B-FE526772E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980" y="4066874"/>
            <a:ext cx="5759530" cy="260412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7AF8A24-B272-4D54-B5E4-70FE78427328}"/>
              </a:ext>
            </a:extLst>
          </p:cNvPr>
          <p:cNvSpPr txBox="1"/>
          <p:nvPr/>
        </p:nvSpPr>
        <p:spPr>
          <a:xfrm>
            <a:off x="6333013" y="1273991"/>
            <a:ext cx="4429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한국 무역 통계 총괄 데이터</a:t>
            </a:r>
            <a:r>
              <a:rPr lang="en-US" altLang="ko-KR" dirty="0"/>
              <a:t>(</a:t>
            </a:r>
            <a:r>
              <a:rPr lang="ko-KR" altLang="en-US" dirty="0"/>
              <a:t>년 단위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5B3A22-1240-4083-85F0-963334B1943E}"/>
              </a:ext>
            </a:extLst>
          </p:cNvPr>
          <p:cNvSpPr txBox="1"/>
          <p:nvPr/>
        </p:nvSpPr>
        <p:spPr>
          <a:xfrm>
            <a:off x="6333013" y="4149577"/>
            <a:ext cx="4429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한국과  나라간 무역 통계 데이터</a:t>
            </a:r>
            <a:r>
              <a:rPr lang="en-US" altLang="ko-KR" dirty="0"/>
              <a:t>(</a:t>
            </a:r>
            <a:r>
              <a:rPr lang="ko-KR" altLang="en-US" dirty="0"/>
              <a:t>월 단위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05418E-9FB9-4873-8AE5-57BB0F88352E}"/>
              </a:ext>
            </a:extLst>
          </p:cNvPr>
          <p:cNvSpPr txBox="1"/>
          <p:nvPr/>
        </p:nvSpPr>
        <p:spPr>
          <a:xfrm>
            <a:off x="6580910" y="1956502"/>
            <a:ext cx="52726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한국 전체 수출 수입 데이터</a:t>
            </a:r>
            <a:endParaRPr lang="en-US" altLang="ko-KR" sz="16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endParaRPr lang="ko-KR" alt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olidFill>
                  <a:schemeClr val="accent6"/>
                </a:solidFill>
                <a:sym typeface="Wingdings" panose="05000000000000000000" pitchFamily="2" charset="2"/>
              </a:rPr>
              <a:t>한국 전체 수출 증감률 데이터</a:t>
            </a:r>
            <a:endParaRPr lang="en-US" altLang="ko-KR" sz="1600" dirty="0">
              <a:solidFill>
                <a:schemeClr val="accent6"/>
              </a:solidFill>
              <a:sym typeface="Wingdings" panose="05000000000000000000" pitchFamily="2" charset="2"/>
            </a:endParaRPr>
          </a:p>
          <a:p>
            <a:endParaRPr lang="en-US" altLang="ko-KR" sz="1600" dirty="0">
              <a:sym typeface="Wingdings" panose="05000000000000000000" pitchFamily="2" charset="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D4B0F8-7A72-4B34-9473-E951784592F4}"/>
              </a:ext>
            </a:extLst>
          </p:cNvPr>
          <p:cNvSpPr txBox="1"/>
          <p:nvPr/>
        </p:nvSpPr>
        <p:spPr>
          <a:xfrm>
            <a:off x="6580910" y="4919083"/>
            <a:ext cx="5332021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olidFill>
                  <a:schemeClr val="accent6"/>
                </a:solidFill>
                <a:sym typeface="Wingdings" panose="05000000000000000000" pitchFamily="2" charset="2"/>
              </a:rPr>
              <a:t>한국</a:t>
            </a:r>
            <a:r>
              <a:rPr lang="en-US" altLang="ko-KR" sz="1600" dirty="0">
                <a:solidFill>
                  <a:schemeClr val="accent6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solidFill>
                  <a:schemeClr val="accent6"/>
                </a:solidFill>
                <a:sym typeface="Wingdings" panose="05000000000000000000" pitchFamily="2" charset="2"/>
              </a:rPr>
              <a:t>일본 수출</a:t>
            </a:r>
            <a:r>
              <a:rPr lang="en-US" altLang="ko-KR" sz="1600" dirty="0">
                <a:solidFill>
                  <a:schemeClr val="accent6"/>
                </a:solidFill>
                <a:sym typeface="Wingdings" panose="05000000000000000000" pitchFamily="2" charset="2"/>
              </a:rPr>
              <a:t>/</a:t>
            </a:r>
            <a:r>
              <a:rPr lang="ko-KR" altLang="en-US" sz="1600" dirty="0">
                <a:solidFill>
                  <a:schemeClr val="accent6"/>
                </a:solidFill>
                <a:sym typeface="Wingdings" panose="05000000000000000000" pitchFamily="2" charset="2"/>
              </a:rPr>
              <a:t>수입 데이터</a:t>
            </a:r>
            <a:endParaRPr lang="en-US" altLang="ko-KR" sz="1600" dirty="0">
              <a:solidFill>
                <a:schemeClr val="accent6"/>
              </a:solidFill>
              <a:sym typeface="Wingdings" panose="05000000000000000000" pitchFamily="2" charset="2"/>
            </a:endParaRPr>
          </a:p>
          <a:p>
            <a:endParaRPr lang="en-US" altLang="ko-KR" sz="1600" dirty="0">
              <a:solidFill>
                <a:schemeClr val="accent6"/>
              </a:solidFill>
              <a:sym typeface="Wingdings" panose="05000000000000000000" pitchFamily="2" charset="2"/>
            </a:endParaRPr>
          </a:p>
          <a:p>
            <a:pPr lvl="1"/>
            <a:endParaRPr lang="en-US" altLang="ko-KR" sz="100" dirty="0"/>
          </a:p>
          <a:p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en-US" altLang="ko-KR" sz="1600" dirty="0">
                <a:solidFill>
                  <a:schemeClr val="accent6"/>
                </a:solidFill>
              </a:rPr>
              <a:t>2019 – 2020</a:t>
            </a:r>
            <a:r>
              <a:rPr lang="ko-KR" altLang="en-US" sz="1600" dirty="0">
                <a:solidFill>
                  <a:schemeClr val="accent6"/>
                </a:solidFill>
              </a:rPr>
              <a:t>년 월 단위 한국 일본 수출</a:t>
            </a:r>
            <a:r>
              <a:rPr lang="en-US" altLang="ko-KR" sz="1600" dirty="0">
                <a:solidFill>
                  <a:schemeClr val="accent6"/>
                </a:solidFill>
              </a:rPr>
              <a:t>/</a:t>
            </a:r>
            <a:r>
              <a:rPr lang="ko-KR" altLang="en-US" sz="1600" dirty="0">
                <a:solidFill>
                  <a:schemeClr val="accent6"/>
                </a:solidFill>
              </a:rPr>
              <a:t>수입 데이터</a:t>
            </a:r>
            <a:endParaRPr lang="en-US" altLang="ko-KR" sz="1600" dirty="0">
              <a:solidFill>
                <a:schemeClr val="accent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03C4C2-569E-C2D9-2C44-CA9D7984EC50}"/>
              </a:ext>
            </a:extLst>
          </p:cNvPr>
          <p:cNvSpPr txBox="1"/>
          <p:nvPr/>
        </p:nvSpPr>
        <p:spPr>
          <a:xfrm>
            <a:off x="6202384" y="6404272"/>
            <a:ext cx="4203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출처</a:t>
            </a:r>
            <a:r>
              <a:rPr lang="en-US" altLang="ko-KR" sz="1600" dirty="0"/>
              <a:t>: K-star </a:t>
            </a:r>
            <a:r>
              <a:rPr lang="ko-KR" altLang="en-US" sz="1600" dirty="0"/>
              <a:t>무역통계 </a:t>
            </a:r>
            <a:r>
              <a:rPr lang="en-US" altLang="ko-KR" sz="1600" dirty="0"/>
              <a:t>- </a:t>
            </a:r>
            <a:r>
              <a:rPr lang="ko-KR" altLang="en-US" sz="1600" dirty="0"/>
              <a:t>한국무역협회</a:t>
            </a:r>
          </a:p>
        </p:txBody>
      </p:sp>
    </p:spTree>
    <p:extLst>
      <p:ext uri="{BB962C8B-B14F-4D97-AF65-F5344CB8AC3E}">
        <p14:creationId xmlns:p14="http://schemas.microsoft.com/office/powerpoint/2010/main" val="532377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5427D-8894-4AF0-B43F-9695316A8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508" y="186998"/>
            <a:ext cx="11167752" cy="82834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2. </a:t>
            </a:r>
            <a:r>
              <a:rPr lang="ko-KR" altLang="en-US" sz="2800" dirty="0"/>
              <a:t>데이터 분석 및 시각화 </a:t>
            </a:r>
            <a:r>
              <a:rPr lang="en-US" altLang="ko-KR" sz="2800" dirty="0"/>
              <a:t>– </a:t>
            </a:r>
            <a:r>
              <a:rPr lang="ko-KR" altLang="en-US" sz="2800" dirty="0"/>
              <a:t>한일 관계에 따른 무역량 변화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2E9761-E7AA-49DA-8B04-BB0008F0A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63" y="1307140"/>
            <a:ext cx="1343889" cy="48009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dirty="0"/>
              <a:t>[ Code ]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AC59DBB-3947-47A3-8882-EC3EFE1AFCEA}"/>
              </a:ext>
            </a:extLst>
          </p:cNvPr>
          <p:cNvCxnSpPr/>
          <p:nvPr/>
        </p:nvCxnSpPr>
        <p:spPr>
          <a:xfrm>
            <a:off x="207820" y="1092531"/>
            <a:ext cx="1167938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A81B0D89-7F56-49CA-9609-F398DB2FFA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75" t="-2238" r="44821" b="2238"/>
          <a:stretch/>
        </p:blipFill>
        <p:spPr>
          <a:xfrm>
            <a:off x="618508" y="3344984"/>
            <a:ext cx="6263041" cy="331755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F0149C5-3CC4-44FD-B0E8-9C4EBFA4E229}"/>
              </a:ext>
            </a:extLst>
          </p:cNvPr>
          <p:cNvSpPr txBox="1"/>
          <p:nvPr/>
        </p:nvSpPr>
        <p:spPr>
          <a:xfrm>
            <a:off x="7692160" y="4084755"/>
            <a:ext cx="4181102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ko-KR" altLang="en-US" spc="30" dirty="0"/>
              <a:t>데이터 표준화 및 정규화</a:t>
            </a:r>
            <a:endParaRPr lang="en-US" altLang="ko-KR" spc="30" dirty="0"/>
          </a:p>
          <a:p>
            <a:pPr>
              <a:spcBef>
                <a:spcPts val="600"/>
              </a:spcBef>
            </a:pPr>
            <a:endParaRPr lang="en-US" altLang="ko-KR" spc="30" dirty="0"/>
          </a:p>
          <a:p>
            <a:pPr>
              <a:spcBef>
                <a:spcPts val="600"/>
              </a:spcBef>
            </a:pPr>
            <a:r>
              <a:rPr lang="en-US" altLang="ko-KR" spc="30" dirty="0"/>
              <a:t>① </a:t>
            </a:r>
            <a:r>
              <a:rPr lang="ko-KR" altLang="en-US" spc="30" dirty="0"/>
              <a:t>인덱스명</a:t>
            </a:r>
            <a:r>
              <a:rPr lang="en-US" altLang="ko-KR" spc="30" dirty="0"/>
              <a:t>/</a:t>
            </a:r>
            <a:r>
              <a:rPr lang="ko-KR" altLang="en-US" spc="30" dirty="0" err="1"/>
              <a:t>컬럼명</a:t>
            </a:r>
            <a:r>
              <a:rPr lang="ko-KR" altLang="en-US" spc="30" dirty="0"/>
              <a:t> 통일</a:t>
            </a:r>
            <a:endParaRPr lang="en-US" altLang="ko-KR" spc="30" dirty="0"/>
          </a:p>
          <a:p>
            <a:pPr>
              <a:spcBef>
                <a:spcPts val="600"/>
              </a:spcBef>
            </a:pPr>
            <a:r>
              <a:rPr lang="en-US" altLang="ko-KR" spc="30" dirty="0"/>
              <a:t>② </a:t>
            </a:r>
            <a:r>
              <a:rPr lang="ko-KR" altLang="en-US" spc="30" dirty="0"/>
              <a:t>타입과 단위 통일</a:t>
            </a:r>
            <a:r>
              <a:rPr lang="en-US" altLang="ko-KR" spc="30" dirty="0"/>
              <a:t>(</a:t>
            </a:r>
            <a:r>
              <a:rPr lang="ko-KR" altLang="en-US" spc="30" dirty="0" err="1"/>
              <a:t>억만불</a:t>
            </a:r>
            <a:r>
              <a:rPr lang="en-US" altLang="ko-KR" spc="30" dirty="0"/>
              <a:t>)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DF08A2-B5FE-489A-9943-4CFF829E9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23" y="1868022"/>
            <a:ext cx="8768935" cy="141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902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5427D-8894-4AF0-B43F-9695316A8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508" y="186998"/>
            <a:ext cx="11167752" cy="82834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2. </a:t>
            </a:r>
            <a:r>
              <a:rPr lang="ko-KR" altLang="en-US" sz="2800" dirty="0"/>
              <a:t>데이터 분석 및 시각화 </a:t>
            </a:r>
            <a:r>
              <a:rPr lang="en-US" altLang="ko-KR" sz="2800" dirty="0"/>
              <a:t>– </a:t>
            </a:r>
            <a:r>
              <a:rPr lang="ko-KR" altLang="en-US" sz="2800" dirty="0"/>
              <a:t>한일 관계에 따른 무역량 변화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2E9761-E7AA-49DA-8B04-BB0008F0A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63" y="1307140"/>
            <a:ext cx="1343889" cy="48009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dirty="0"/>
              <a:t>[ Code ]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AC59DBB-3947-47A3-8882-EC3EFE1AFCEA}"/>
              </a:ext>
            </a:extLst>
          </p:cNvPr>
          <p:cNvCxnSpPr/>
          <p:nvPr/>
        </p:nvCxnSpPr>
        <p:spPr>
          <a:xfrm>
            <a:off x="207820" y="1092531"/>
            <a:ext cx="1167938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523625BD-C454-4072-BDE4-CAB73AC8B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327" y="1307140"/>
            <a:ext cx="5317310" cy="395645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79B3FFD-9914-45C0-8C9A-230BB8103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084" y="5263597"/>
            <a:ext cx="7345877" cy="147289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F0149C5-3CC4-44FD-B0E8-9C4EBFA4E229}"/>
              </a:ext>
            </a:extLst>
          </p:cNvPr>
          <p:cNvSpPr txBox="1"/>
          <p:nvPr/>
        </p:nvSpPr>
        <p:spPr>
          <a:xfrm>
            <a:off x="6202384" y="1594403"/>
            <a:ext cx="6246422" cy="2472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endParaRPr lang="en-US" altLang="ko-KR" sz="1600" spc="3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en-US" altLang="ko-KR" sz="1400" spc="30" dirty="0">
                <a:solidFill>
                  <a:schemeClr val="bg1"/>
                </a:solidFill>
                <a:highlight>
                  <a:srgbClr val="000000"/>
                </a:highlight>
              </a:rPr>
              <a:t>① 2019-2020</a:t>
            </a:r>
            <a:r>
              <a:rPr lang="ko-KR" altLang="en-US" sz="1400" spc="30" dirty="0">
                <a:solidFill>
                  <a:schemeClr val="bg1"/>
                </a:solidFill>
                <a:highlight>
                  <a:srgbClr val="000000"/>
                </a:highlight>
              </a:rPr>
              <a:t>년 월 단위 수출</a:t>
            </a:r>
            <a:r>
              <a:rPr lang="en-US" altLang="ko-KR" sz="1400" spc="30" dirty="0">
                <a:solidFill>
                  <a:schemeClr val="bg1"/>
                </a:solidFill>
                <a:highlight>
                  <a:srgbClr val="000000"/>
                </a:highlight>
              </a:rPr>
              <a:t>/</a:t>
            </a:r>
            <a:r>
              <a:rPr lang="ko-KR" altLang="en-US" sz="1400" spc="30" dirty="0">
                <a:solidFill>
                  <a:schemeClr val="bg1"/>
                </a:solidFill>
                <a:highlight>
                  <a:srgbClr val="000000"/>
                </a:highlight>
              </a:rPr>
              <a:t>수입량 데이터를 추출하기 위해 인덱스의 </a:t>
            </a:r>
            <a:endParaRPr lang="en-US" altLang="ko-KR" sz="1400" spc="30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en-US" altLang="ko-KR" sz="1400" spc="30" dirty="0">
                <a:solidFill>
                  <a:schemeClr val="bg1"/>
                </a:solidFill>
                <a:highlight>
                  <a:srgbClr val="000000"/>
                </a:highlight>
              </a:rPr>
              <a:t>type</a:t>
            </a:r>
            <a:r>
              <a:rPr lang="ko-KR" altLang="en-US" sz="1400" spc="30" dirty="0">
                <a:solidFill>
                  <a:schemeClr val="bg1"/>
                </a:solidFill>
                <a:highlight>
                  <a:srgbClr val="000000"/>
                </a:highlight>
              </a:rPr>
              <a:t>을 </a:t>
            </a:r>
            <a:r>
              <a:rPr lang="en-US" altLang="ko-KR" sz="1400" spc="30" dirty="0">
                <a:solidFill>
                  <a:schemeClr val="bg1"/>
                </a:solidFill>
                <a:highlight>
                  <a:srgbClr val="000000"/>
                </a:highlight>
              </a:rPr>
              <a:t>datetime</a:t>
            </a:r>
            <a:r>
              <a:rPr lang="ko-KR" altLang="en-US" sz="1400" spc="30" dirty="0">
                <a:solidFill>
                  <a:schemeClr val="bg1"/>
                </a:solidFill>
                <a:highlight>
                  <a:srgbClr val="000000"/>
                </a:highlight>
              </a:rPr>
              <a:t>으로 변환 </a:t>
            </a:r>
            <a:endParaRPr lang="en-US" altLang="ko-KR" sz="1400" spc="30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en-US" altLang="ko-KR" sz="1400" spc="30" dirty="0">
                <a:solidFill>
                  <a:schemeClr val="bg1"/>
                </a:solidFill>
                <a:highlight>
                  <a:srgbClr val="000000"/>
                </a:highlight>
                <a:sym typeface="Wingdings" panose="05000000000000000000" pitchFamily="2" charset="2"/>
              </a:rPr>
              <a:t>② year</a:t>
            </a:r>
            <a:r>
              <a:rPr lang="ko-KR" altLang="en-US" sz="1400" spc="30" dirty="0">
                <a:solidFill>
                  <a:schemeClr val="bg1"/>
                </a:solidFill>
                <a:highlight>
                  <a:srgbClr val="000000"/>
                </a:highlight>
                <a:sym typeface="Wingdings" panose="05000000000000000000" pitchFamily="2" charset="2"/>
              </a:rPr>
              <a:t>이 </a:t>
            </a:r>
            <a:r>
              <a:rPr lang="en-US" altLang="ko-KR" sz="1400" spc="30" dirty="0">
                <a:solidFill>
                  <a:schemeClr val="bg1"/>
                </a:solidFill>
                <a:highlight>
                  <a:srgbClr val="000000"/>
                </a:highlight>
                <a:sym typeface="Wingdings" panose="05000000000000000000" pitchFamily="2" charset="2"/>
              </a:rPr>
              <a:t>2019</a:t>
            </a:r>
            <a:r>
              <a:rPr lang="ko-KR" altLang="en-US" sz="1400" spc="30" dirty="0">
                <a:solidFill>
                  <a:schemeClr val="bg1"/>
                </a:solidFill>
                <a:highlight>
                  <a:srgbClr val="000000"/>
                </a:highlight>
                <a:sym typeface="Wingdings" panose="05000000000000000000" pitchFamily="2" charset="2"/>
              </a:rPr>
              <a:t>거나 </a:t>
            </a:r>
            <a:r>
              <a:rPr lang="en-US" altLang="ko-KR" sz="1400" spc="30" dirty="0">
                <a:solidFill>
                  <a:schemeClr val="bg1"/>
                </a:solidFill>
                <a:highlight>
                  <a:srgbClr val="000000"/>
                </a:highlight>
                <a:sym typeface="Wingdings" panose="05000000000000000000" pitchFamily="2" charset="2"/>
              </a:rPr>
              <a:t>year</a:t>
            </a:r>
            <a:r>
              <a:rPr lang="ko-KR" altLang="en-US" sz="1400" spc="30" dirty="0">
                <a:solidFill>
                  <a:schemeClr val="bg1"/>
                </a:solidFill>
                <a:highlight>
                  <a:srgbClr val="000000"/>
                </a:highlight>
                <a:sym typeface="Wingdings" panose="05000000000000000000" pitchFamily="2" charset="2"/>
              </a:rPr>
              <a:t>이 </a:t>
            </a:r>
            <a:r>
              <a:rPr lang="en-US" altLang="ko-KR" sz="1400" spc="30" dirty="0">
                <a:solidFill>
                  <a:schemeClr val="bg1"/>
                </a:solidFill>
                <a:highlight>
                  <a:srgbClr val="000000"/>
                </a:highlight>
                <a:sym typeface="Wingdings" panose="05000000000000000000" pitchFamily="2" charset="2"/>
              </a:rPr>
              <a:t>2020</a:t>
            </a:r>
            <a:r>
              <a:rPr lang="ko-KR" altLang="en-US" sz="1400" spc="30" dirty="0">
                <a:solidFill>
                  <a:schemeClr val="bg1"/>
                </a:solidFill>
                <a:highlight>
                  <a:srgbClr val="000000"/>
                </a:highlight>
                <a:sym typeface="Wingdings" panose="05000000000000000000" pitchFamily="2" charset="2"/>
              </a:rPr>
              <a:t>인 행을 불린 메서드를 이용하여 추출</a:t>
            </a:r>
            <a:endParaRPr lang="en-US" altLang="ko-KR" sz="1400" spc="30" dirty="0">
              <a:solidFill>
                <a:schemeClr val="bg1"/>
              </a:solidFill>
              <a:highlight>
                <a:srgbClr val="000000"/>
              </a:highlight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en-US" altLang="ko-KR" sz="1400" spc="30" dirty="0">
                <a:solidFill>
                  <a:schemeClr val="bg1"/>
                </a:solidFill>
                <a:highlight>
                  <a:srgbClr val="000000"/>
                </a:highlight>
                <a:sym typeface="Wingdings" panose="05000000000000000000" pitchFamily="2" charset="2"/>
              </a:rPr>
              <a:t>③ 2019-2020</a:t>
            </a:r>
            <a:r>
              <a:rPr lang="ko-KR" altLang="en-US" sz="1400" spc="30" dirty="0">
                <a:solidFill>
                  <a:schemeClr val="bg1"/>
                </a:solidFill>
                <a:highlight>
                  <a:srgbClr val="000000"/>
                </a:highlight>
                <a:sym typeface="Wingdings" panose="05000000000000000000" pitchFamily="2" charset="2"/>
              </a:rPr>
              <a:t> 수출</a:t>
            </a:r>
            <a:r>
              <a:rPr lang="en-US" altLang="ko-KR" sz="1400" spc="30" dirty="0">
                <a:solidFill>
                  <a:schemeClr val="bg1"/>
                </a:solidFill>
                <a:highlight>
                  <a:srgbClr val="000000"/>
                </a:highlight>
                <a:sym typeface="Wingdings" panose="05000000000000000000" pitchFamily="2" charset="2"/>
              </a:rPr>
              <a:t>/</a:t>
            </a:r>
            <a:r>
              <a:rPr lang="ko-KR" altLang="en-US" sz="1400" spc="30" dirty="0">
                <a:solidFill>
                  <a:schemeClr val="bg1"/>
                </a:solidFill>
                <a:highlight>
                  <a:srgbClr val="000000"/>
                </a:highlight>
                <a:sym typeface="Wingdings" panose="05000000000000000000" pitchFamily="2" charset="2"/>
              </a:rPr>
              <a:t>수입량 각 </a:t>
            </a:r>
            <a:r>
              <a:rPr lang="en-US" altLang="ko-KR" sz="1400" spc="30" dirty="0">
                <a:solidFill>
                  <a:schemeClr val="bg1"/>
                </a:solidFill>
                <a:highlight>
                  <a:srgbClr val="000000"/>
                </a:highlight>
                <a:sym typeface="Wingdings" panose="05000000000000000000" pitchFamily="2" charset="2"/>
              </a:rPr>
              <a:t>DF</a:t>
            </a:r>
            <a:r>
              <a:rPr lang="ko-KR" altLang="en-US" sz="1400" spc="30" dirty="0">
                <a:solidFill>
                  <a:schemeClr val="bg1"/>
                </a:solidFill>
                <a:highlight>
                  <a:srgbClr val="000000"/>
                </a:highlight>
                <a:sym typeface="Wingdings" panose="05000000000000000000" pitchFamily="2" charset="2"/>
              </a:rPr>
              <a:t>를 </a:t>
            </a:r>
            <a:r>
              <a:rPr lang="en-US" altLang="ko-KR" sz="1400" spc="30" dirty="0" err="1">
                <a:solidFill>
                  <a:schemeClr val="bg1"/>
                </a:solidFill>
                <a:highlight>
                  <a:srgbClr val="000000"/>
                </a:highlight>
                <a:sym typeface="Wingdings" panose="05000000000000000000" pitchFamily="2" charset="2"/>
              </a:rPr>
              <a:t>Concat</a:t>
            </a:r>
            <a:r>
              <a:rPr lang="en-US" altLang="ko-KR" sz="1400" spc="30" dirty="0">
                <a:solidFill>
                  <a:schemeClr val="bg1"/>
                </a:solidFill>
                <a:highlight>
                  <a:srgbClr val="000000"/>
                </a:highlight>
                <a:sym typeface="Wingdings" panose="05000000000000000000" pitchFamily="2" charset="2"/>
              </a:rPr>
              <a:t>()</a:t>
            </a:r>
            <a:r>
              <a:rPr lang="ko-KR" altLang="en-US" sz="1400" spc="30" dirty="0">
                <a:solidFill>
                  <a:schemeClr val="bg1"/>
                </a:solidFill>
                <a:highlight>
                  <a:srgbClr val="000000"/>
                </a:highlight>
                <a:sym typeface="Wingdings" panose="05000000000000000000" pitchFamily="2" charset="2"/>
              </a:rPr>
              <a:t>으로 병합</a:t>
            </a:r>
            <a:endParaRPr lang="en-US" altLang="ko-KR" sz="1600" spc="30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>
              <a:spcBef>
                <a:spcPts val="600"/>
              </a:spcBef>
            </a:pPr>
            <a:endParaRPr lang="en-US" altLang="ko-KR" sz="2000" spc="30" dirty="0"/>
          </a:p>
        </p:txBody>
      </p:sp>
    </p:spTree>
    <p:extLst>
      <p:ext uri="{BB962C8B-B14F-4D97-AF65-F5344CB8AC3E}">
        <p14:creationId xmlns:p14="http://schemas.microsoft.com/office/powerpoint/2010/main" val="2005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5427D-8894-4AF0-B43F-9695316A8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508" y="186998"/>
            <a:ext cx="11167752" cy="82834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2. </a:t>
            </a:r>
            <a:r>
              <a:rPr lang="ko-KR" altLang="en-US" sz="2800" dirty="0"/>
              <a:t>데이터 분석 및 시각화 </a:t>
            </a:r>
            <a:r>
              <a:rPr lang="en-US" altLang="ko-KR" sz="2800" dirty="0"/>
              <a:t>– </a:t>
            </a:r>
            <a:r>
              <a:rPr lang="ko-KR" altLang="en-US" sz="2800" dirty="0"/>
              <a:t>한일 관계에 따른 무역량 변화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2E9761-E7AA-49DA-8B04-BB0008F0A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820" y="1375998"/>
            <a:ext cx="1343889" cy="48009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dirty="0"/>
              <a:t>[ Code ]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AC59DBB-3947-47A3-8882-EC3EFE1AFCEA}"/>
              </a:ext>
            </a:extLst>
          </p:cNvPr>
          <p:cNvCxnSpPr/>
          <p:nvPr/>
        </p:nvCxnSpPr>
        <p:spPr>
          <a:xfrm>
            <a:off x="207820" y="1092531"/>
            <a:ext cx="1167938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2A612B17-F957-4134-83B2-A513E3E3F6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24"/>
          <a:stretch/>
        </p:blipFill>
        <p:spPr>
          <a:xfrm>
            <a:off x="1745666" y="1307140"/>
            <a:ext cx="7595824" cy="83241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EBB5FB7-02B0-4483-8A3C-23879F869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666" y="2139557"/>
            <a:ext cx="7595824" cy="187377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D245DDF-13EF-42BB-93A9-C96F2A9ADE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5666" y="4013328"/>
            <a:ext cx="7595824" cy="108740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336C3E1-8046-47D3-BBC6-5324F199AE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5666" y="5100731"/>
            <a:ext cx="7595824" cy="83104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5AD8BE1-9FFE-494C-BAA8-1B552968F52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4819"/>
          <a:stretch/>
        </p:blipFill>
        <p:spPr>
          <a:xfrm>
            <a:off x="1745665" y="5931772"/>
            <a:ext cx="7595825" cy="84459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8ABE03E-8439-417A-BF97-55BFA4FB7FFB}"/>
              </a:ext>
            </a:extLst>
          </p:cNvPr>
          <p:cNvSpPr txBox="1"/>
          <p:nvPr/>
        </p:nvSpPr>
        <p:spPr>
          <a:xfrm>
            <a:off x="4096987" y="2307001"/>
            <a:ext cx="8152410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600" spc="30" dirty="0">
                <a:solidFill>
                  <a:schemeClr val="bg1"/>
                </a:solidFill>
                <a:highlight>
                  <a:srgbClr val="000000"/>
                </a:highlight>
              </a:rPr>
              <a:t>① </a:t>
            </a:r>
            <a:r>
              <a:rPr lang="ko-KR" altLang="en-US" sz="1400" spc="30" dirty="0">
                <a:solidFill>
                  <a:schemeClr val="bg1"/>
                </a:solidFill>
                <a:highlight>
                  <a:srgbClr val="000000"/>
                </a:highlight>
              </a:rPr>
              <a:t>전체 수출 수입 데이터에서 일본 수출</a:t>
            </a:r>
            <a:r>
              <a:rPr lang="en-US" altLang="ko-KR" sz="1400" spc="30" dirty="0">
                <a:solidFill>
                  <a:schemeClr val="bg1"/>
                </a:solidFill>
                <a:highlight>
                  <a:srgbClr val="000000"/>
                </a:highlight>
              </a:rPr>
              <a:t>/</a:t>
            </a:r>
            <a:r>
              <a:rPr lang="ko-KR" altLang="en-US" sz="1400" spc="30" dirty="0">
                <a:solidFill>
                  <a:schemeClr val="bg1"/>
                </a:solidFill>
                <a:highlight>
                  <a:srgbClr val="000000"/>
                </a:highlight>
              </a:rPr>
              <a:t>수입 데이터만 추출 후 </a:t>
            </a:r>
            <a:r>
              <a:rPr lang="en-US" altLang="ko-KR" sz="1400" spc="30" dirty="0">
                <a:solidFill>
                  <a:schemeClr val="bg1"/>
                </a:solidFill>
                <a:highlight>
                  <a:srgbClr val="000000"/>
                </a:highlight>
              </a:rPr>
              <a:t>DF </a:t>
            </a:r>
            <a:r>
              <a:rPr lang="ko-KR" altLang="en-US" sz="1400" spc="30" dirty="0">
                <a:solidFill>
                  <a:schemeClr val="bg1"/>
                </a:solidFill>
                <a:highlight>
                  <a:srgbClr val="000000"/>
                </a:highlight>
              </a:rPr>
              <a:t>생성</a:t>
            </a:r>
            <a:endParaRPr lang="en-US" altLang="ko-KR" sz="1000" spc="30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>
              <a:spcBef>
                <a:spcPts val="600"/>
              </a:spcBef>
            </a:pPr>
            <a:endParaRPr lang="en-US" altLang="ko-KR" sz="1400" spc="30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>
              <a:spcBef>
                <a:spcPts val="600"/>
              </a:spcBef>
            </a:pPr>
            <a:r>
              <a:rPr lang="en-US" altLang="ko-KR" sz="1600" spc="30" dirty="0">
                <a:solidFill>
                  <a:schemeClr val="bg1"/>
                </a:solidFill>
              </a:rPr>
              <a:t>②</a:t>
            </a:r>
            <a:r>
              <a:rPr lang="en-US" altLang="ko-KR" sz="1400" spc="30" dirty="0">
                <a:solidFill>
                  <a:schemeClr val="bg1"/>
                </a:solidFill>
              </a:rPr>
              <a:t> </a:t>
            </a:r>
            <a:r>
              <a:rPr lang="ko-KR" altLang="en-US" sz="1400" spc="30" dirty="0">
                <a:solidFill>
                  <a:schemeClr val="bg1"/>
                </a:solidFill>
              </a:rPr>
              <a:t>월 </a:t>
            </a:r>
            <a:r>
              <a:rPr lang="ko-KR" altLang="en-US" sz="1400" spc="30" dirty="0">
                <a:solidFill>
                  <a:schemeClr val="bg1"/>
                </a:solidFill>
                <a:highlight>
                  <a:srgbClr val="000000"/>
                </a:highlight>
              </a:rPr>
              <a:t>별 데이터인 전체 수출</a:t>
            </a:r>
            <a:r>
              <a:rPr lang="en-US" altLang="ko-KR" sz="1400" spc="30" dirty="0">
                <a:solidFill>
                  <a:schemeClr val="bg1"/>
                </a:solidFill>
                <a:highlight>
                  <a:srgbClr val="000000"/>
                </a:highlight>
              </a:rPr>
              <a:t>/</a:t>
            </a:r>
            <a:r>
              <a:rPr lang="ko-KR" altLang="en-US" sz="1400" spc="30" dirty="0">
                <a:solidFill>
                  <a:schemeClr val="bg1"/>
                </a:solidFill>
                <a:highlight>
                  <a:srgbClr val="000000"/>
                </a:highlight>
              </a:rPr>
              <a:t>수입 데이터를 년 단위인 한국</a:t>
            </a:r>
            <a:r>
              <a:rPr lang="en-US" altLang="ko-KR" sz="1400" spc="30" dirty="0">
                <a:solidFill>
                  <a:schemeClr val="bg1"/>
                </a:solidFill>
                <a:highlight>
                  <a:srgbClr val="000000"/>
                </a:highlight>
              </a:rPr>
              <a:t>-</a:t>
            </a:r>
            <a:r>
              <a:rPr lang="ko-KR" altLang="en-US" sz="1400" spc="30" dirty="0">
                <a:solidFill>
                  <a:schemeClr val="bg1"/>
                </a:solidFill>
                <a:highlight>
                  <a:srgbClr val="000000"/>
                </a:highlight>
              </a:rPr>
              <a:t>일본 수출</a:t>
            </a:r>
            <a:r>
              <a:rPr lang="en-US" altLang="ko-KR" sz="1400" spc="30" dirty="0">
                <a:solidFill>
                  <a:schemeClr val="bg1"/>
                </a:solidFill>
                <a:highlight>
                  <a:srgbClr val="000000"/>
                </a:highlight>
              </a:rPr>
              <a:t>/</a:t>
            </a:r>
            <a:r>
              <a:rPr lang="ko-KR" altLang="en-US" sz="1400" spc="30" dirty="0">
                <a:solidFill>
                  <a:schemeClr val="bg1"/>
                </a:solidFill>
                <a:highlight>
                  <a:srgbClr val="000000"/>
                </a:highlight>
              </a:rPr>
              <a:t>수입 데이터와 </a:t>
            </a:r>
            <a:endParaRPr lang="en-US" altLang="ko-KR" sz="1400" spc="30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>
              <a:spcBef>
                <a:spcPts val="600"/>
              </a:spcBef>
            </a:pPr>
            <a:r>
              <a:rPr lang="ko-KR" altLang="en-US" sz="1400" spc="30" dirty="0">
                <a:solidFill>
                  <a:schemeClr val="bg1"/>
                </a:solidFill>
                <a:highlight>
                  <a:srgbClr val="000000"/>
                </a:highlight>
              </a:rPr>
              <a:t>맞추기 위해 월 단위에서 년 단위로 가공</a:t>
            </a:r>
            <a:endParaRPr lang="en-US" altLang="ko-KR" sz="1400" spc="30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>
              <a:spcBef>
                <a:spcPts val="600"/>
              </a:spcBef>
            </a:pPr>
            <a:r>
              <a:rPr lang="en-US" altLang="ko-KR" sz="1400" spc="30" dirty="0">
                <a:solidFill>
                  <a:schemeClr val="bg1"/>
                </a:solidFill>
                <a:highlight>
                  <a:srgbClr val="000000"/>
                </a:highlight>
                <a:sym typeface="Wingdings" panose="05000000000000000000" pitchFamily="2" charset="2"/>
              </a:rPr>
              <a:t></a:t>
            </a:r>
            <a:r>
              <a:rPr lang="ko-KR" altLang="en-US" sz="1400" spc="30" dirty="0">
                <a:solidFill>
                  <a:schemeClr val="bg1"/>
                </a:solidFill>
                <a:highlight>
                  <a:srgbClr val="000000"/>
                </a:highlight>
                <a:sym typeface="Wingdings" panose="05000000000000000000" pitchFamily="2" charset="2"/>
              </a:rPr>
              <a:t>빈 </a:t>
            </a:r>
            <a:r>
              <a:rPr lang="en-US" altLang="ko-KR" sz="1400" spc="30" dirty="0" err="1">
                <a:solidFill>
                  <a:schemeClr val="bg1"/>
                </a:solidFill>
                <a:highlight>
                  <a:srgbClr val="000000"/>
                </a:highlight>
                <a:sym typeface="Wingdings" panose="05000000000000000000" pitchFamily="2" charset="2"/>
              </a:rPr>
              <a:t>Dict</a:t>
            </a:r>
            <a:r>
              <a:rPr lang="en-US" altLang="ko-KR" sz="1400" spc="30" dirty="0">
                <a:solidFill>
                  <a:schemeClr val="bg1"/>
                </a:solidFill>
                <a:highlight>
                  <a:srgbClr val="000000"/>
                </a:highlight>
                <a:sym typeface="Wingdings" panose="05000000000000000000" pitchFamily="2" charset="2"/>
              </a:rPr>
              <a:t> </a:t>
            </a:r>
            <a:r>
              <a:rPr lang="ko-KR" altLang="en-US" sz="1400" spc="30" dirty="0">
                <a:solidFill>
                  <a:schemeClr val="bg1"/>
                </a:solidFill>
                <a:highlight>
                  <a:srgbClr val="000000"/>
                </a:highlight>
                <a:sym typeface="Wingdings" panose="05000000000000000000" pitchFamily="2" charset="2"/>
              </a:rPr>
              <a:t>제작 후 년도 별 총계 데이터를 계산해서 년도 통합 및 년도 별 총계로 새로운 </a:t>
            </a:r>
            <a:r>
              <a:rPr lang="en-US" altLang="ko-KR" sz="1400" spc="30" dirty="0">
                <a:solidFill>
                  <a:schemeClr val="bg1"/>
                </a:solidFill>
                <a:highlight>
                  <a:srgbClr val="000000"/>
                </a:highlight>
                <a:sym typeface="Wingdings" panose="05000000000000000000" pitchFamily="2" charset="2"/>
              </a:rPr>
              <a:t>DF </a:t>
            </a:r>
            <a:r>
              <a:rPr lang="ko-KR" altLang="en-US" sz="1400" spc="30" dirty="0">
                <a:solidFill>
                  <a:schemeClr val="bg1"/>
                </a:solidFill>
                <a:highlight>
                  <a:srgbClr val="000000"/>
                </a:highlight>
                <a:sym typeface="Wingdings" panose="05000000000000000000" pitchFamily="2" charset="2"/>
              </a:rPr>
              <a:t>생성</a:t>
            </a:r>
            <a:endParaRPr lang="en-US" altLang="ko-KR" sz="1200" spc="3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20" name="화살표: 굽음 19">
            <a:extLst>
              <a:ext uri="{FF2B5EF4-FFF2-40B4-BE49-F238E27FC236}">
                <a16:creationId xmlns:a16="http://schemas.microsoft.com/office/drawing/2014/main" id="{03BF82AC-E804-4E95-9044-0D158395E5D2}"/>
              </a:ext>
            </a:extLst>
          </p:cNvPr>
          <p:cNvSpPr/>
          <p:nvPr/>
        </p:nvSpPr>
        <p:spPr>
          <a:xfrm>
            <a:off x="6816437" y="5501289"/>
            <a:ext cx="926275" cy="706582"/>
          </a:xfrm>
          <a:prstGeom prst="bentArrow">
            <a:avLst>
              <a:gd name="adj1" fmla="val 7353"/>
              <a:gd name="adj2" fmla="val 25000"/>
              <a:gd name="adj3" fmla="val 25000"/>
              <a:gd name="adj4" fmla="val 4375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510138-4A5E-46ED-9959-E0098070CFAD}"/>
              </a:ext>
            </a:extLst>
          </p:cNvPr>
          <p:cNvSpPr txBox="1"/>
          <p:nvPr/>
        </p:nvSpPr>
        <p:spPr>
          <a:xfrm>
            <a:off x="7813964" y="5542971"/>
            <a:ext cx="39722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highlight>
                  <a:srgbClr val="000000"/>
                </a:highlight>
              </a:rPr>
              <a:t>비교가 목적이기때문에 데이터가 없는 년도는 날림 </a:t>
            </a:r>
          </a:p>
        </p:txBody>
      </p:sp>
    </p:spTree>
    <p:extLst>
      <p:ext uri="{BB962C8B-B14F-4D97-AF65-F5344CB8AC3E}">
        <p14:creationId xmlns:p14="http://schemas.microsoft.com/office/powerpoint/2010/main" val="701102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</TotalTime>
  <Words>991</Words>
  <Application>Microsoft Office PowerPoint</Application>
  <PresentationFormat>와이드스크린</PresentationFormat>
  <Paragraphs>120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맑은 고딕</vt:lpstr>
      <vt:lpstr>Arial</vt:lpstr>
      <vt:lpstr>Consolas</vt:lpstr>
      <vt:lpstr>Office 테마</vt:lpstr>
      <vt:lpstr>PowerPoint 프레젠테이션</vt:lpstr>
      <vt:lpstr>목차</vt:lpstr>
      <vt:lpstr>1. 개요</vt:lpstr>
      <vt:lpstr>2. 데이터 분석 및 시각화 – 한일 관계에 따른 국제결혼 변화</vt:lpstr>
      <vt:lpstr>2. 데이터 분석 및 시각화 – 한일 관계에 따른 국제결혼 변화</vt:lpstr>
      <vt:lpstr>2. 데이터 분석 및 시각화 – 한일 관계에 따른 무역량 변화 </vt:lpstr>
      <vt:lpstr>2. 데이터 분석 및 시각화 – 한일 관계에 따른 무역량 변화 </vt:lpstr>
      <vt:lpstr>2. 데이터 분석 및 시각화 – 한일 관계에 따른 무역량 변화 </vt:lpstr>
      <vt:lpstr>2. 데이터 분석 및 시각화 – 한일 관계에 따른 무역량 변화 </vt:lpstr>
      <vt:lpstr>2. 데이터 분석 및 시각화 – 한일 관계에 따른 무역량 변화 </vt:lpstr>
      <vt:lpstr>2. 데이터 분석 및 시각화 – 한일 관계에 따른 무역량 변화 </vt:lpstr>
      <vt:lpstr>2. 데이터 분석 및 시각화 – 한일 관계에 따른 취업률 변화</vt:lpstr>
      <vt:lpstr>2. 데이터 분석 및 시각화 – 한일 관계에 따른 취업률 변화</vt:lpstr>
      <vt:lpstr>2. 데이터 분석 및 시각화 – 한일 관계에 따른 취업률 변화</vt:lpstr>
      <vt:lpstr>2. 데이터 분석 및 시각화 – 한일 관계에 따른 취업률 변화</vt:lpstr>
      <vt:lpstr>2. 데이터 분석 및 시각화 – 한일 관계에 따른 취업률 변화</vt:lpstr>
      <vt:lpstr>2. 데이터 분석 및 시각화 – 한일 관계에 따른 취업률 변화</vt:lpstr>
      <vt:lpstr>2. 데이터 분석 및 시각화 – 한일 관계에 따른 취업률 변화</vt:lpstr>
      <vt:lpstr>2. 데이터 분석 및 시각화 – 한일 관계에 따른 취업률 변화</vt:lpstr>
      <vt:lpstr>2. 데이터 분석 및 시각화 – 한일 관계에 따른 취업률 변화</vt:lpstr>
      <vt:lpstr>2. 데이터 분석 및 시각화 – 한일 관계에 따른 방일 여행객 변화</vt:lpstr>
      <vt:lpstr>2. 데이터 분석 및 시각화 – 한일 관계에 따른 방일 여행객 변화</vt:lpstr>
      <vt:lpstr>2. 데이터 분석 및 시각화 – 한일 관계에 따른 방일 여행객 변화</vt:lpstr>
      <vt:lpstr>2. 데이터 분석 및 시각화 – 한일 관계에 따른 방일 여행객 변화</vt:lpstr>
      <vt:lpstr>2. 데이터 분석 및 시각화 – 한일 관계에 따른 방일 여행객 변화</vt:lpstr>
      <vt:lpstr>3. 요약</vt:lpstr>
      <vt:lpstr>감사합니다~!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KDP-48</dc:creator>
  <cp:lastModifiedBy>KDP-25</cp:lastModifiedBy>
  <cp:revision>55</cp:revision>
  <dcterms:created xsi:type="dcterms:W3CDTF">2024-01-22T05:03:57Z</dcterms:created>
  <dcterms:modified xsi:type="dcterms:W3CDTF">2024-01-23T06:58:48Z</dcterms:modified>
</cp:coreProperties>
</file>