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63" r:id="rId4"/>
    <p:sldId id="260" r:id="rId5"/>
    <p:sldId id="261" r:id="rId6"/>
    <p:sldId id="262" r:id="rId7"/>
    <p:sldId id="265" r:id="rId8"/>
    <p:sldId id="259" r:id="rId9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1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7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211.5063" TargetMode="External"/><Relationship Id="rId2" Type="http://schemas.openxmlformats.org/officeDocument/2006/relationships/hyperlink" Target="https://docs.pytorch.org/docs/stable/generated/torch.nn.utils.clip_grad_norm_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abs/1710.037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D0B84-7D96-29F3-7D74-DA8700C7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8" r="1473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6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D7E1-3350-1F9D-D72A-52565060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Today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7696-49CA-B0D5-AC88-434EBF56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we are did: </a:t>
            </a:r>
            <a:r>
              <a:rPr lang="en-US" dirty="0"/>
              <a:t>Change parameters precision of ANN</a:t>
            </a:r>
          </a:p>
          <a:p>
            <a:pPr marL="0" indent="0">
              <a:buNone/>
            </a:pPr>
            <a:r>
              <a:rPr lang="en-US" dirty="0"/>
              <a:t>Look at the effects of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lower precision in training and inference.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lower precision only in inference.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7130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F427-A45D-C5EC-3FFF-F70C1085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Today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2DC8-CA8C-171A-5790-C962041E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we are doing: </a:t>
            </a:r>
            <a:r>
              <a:rPr lang="en-US" dirty="0"/>
              <a:t>Using AMP with gradients to observe the accuracy of precision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This presentation: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Global Norm Gradient </a:t>
            </a:r>
          </a:p>
          <a:p>
            <a:pPr marL="0" indent="0">
              <a:buNone/>
            </a:pPr>
            <a:r>
              <a:rPr lang="en-US" dirty="0"/>
              <a:t>	Affect of Gradient on accuracy, training and testing timings.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Gradient Value Clipping</a:t>
            </a:r>
          </a:p>
          <a:p>
            <a:pPr marL="0" indent="0">
              <a:buNone/>
            </a:pPr>
            <a:r>
              <a:rPr lang="en-US" dirty="0"/>
              <a:t>	Affect of different Gradients on precision FP16 &amp; Fp32.</a:t>
            </a:r>
          </a:p>
          <a:p>
            <a:pPr marL="342900" indent="-342900">
              <a:buFont typeface="+mj-lt"/>
              <a:buAutoNum type="arabicPeriod"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6229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A3532207-79FC-5C9E-040E-4C07221B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268"/>
            <a:ext cx="12192000" cy="507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orange bars&#10;&#10;AI-generated content may be incorrect.">
            <a:extLst>
              <a:ext uri="{FF2B5EF4-FFF2-40B4-BE49-F238E27FC236}">
                <a16:creationId xmlns:a16="http://schemas.microsoft.com/office/drawing/2014/main" id="{6847A568-DD82-5858-89FE-BC6F40DAE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724"/>
            <a:ext cx="12192000" cy="34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8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chart&#10;&#10;AI-generated content may be incorrect.">
            <a:extLst>
              <a:ext uri="{FF2B5EF4-FFF2-40B4-BE49-F238E27FC236}">
                <a16:creationId xmlns:a16="http://schemas.microsoft.com/office/drawing/2014/main" id="{FC69C694-828F-B23D-4BBE-36FA52ADE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0877"/>
            <a:ext cx="12192000" cy="3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6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EAB1-2B0C-49D8-A2E4-1AC55855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Interpretations: </a:t>
            </a:r>
          </a:p>
          <a:p>
            <a:pPr marL="0" indent="0">
              <a:buNone/>
            </a:pPr>
            <a:r>
              <a:rPr lang="en-US" dirty="0"/>
              <a:t>Simple task and simple network → almost no effects.</a:t>
            </a:r>
          </a:p>
          <a:p>
            <a:pPr marL="0" indent="0">
              <a:buNone/>
            </a:pPr>
            <a:r>
              <a:rPr lang="en-US" dirty="0"/>
              <a:t>Using Mixed precision FP16 and Fp32 with global gradient norm almost not change.</a:t>
            </a:r>
          </a:p>
          <a:p>
            <a:pPr marL="0" indent="0">
              <a:buNone/>
            </a:pPr>
            <a:r>
              <a:rPr lang="en-US" dirty="0"/>
              <a:t>Using gradient value </a:t>
            </a:r>
            <a:r>
              <a:rPr lang="en-US"/>
              <a:t>clipping there </a:t>
            </a:r>
            <a:r>
              <a:rPr lang="en-US" dirty="0"/>
              <a:t>are also small changes.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61106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F2551A-9BF2-8941-138F-1BC803007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F252F-5C98-73C6-24D6-F0CC7A4D5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5" y="2482900"/>
            <a:ext cx="8393218" cy="3727025"/>
          </a:xfrm>
        </p:spPr>
        <p:txBody>
          <a:bodyPr anchor="t">
            <a:normAutofit/>
          </a:bodyPr>
          <a:lstStyle/>
          <a:p>
            <a:r>
              <a:rPr lang="en-US" sz="2200" dirty="0">
                <a:hlinkClick r:id="rId2"/>
              </a:rPr>
              <a:t>https://docs.pytorch.org/docs/stable/generated/torch.nn.utils.clip_grad_norm_.html</a:t>
            </a:r>
            <a:br>
              <a:rPr lang="en-US" sz="2200" dirty="0"/>
            </a:br>
            <a:br>
              <a:rPr lang="en-US" sz="22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Lucida Grande"/>
              </a:rPr>
              <a:t>On the difficulty of training Recurrent Neural Networks</a:t>
            </a:r>
            <a:br>
              <a:rPr lang="en-US" sz="2200" dirty="0"/>
            </a:br>
            <a:r>
              <a:rPr lang="en-US" sz="2200" dirty="0">
                <a:hlinkClick r:id="rId3"/>
              </a:rPr>
              <a:t>https://arxiv.org/abs/1211.5063</a:t>
            </a:r>
            <a:br>
              <a:rPr lang="en-US" sz="2200" dirty="0"/>
            </a:br>
            <a:br>
              <a:rPr lang="en-US" sz="2200" dirty="0"/>
            </a:br>
            <a:r>
              <a:rPr lang="en-US" sz="1300" b="1" i="0" dirty="0">
                <a:solidFill>
                  <a:srgbClr val="000000"/>
                </a:solidFill>
                <a:effectLst/>
                <a:latin typeface="Lucida Grande"/>
              </a:rPr>
              <a:t>Mixed Precision Training</a:t>
            </a:r>
            <a:br>
              <a:rPr lang="en-US" sz="800" b="1" i="0" dirty="0">
                <a:solidFill>
                  <a:srgbClr val="000000"/>
                </a:solidFill>
                <a:effectLst/>
                <a:latin typeface="Lucida Grande"/>
              </a:rPr>
            </a:br>
            <a:r>
              <a:rPr lang="en-US" sz="2200" dirty="0">
                <a:hlinkClick r:id="rId4"/>
              </a:rPr>
              <a:t>https://arxiv.org/abs/1710.03740</a:t>
            </a:r>
            <a:br>
              <a:rPr lang="en-US" sz="2200" dirty="0"/>
            </a:br>
            <a:endParaRPr lang="en-AT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E6D90-9C27-0340-C7EC-EDDC70FB3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53" y="806880"/>
            <a:ext cx="8555963" cy="1231658"/>
          </a:xfrm>
        </p:spPr>
        <p:txBody>
          <a:bodyPr anchor="b">
            <a:normAutofit/>
          </a:bodyPr>
          <a:lstStyle/>
          <a:p>
            <a:r>
              <a:rPr lang="en-US" b="1" i="0" dirty="0"/>
              <a:t>References</a:t>
            </a:r>
            <a:r>
              <a:rPr lang="en-US" b="1" dirty="0"/>
              <a:t> </a:t>
            </a:r>
            <a:endParaRPr lang="en-AT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FEB66D-D958-4734-9DDE-0C683FD5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2993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Bierstadt</vt:lpstr>
      <vt:lpstr>Lucida Grande</vt:lpstr>
      <vt:lpstr>Wingdings</vt:lpstr>
      <vt:lpstr>GestaltVTI</vt:lpstr>
      <vt:lpstr>PowerPoint Presentation</vt:lpstr>
      <vt:lpstr>Recap and Today</vt:lpstr>
      <vt:lpstr>Recap and Today</vt:lpstr>
      <vt:lpstr>PowerPoint Presentation</vt:lpstr>
      <vt:lpstr>PowerPoint Presentation</vt:lpstr>
      <vt:lpstr>PowerPoint Presentation</vt:lpstr>
      <vt:lpstr>PowerPoint Presentation</vt:lpstr>
      <vt:lpstr>https://docs.pytorch.org/docs/stable/generated/torch.nn.utils.clip_grad_norm_.html  On the difficulty of training Recurrent Neural Networks https://arxiv.org/abs/1211.5063  Mixed Precision Training https://arxiv.org/abs/1710.03740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Sayed Abozar Sadat</dc:creator>
  <cp:lastModifiedBy>Sayed Abozar Sadat</cp:lastModifiedBy>
  <cp:revision>4</cp:revision>
  <dcterms:created xsi:type="dcterms:W3CDTF">2025-05-06T23:03:41Z</dcterms:created>
  <dcterms:modified xsi:type="dcterms:W3CDTF">2025-05-07T08:15:25Z</dcterms:modified>
</cp:coreProperties>
</file>