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7" r:id="rId4"/>
    <p:sldId id="263" r:id="rId5"/>
    <p:sldId id="257" r:id="rId6"/>
    <p:sldId id="262" r:id="rId7"/>
    <p:sldId id="258" r:id="rId8"/>
    <p:sldId id="259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41ACE91-C52C-43C9-B86C-6C7D0203C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224" y="1589088"/>
            <a:ext cx="8791575" cy="209708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Projet d'affectation d’employés d’un SESSAD avec un Algorithme génétique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4FB6179-7D01-476B-BEC6-724ECD2CF506}"/>
              </a:ext>
            </a:extLst>
          </p:cNvPr>
          <p:cNvSpPr txBox="1"/>
          <p:nvPr/>
        </p:nvSpPr>
        <p:spPr>
          <a:xfrm>
            <a:off x="9561564" y="6244977"/>
            <a:ext cx="2630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UTBM – P21 – IT45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408F74-28E8-4FEB-8B55-327A9FA8B9FA}"/>
              </a:ext>
            </a:extLst>
          </p:cNvPr>
          <p:cNvSpPr txBox="1"/>
          <p:nvPr/>
        </p:nvSpPr>
        <p:spPr>
          <a:xfrm>
            <a:off x="2787964" y="4430871"/>
            <a:ext cx="7841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PASCUZZI Louis – RAMOS Tommy – SCHWAIGER Sarah</a:t>
            </a:r>
          </a:p>
        </p:txBody>
      </p:sp>
    </p:spTree>
    <p:extLst>
      <p:ext uri="{BB962C8B-B14F-4D97-AF65-F5344CB8AC3E}">
        <p14:creationId xmlns:p14="http://schemas.microsoft.com/office/powerpoint/2010/main" val="1130260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6E88FD9-3879-486A-B02B-DE7D994EED5B}"/>
              </a:ext>
            </a:extLst>
          </p:cNvPr>
          <p:cNvSpPr txBox="1"/>
          <p:nvPr/>
        </p:nvSpPr>
        <p:spPr>
          <a:xfrm>
            <a:off x="1173890" y="876710"/>
            <a:ext cx="1011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Puis nous avons chercher à améliorer le paramétrage de notre algorithme. Ce paramétrage à été fait pour 80 apprenants, suivant chacun 1 cours, pouvant être de 5 spécialité différentes.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505995-4A51-4B58-8050-3817C813E522}"/>
              </a:ext>
            </a:extLst>
          </p:cNvPr>
          <p:cNvSpPr txBox="1"/>
          <p:nvPr/>
        </p:nvSpPr>
        <p:spPr>
          <a:xfrm>
            <a:off x="4487432" y="1806800"/>
            <a:ext cx="3236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Paramètres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La taille de la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Le taux de croisement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Le taux de mutation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798D12-5C98-4443-8E5D-7A5BD9BA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384" y="3290888"/>
            <a:ext cx="40246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Paramètre 1 : la taille de la population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06D327F-42A8-43F9-820A-95300EE1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8196"/>
              </p:ext>
            </p:extLst>
          </p:nvPr>
        </p:nvGraphicFramePr>
        <p:xfrm>
          <a:off x="1557336" y="3883581"/>
          <a:ext cx="9096375" cy="200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14879602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9111542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5954306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302374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96375683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63261017"/>
                    </a:ext>
                  </a:extLst>
                </a:gridCol>
              </a:tblGrid>
              <a:tr h="2523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Paramétrage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Répétition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Statistiques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Taille de la population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Moyenne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Écart-type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1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20448.3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23784.8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23332.8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22521.9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1477.86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529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80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26166.6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28020.1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25725.3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26637.3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994.22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160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21433.2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20484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19522.7</a:t>
                      </a:r>
                      <a:endParaRPr lang="fr-FR" sz="180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20479.9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779.96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44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64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1798D12-5C98-4443-8E5D-7A5BD9BA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84" y="481013"/>
            <a:ext cx="38036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Paramètre 2 : Le taux de croisement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C06D327F-42A8-43F9-820A-95300EE1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17311"/>
              </p:ext>
            </p:extLst>
          </p:nvPr>
        </p:nvGraphicFramePr>
        <p:xfrm>
          <a:off x="1453484" y="1026081"/>
          <a:ext cx="9096375" cy="200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14879602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9111542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5954306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302374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96375683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63261017"/>
                    </a:ext>
                  </a:extLst>
                </a:gridCol>
              </a:tblGrid>
              <a:tr h="2523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Paramétrage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Répétition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Statistiques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Taux de croisement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3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Moyenne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Écart-type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1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0.25</a:t>
                      </a:r>
                      <a:endParaRPr lang="fr-FR" sz="180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21921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22253.9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22878.4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22351.1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396.85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529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0.5</a:t>
                      </a:r>
                      <a:endParaRPr lang="fr-FR" sz="180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21433.2</a:t>
                      </a:r>
                      <a:endParaRPr lang="fr-FR" sz="180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20484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19522.7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20479.9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779.96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0.75</a:t>
                      </a:r>
                      <a:endParaRPr lang="fr-FR" sz="180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22389.8</a:t>
                      </a:r>
                      <a:endParaRPr lang="fr-FR" sz="180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20940.3</a:t>
                      </a:r>
                      <a:endParaRPr lang="fr-FR" sz="180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18571.8</a:t>
                      </a:r>
                      <a:endParaRPr lang="fr-FR" sz="180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20633.9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1573.67</a:t>
                      </a:r>
                      <a:endParaRPr lang="fr-FR" sz="1800" dirty="0">
                        <a:effectLst/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44881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D23EBFD-D467-451C-9123-96974CEC5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84" y="3357563"/>
            <a:ext cx="36062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Paramètre 3 : Le taux de mutation</a:t>
            </a:r>
          </a:p>
        </p:txBody>
      </p: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CCB79423-430D-4EFB-B6FE-BCDB9212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31994"/>
              </p:ext>
            </p:extLst>
          </p:nvPr>
        </p:nvGraphicFramePr>
        <p:xfrm>
          <a:off x="1453484" y="3902631"/>
          <a:ext cx="9096375" cy="200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214879602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79111542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5954306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302374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96375683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63261017"/>
                    </a:ext>
                  </a:extLst>
                </a:gridCol>
              </a:tblGrid>
              <a:tr h="2523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Paramétrage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Répétition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Statistiques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71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Taux de mutation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Moyenne</a:t>
                      </a:r>
                      <a:endParaRPr lang="fr-FR" sz="18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Écart-type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1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20007.7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22856.2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20944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21269.3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1185.42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529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21433.2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20484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19522.7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20479.9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779.96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22837.5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21424.1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22385.5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22215.7</a:t>
                      </a:r>
                      <a:endParaRPr lang="fr-FR" sz="180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589.37</a:t>
                      </a:r>
                      <a:endParaRPr lang="fr-FR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9044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6E88FD9-3879-486A-B02B-DE7D994EED5B}"/>
              </a:ext>
            </a:extLst>
          </p:cNvPr>
          <p:cNvSpPr txBox="1"/>
          <p:nvPr/>
        </p:nvSpPr>
        <p:spPr>
          <a:xfrm>
            <a:off x="1253695" y="1174297"/>
            <a:ext cx="968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Nous avons fixé le temps d’exécution de notre algorithme à 5 min. De ce fait voici une capture d’écran d’une exécution complète.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0D50A3E-9321-4099-98FA-8593638589DC}"/>
              </a:ext>
            </a:extLst>
          </p:cNvPr>
          <p:cNvSpPr txBox="1">
            <a:spLocks/>
          </p:cNvSpPr>
          <p:nvPr/>
        </p:nvSpPr>
        <p:spPr>
          <a:xfrm>
            <a:off x="2437045" y="189831"/>
            <a:ext cx="7317910" cy="74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2C6571-B93A-4DC5-B7EE-35B557DD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5512"/>
            <a:ext cx="10515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FA561CD-DA32-400F-9816-D3B7240C9203}"/>
              </a:ext>
            </a:extLst>
          </p:cNvPr>
          <p:cNvSpPr txBox="1">
            <a:spLocks/>
          </p:cNvSpPr>
          <p:nvPr/>
        </p:nvSpPr>
        <p:spPr>
          <a:xfrm>
            <a:off x="1071300" y="443680"/>
            <a:ext cx="10049400" cy="74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891673D-D5BF-45C3-B1EF-DD6DDD18C6FA}"/>
              </a:ext>
            </a:extLst>
          </p:cNvPr>
          <p:cNvSpPr txBox="1"/>
          <p:nvPr/>
        </p:nvSpPr>
        <p:spPr>
          <a:xfrm>
            <a:off x="1990754" y="1275641"/>
            <a:ext cx="8210492" cy="477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Représentation de la solution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Mécanisme de sélection et remplacement des individus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Voisinage 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Croisement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Mutation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Résultats des tests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34381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FA561CD-DA32-400F-9816-D3B7240C9203}"/>
              </a:ext>
            </a:extLst>
          </p:cNvPr>
          <p:cNvSpPr txBox="1">
            <a:spLocks/>
          </p:cNvSpPr>
          <p:nvPr/>
        </p:nvSpPr>
        <p:spPr>
          <a:xfrm>
            <a:off x="1071300" y="62680"/>
            <a:ext cx="10049400" cy="74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u="sng">
                <a:latin typeface="Segoe UI" panose="020B0502040204020203" pitchFamily="34" charset="0"/>
                <a:cs typeface="Segoe UI" panose="020B0502040204020203" pitchFamily="34" charset="0"/>
              </a:rPr>
              <a:t>REPRESENTATION d’UNE SOLUTION</a:t>
            </a:r>
            <a:endParaRPr lang="fr-FR" sz="32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35C375-0CFC-4215-9F9B-BB30C24D4D25}"/>
              </a:ext>
            </a:extLst>
          </p:cNvPr>
          <p:cNvSpPr txBox="1"/>
          <p:nvPr/>
        </p:nvSpPr>
        <p:spPr>
          <a:xfrm>
            <a:off x="1435415" y="2114275"/>
            <a:ext cx="932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Tout les apprenants suivent N cours dans la semaine, on a donc les relations suivantes :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A496330D-AD6E-482F-AFD3-B37A4BAA8175}"/>
              </a:ext>
            </a:extLst>
          </p:cNvPr>
          <p:cNvGraphicFramePr>
            <a:graphicFrameLocks noGrp="1"/>
          </p:cNvGraphicFramePr>
          <p:nvPr/>
        </p:nvGraphicFramePr>
        <p:xfrm>
          <a:off x="2375136" y="1099911"/>
          <a:ext cx="48768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01498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197319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8785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7211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73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9133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07734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CCBFA690-8245-4096-A5E2-1C390D9AAC09}"/>
              </a:ext>
            </a:extLst>
          </p:cNvPr>
          <p:cNvSpPr txBox="1"/>
          <p:nvPr/>
        </p:nvSpPr>
        <p:spPr>
          <a:xfrm>
            <a:off x="1435415" y="3452778"/>
            <a:ext cx="82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Exemple avec 3 apprenants et N =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6BBB46-3177-44DE-976B-0711B416749A}"/>
              </a:ext>
            </a:extLst>
          </p:cNvPr>
          <p:cNvSpPr txBox="1"/>
          <p:nvPr/>
        </p:nvSpPr>
        <p:spPr>
          <a:xfrm>
            <a:off x="7442437" y="1097847"/>
            <a:ext cx="291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Identifiant de la formation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A8E055B-9958-4D4C-866E-608BECFF9D9F}"/>
              </a:ext>
            </a:extLst>
          </p:cNvPr>
          <p:cNvSpPr txBox="1"/>
          <p:nvPr/>
        </p:nvSpPr>
        <p:spPr>
          <a:xfrm>
            <a:off x="7442437" y="1467179"/>
            <a:ext cx="291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Identifiant de l’intervenant</a:t>
            </a:r>
          </a:p>
        </p:txBody>
      </p:sp>
      <p:graphicFrame>
        <p:nvGraphicFramePr>
          <p:cNvPr id="20" name="Tableau 7">
            <a:extLst>
              <a:ext uri="{FF2B5EF4-FFF2-40B4-BE49-F238E27FC236}">
                <a16:creationId xmlns:a16="http://schemas.microsoft.com/office/drawing/2014/main" id="{9E2DFE2D-6357-46B7-9549-0A1E19901D08}"/>
              </a:ext>
            </a:extLst>
          </p:cNvPr>
          <p:cNvGraphicFramePr>
            <a:graphicFrameLocks noGrp="1"/>
          </p:cNvGraphicFramePr>
          <p:nvPr/>
        </p:nvGraphicFramePr>
        <p:xfrm>
          <a:off x="2094906" y="3892994"/>
          <a:ext cx="8002188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1538">
                  <a:extLst>
                    <a:ext uri="{9D8B030D-6E8A-4147-A177-3AD203B41FA5}">
                      <a16:colId xmlns:a16="http://schemas.microsoft.com/office/drawing/2014/main" val="1778167092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89901545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3594187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 de l’apprenant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Numéro du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 de la 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55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Apprenant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Cours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 * 2 + 0   =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46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Apprenant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Cours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 * 2 + 1   =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3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Apprenant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Cours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* 2 + 0   =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Apprenant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Cours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 * 2 + 1   =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7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Apprenant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Cours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* 2 + 0   =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Apprenant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Cours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 * 2 + 1   =  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63432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3891673D-D5BF-45C3-B1EF-DD6DDD18C6FA}"/>
              </a:ext>
            </a:extLst>
          </p:cNvPr>
          <p:cNvSpPr txBox="1"/>
          <p:nvPr/>
        </p:nvSpPr>
        <p:spPr>
          <a:xfrm>
            <a:off x="2787167" y="2458564"/>
            <a:ext cx="8210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Identifiant formation = Identifiant apprenant * N + numéro cours</a:t>
            </a: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Identifiant apprenant = Identifiant formation / N</a:t>
            </a:r>
          </a:p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Numéro de cours = Identifiant formation [N]</a:t>
            </a:r>
          </a:p>
        </p:txBody>
      </p:sp>
    </p:spTree>
    <p:extLst>
      <p:ext uri="{BB962C8B-B14F-4D97-AF65-F5344CB8AC3E}">
        <p14:creationId xmlns:p14="http://schemas.microsoft.com/office/powerpoint/2010/main" val="269918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FA561CD-DA32-400F-9816-D3B7240C9203}"/>
              </a:ext>
            </a:extLst>
          </p:cNvPr>
          <p:cNvSpPr txBox="1">
            <a:spLocks/>
          </p:cNvSpPr>
          <p:nvPr/>
        </p:nvSpPr>
        <p:spPr>
          <a:xfrm>
            <a:off x="1071300" y="345106"/>
            <a:ext cx="10049400" cy="74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Mécanisme de sélection et remplacement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35C375-0CFC-4215-9F9B-BB30C24D4D25}"/>
              </a:ext>
            </a:extLst>
          </p:cNvPr>
          <p:cNvSpPr txBox="1"/>
          <p:nvPr/>
        </p:nvSpPr>
        <p:spPr>
          <a:xfrm>
            <a:off x="1435415" y="1491824"/>
            <a:ext cx="9321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Nous avons choisi d’implémenter la méthode du tournoi à la fois pour la sélection des individus ainsi que pour le remplacement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DCF3BE-3DF7-445E-BE68-13EACE9C1F17}"/>
              </a:ext>
            </a:extLst>
          </p:cNvPr>
          <p:cNvSpPr txBox="1"/>
          <p:nvPr/>
        </p:nvSpPr>
        <p:spPr>
          <a:xfrm>
            <a:off x="1435415" y="2672239"/>
            <a:ext cx="932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Sélection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tire au hasard 1 dixième de notre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sélectionne l’individus ayant la fitness la plus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 petite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parmi cet échantillon (puisque la fonction objectif est une fonction de minimisation)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89DD9C-ACC0-4068-B04F-2FCFF2A0E9AC}"/>
              </a:ext>
            </a:extLst>
          </p:cNvPr>
          <p:cNvSpPr txBox="1"/>
          <p:nvPr/>
        </p:nvSpPr>
        <p:spPr>
          <a:xfrm>
            <a:off x="1435415" y="4406652"/>
            <a:ext cx="9321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Remplacement: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tire au hasard 1 dixième de notre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sélectionne l’individus ayant la fitness la plus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grande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parmi cet échantillon (puisque la fonction objectif est une fonction de minimisation)</a:t>
            </a:r>
          </a:p>
        </p:txBody>
      </p:sp>
    </p:spTree>
    <p:extLst>
      <p:ext uri="{BB962C8B-B14F-4D97-AF65-F5344CB8AC3E}">
        <p14:creationId xmlns:p14="http://schemas.microsoft.com/office/powerpoint/2010/main" val="22028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BE5B879C-3525-45B6-ABA0-9306820F202B}"/>
              </a:ext>
            </a:extLst>
          </p:cNvPr>
          <p:cNvSpPr txBox="1">
            <a:spLocks/>
          </p:cNvSpPr>
          <p:nvPr/>
        </p:nvSpPr>
        <p:spPr>
          <a:xfrm>
            <a:off x="2437045" y="233130"/>
            <a:ext cx="7317910" cy="74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Double Croisement NX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774F96-4E7F-4616-88ED-D2E929DBF091}"/>
              </a:ext>
            </a:extLst>
          </p:cNvPr>
          <p:cNvSpPr txBox="1"/>
          <p:nvPr/>
        </p:nvSpPr>
        <p:spPr>
          <a:xfrm>
            <a:off x="1352025" y="1301945"/>
            <a:ext cx="673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Tirage aléatoire du N pour le premier croisement : 1 &lt;= N &lt;= 4</a:t>
            </a:r>
          </a:p>
        </p:txBody>
      </p:sp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D10F4817-4406-42FE-9B78-2DDE6B111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07088"/>
              </p:ext>
            </p:extLst>
          </p:nvPr>
        </p:nvGraphicFramePr>
        <p:xfrm>
          <a:off x="1434517" y="2502329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6968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5143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690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08599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0571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89897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884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0098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50969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542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1993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782DAD97-7A5D-44B3-993D-5A0FE1AB1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17202"/>
              </p:ext>
            </p:extLst>
          </p:nvPr>
        </p:nvGraphicFramePr>
        <p:xfrm>
          <a:off x="1434517" y="4355671"/>
          <a:ext cx="8128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01498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197319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8785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7211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73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9133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6015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3998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175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674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07734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BA4CCAAF-1E9A-4D0E-B551-30AD03959FDC}"/>
              </a:ext>
            </a:extLst>
          </p:cNvPr>
          <p:cNvSpPr txBox="1"/>
          <p:nvPr/>
        </p:nvSpPr>
        <p:spPr>
          <a:xfrm>
            <a:off x="1352025" y="1872703"/>
            <a:ext cx="82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Exemple avec N = 2 -&gt; On choisit aléatoirement les points de croisements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853B9D3-96D4-44C9-B76E-E83E0B1BBB80}"/>
              </a:ext>
            </a:extLst>
          </p:cNvPr>
          <p:cNvSpPr txBox="1"/>
          <p:nvPr/>
        </p:nvSpPr>
        <p:spPr>
          <a:xfrm>
            <a:off x="9613084" y="2483925"/>
            <a:ext cx="22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Parent 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4FCCD58-9813-4545-BBF4-CFFB446955FB}"/>
              </a:ext>
            </a:extLst>
          </p:cNvPr>
          <p:cNvSpPr txBox="1"/>
          <p:nvPr/>
        </p:nvSpPr>
        <p:spPr>
          <a:xfrm>
            <a:off x="9613083" y="2853257"/>
            <a:ext cx="228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Parent 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E90793-59C3-4395-B2A6-728A289A63C7}"/>
              </a:ext>
            </a:extLst>
          </p:cNvPr>
          <p:cNvSpPr txBox="1"/>
          <p:nvPr/>
        </p:nvSpPr>
        <p:spPr>
          <a:xfrm>
            <a:off x="9613083" y="4354639"/>
            <a:ext cx="24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Enfant Intermédiaire 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0C18A2F-3FEE-4B0F-B405-A72F980E7575}"/>
              </a:ext>
            </a:extLst>
          </p:cNvPr>
          <p:cNvSpPr txBox="1"/>
          <p:nvPr/>
        </p:nvSpPr>
        <p:spPr>
          <a:xfrm>
            <a:off x="9613083" y="4723971"/>
            <a:ext cx="24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Enfant Intermédiaire 2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6521855-879E-4E4E-8945-96903FE93C78}"/>
              </a:ext>
            </a:extLst>
          </p:cNvPr>
          <p:cNvCxnSpPr/>
          <p:nvPr/>
        </p:nvCxnSpPr>
        <p:spPr>
          <a:xfrm>
            <a:off x="3875714" y="2361042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F08DE45-571C-4C9C-A702-BDDEF9E0A138}"/>
              </a:ext>
            </a:extLst>
          </p:cNvPr>
          <p:cNvCxnSpPr/>
          <p:nvPr/>
        </p:nvCxnSpPr>
        <p:spPr>
          <a:xfrm>
            <a:off x="7123651" y="2363224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A581A89-D9CF-4D10-A1A9-BBBD69E276C3}"/>
              </a:ext>
            </a:extLst>
          </p:cNvPr>
          <p:cNvCxnSpPr/>
          <p:nvPr/>
        </p:nvCxnSpPr>
        <p:spPr>
          <a:xfrm>
            <a:off x="3875714" y="4183604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A395EBD-9C84-4CE6-B696-C004633CEC06}"/>
              </a:ext>
            </a:extLst>
          </p:cNvPr>
          <p:cNvCxnSpPr/>
          <p:nvPr/>
        </p:nvCxnSpPr>
        <p:spPr>
          <a:xfrm>
            <a:off x="7123651" y="4189992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6C25035-63AF-4220-B5A4-076ED5CD27B7}"/>
              </a:ext>
            </a:extLst>
          </p:cNvPr>
          <p:cNvSpPr txBox="1"/>
          <p:nvPr/>
        </p:nvSpPr>
        <p:spPr>
          <a:xfrm>
            <a:off x="1009475" y="639680"/>
            <a:ext cx="10484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Tirage aléatoire du N pour le deuxième croisement : 1 &lt;= N &lt;= 4, avec comme nouveaux parents les deux enfants intermédiaires déterminés précédemment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7CAEE34-B8BD-47ED-914E-6D1CABBF7E2D}"/>
              </a:ext>
            </a:extLst>
          </p:cNvPr>
          <p:cNvGraphicFramePr>
            <a:graphicFrameLocks noGrp="1"/>
          </p:cNvGraphicFramePr>
          <p:nvPr/>
        </p:nvGraphicFramePr>
        <p:xfrm>
          <a:off x="1091967" y="2280841"/>
          <a:ext cx="8128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01498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197319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8785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7211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73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9133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6015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3998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175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674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0773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7C38C133-08BC-4BF4-8FEB-F1D3C9232FD7}"/>
              </a:ext>
            </a:extLst>
          </p:cNvPr>
          <p:cNvSpPr txBox="1"/>
          <p:nvPr/>
        </p:nvSpPr>
        <p:spPr>
          <a:xfrm>
            <a:off x="9361414" y="2279809"/>
            <a:ext cx="24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Enfant Intermédiaire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48D67A-9C78-4EE9-A2EE-6275E2B83F90}"/>
              </a:ext>
            </a:extLst>
          </p:cNvPr>
          <p:cNvSpPr txBox="1"/>
          <p:nvPr/>
        </p:nvSpPr>
        <p:spPr>
          <a:xfrm>
            <a:off x="9361414" y="2648109"/>
            <a:ext cx="24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Enfant Intermédiaire 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97E982-2E01-43E2-903A-392FCC8490C5}"/>
              </a:ext>
            </a:extLst>
          </p:cNvPr>
          <p:cNvSpPr txBox="1"/>
          <p:nvPr/>
        </p:nvSpPr>
        <p:spPr>
          <a:xfrm>
            <a:off x="1009475" y="1646418"/>
            <a:ext cx="82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Exemple avec N = 1 -&gt; On choisit aléatoirement le point de croisement :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AD969FE-2A61-4948-A399-1F3534F8FD88}"/>
              </a:ext>
            </a:extLst>
          </p:cNvPr>
          <p:cNvCxnSpPr/>
          <p:nvPr/>
        </p:nvCxnSpPr>
        <p:spPr>
          <a:xfrm>
            <a:off x="4345497" y="2151493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3940FE0-24CB-488C-81E6-794F6851D5EE}"/>
              </a:ext>
            </a:extLst>
          </p:cNvPr>
          <p:cNvGraphicFramePr>
            <a:graphicFrameLocks noGrp="1"/>
          </p:cNvGraphicFramePr>
          <p:nvPr/>
        </p:nvGraphicFramePr>
        <p:xfrm>
          <a:off x="1091967" y="4262041"/>
          <a:ext cx="8128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014984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197319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087856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7211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7736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39133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96015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3998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41754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6748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2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07734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240A8F36-1050-4A13-854F-E37B612C452D}"/>
              </a:ext>
            </a:extLst>
          </p:cNvPr>
          <p:cNvSpPr txBox="1"/>
          <p:nvPr/>
        </p:nvSpPr>
        <p:spPr>
          <a:xfrm>
            <a:off x="9361414" y="4232105"/>
            <a:ext cx="24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Enfant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3ADB61-7D04-4595-969C-9AE9E927D1E9}"/>
              </a:ext>
            </a:extLst>
          </p:cNvPr>
          <p:cNvSpPr txBox="1"/>
          <p:nvPr/>
        </p:nvSpPr>
        <p:spPr>
          <a:xfrm>
            <a:off x="9361414" y="4600405"/>
            <a:ext cx="240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Enfant 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6F72BEE-34C2-4F52-BD58-7B4E26B92F5A}"/>
              </a:ext>
            </a:extLst>
          </p:cNvPr>
          <p:cNvCxnSpPr/>
          <p:nvPr/>
        </p:nvCxnSpPr>
        <p:spPr>
          <a:xfrm>
            <a:off x="4345497" y="4066426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9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3F3C91D-5CA0-4776-9DB3-E1CFDB96347B}"/>
              </a:ext>
            </a:extLst>
          </p:cNvPr>
          <p:cNvSpPr txBox="1">
            <a:spLocks/>
          </p:cNvSpPr>
          <p:nvPr/>
        </p:nvSpPr>
        <p:spPr>
          <a:xfrm>
            <a:off x="919992" y="266686"/>
            <a:ext cx="10352015" cy="74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u="sng" dirty="0">
                <a:latin typeface="Segoe UI" panose="020B0502040204020203" pitchFamily="34" charset="0"/>
                <a:cs typeface="Segoe UI" panose="020B0502040204020203" pitchFamily="34" charset="0"/>
              </a:rPr>
              <a:t>Mutation : Mélange aléatoire entre deux gènes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3597373-4160-4864-B354-C24B3C1382D6}"/>
              </a:ext>
            </a:extLst>
          </p:cNvPr>
          <p:cNvSpPr txBox="1"/>
          <p:nvPr/>
        </p:nvSpPr>
        <p:spPr>
          <a:xfrm>
            <a:off x="919992" y="1134165"/>
            <a:ext cx="690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Inspirée de l’opérateur de mélange proposé par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Syswerda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en 1991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8CAB35-8389-417A-B0A6-984A932BE7FB}"/>
              </a:ext>
            </a:extLst>
          </p:cNvPr>
          <p:cNvSpPr txBox="1"/>
          <p:nvPr/>
        </p:nvSpPr>
        <p:spPr>
          <a:xfrm>
            <a:off x="919992" y="1974932"/>
            <a:ext cx="10681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latin typeface="Segoe UI" panose="020B0502040204020203" pitchFamily="34" charset="0"/>
                <a:cs typeface="Segoe UI" panose="020B0502040204020203" pitchFamily="34" charset="0"/>
              </a:rPr>
              <a:t>Etapes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Choix aléatoire du premier gène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 partir de ce premier gène, on choisit aléatoirement si le deuxième gène se situe avant ou après celui-ci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Puis on tire aléatoirement la distance entre ces deux gènes (distance comprise entre 3 et 5 inclus)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mélange aléatoirement les gènes compris dans cet intervalle (bornes incluses)</a:t>
            </a:r>
          </a:p>
        </p:txBody>
      </p:sp>
    </p:spTree>
    <p:extLst>
      <p:ext uri="{BB962C8B-B14F-4D97-AF65-F5344CB8AC3E}">
        <p14:creationId xmlns:p14="http://schemas.microsoft.com/office/powerpoint/2010/main" val="235257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6E88FD9-3879-486A-B02B-DE7D994EED5B}"/>
              </a:ext>
            </a:extLst>
          </p:cNvPr>
          <p:cNvSpPr txBox="1"/>
          <p:nvPr/>
        </p:nvSpPr>
        <p:spPr>
          <a:xfrm>
            <a:off x="1138105" y="865717"/>
            <a:ext cx="6906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Exemple :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Choix du premier gène à la position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On fait le choix d’effectuer la distance sur la droite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Choix d’une distance de 5</a:t>
            </a: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9C3E708F-4EB1-4CA4-AEDF-A5A714EF5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30712"/>
              </p:ext>
            </p:extLst>
          </p:nvPr>
        </p:nvGraphicFramePr>
        <p:xfrm>
          <a:off x="1138105" y="2938557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6968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5143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690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08599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0571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89897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884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0098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50969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542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9943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CE3A60-D4A1-4C94-9061-16785090175B}"/>
              </a:ext>
            </a:extLst>
          </p:cNvPr>
          <p:cNvCxnSpPr/>
          <p:nvPr/>
        </p:nvCxnSpPr>
        <p:spPr>
          <a:xfrm>
            <a:off x="4387442" y="2665456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F41A47B-1712-4BAC-BA4C-285FC54F11EE}"/>
              </a:ext>
            </a:extLst>
          </p:cNvPr>
          <p:cNvCxnSpPr/>
          <p:nvPr/>
        </p:nvCxnSpPr>
        <p:spPr>
          <a:xfrm>
            <a:off x="8457501" y="2637433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DF573B63-40D5-4F63-BCE8-3455A03F5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64291"/>
              </p:ext>
            </p:extLst>
          </p:nvPr>
        </p:nvGraphicFramePr>
        <p:xfrm>
          <a:off x="1138105" y="4701643"/>
          <a:ext cx="8128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2769689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51431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3690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08599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05710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89897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28849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0098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50969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5425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99430"/>
                  </a:ext>
                </a:extLst>
              </a:tr>
            </a:tbl>
          </a:graphicData>
        </a:graphic>
      </p:graphicFrame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D0C645-6B67-4E47-93BD-E180E97556F9}"/>
              </a:ext>
            </a:extLst>
          </p:cNvPr>
          <p:cNvCxnSpPr/>
          <p:nvPr/>
        </p:nvCxnSpPr>
        <p:spPr>
          <a:xfrm>
            <a:off x="4388840" y="4353084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6C3B27D-1E20-4B54-AC83-5D164570EDB6}"/>
              </a:ext>
            </a:extLst>
          </p:cNvPr>
          <p:cNvCxnSpPr/>
          <p:nvPr/>
        </p:nvCxnSpPr>
        <p:spPr>
          <a:xfrm>
            <a:off x="8457501" y="4391268"/>
            <a:ext cx="0" cy="1067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BEEE07B-D980-4C7F-9643-8FDAFD7B0F41}"/>
              </a:ext>
            </a:extLst>
          </p:cNvPr>
          <p:cNvSpPr txBox="1"/>
          <p:nvPr/>
        </p:nvSpPr>
        <p:spPr>
          <a:xfrm>
            <a:off x="9266105" y="2929679"/>
            <a:ext cx="239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Chromosome : départ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EDC7F02-C265-40E4-B05B-4E3500D3C0F2}"/>
              </a:ext>
            </a:extLst>
          </p:cNvPr>
          <p:cNvSpPr txBox="1"/>
          <p:nvPr/>
        </p:nvSpPr>
        <p:spPr>
          <a:xfrm>
            <a:off x="9266105" y="4691257"/>
            <a:ext cx="239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Chromosome : arrivée</a:t>
            </a:r>
          </a:p>
        </p:txBody>
      </p:sp>
    </p:spTree>
    <p:extLst>
      <p:ext uri="{BB962C8B-B14F-4D97-AF65-F5344CB8AC3E}">
        <p14:creationId xmlns:p14="http://schemas.microsoft.com/office/powerpoint/2010/main" val="37539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6E88FD9-3879-486A-B02B-DE7D994EED5B}"/>
              </a:ext>
            </a:extLst>
          </p:cNvPr>
          <p:cNvSpPr txBox="1"/>
          <p:nvPr/>
        </p:nvSpPr>
        <p:spPr>
          <a:xfrm>
            <a:off x="1040540" y="1183822"/>
            <a:ext cx="1011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Dans un premier temps nous avons réaliser des tests en faisant varier le nombre de formations et de centres de formations afin de vérifier que notre algorithme fonctionnait correctement.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A0D50A3E-9321-4099-98FA-8593638589DC}"/>
              </a:ext>
            </a:extLst>
          </p:cNvPr>
          <p:cNvSpPr txBox="1">
            <a:spLocks/>
          </p:cNvSpPr>
          <p:nvPr/>
        </p:nvSpPr>
        <p:spPr>
          <a:xfrm>
            <a:off x="2437045" y="233130"/>
            <a:ext cx="7317910" cy="74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RESULTATS DES TESTS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18F5DBB-0653-4B4F-BA47-6713220BA6EF}"/>
              </a:ext>
            </a:extLst>
          </p:cNvPr>
          <p:cNvSpPr txBox="1"/>
          <p:nvPr/>
        </p:nvSpPr>
        <p:spPr>
          <a:xfrm>
            <a:off x="2882470" y="2077624"/>
            <a:ext cx="642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Nous avons alors tracé un graphique des résultats obtenus.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CA49E-EEEC-4BE4-B1B7-F355287BC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47949"/>
            <a:ext cx="57340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E3F29DD-709B-4491-98CA-A684119A387B}"/>
              </a:ext>
            </a:extLst>
          </p:cNvPr>
          <p:cNvSpPr txBox="1"/>
          <p:nvPr/>
        </p:nvSpPr>
        <p:spPr>
          <a:xfrm>
            <a:off x="7736615" y="3349109"/>
            <a:ext cx="3826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La fitness évolue globalement de façon linéaire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L’évolution de la fitness est plus régulière quand on a peu de centres de formations</a:t>
            </a:r>
          </a:p>
        </p:txBody>
      </p:sp>
    </p:spTree>
    <p:extLst>
      <p:ext uri="{BB962C8B-B14F-4D97-AF65-F5344CB8AC3E}">
        <p14:creationId xmlns:p14="http://schemas.microsoft.com/office/powerpoint/2010/main" val="8760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415</TotalTime>
  <Words>829</Words>
  <Application>Microsoft Office PowerPoint</Application>
  <PresentationFormat>Grand écran</PresentationFormat>
  <Paragraphs>285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Segoe UI</vt:lpstr>
      <vt:lpstr>Tw Cen MT</vt:lpstr>
      <vt:lpstr>Circuit</vt:lpstr>
      <vt:lpstr>Projet d'affectation d’employés d’un SESSAD avec un Algorithme génétique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Tommy Ramos</dc:creator>
  <cp:lastModifiedBy>Sarah Schwaiger</cp:lastModifiedBy>
  <cp:revision>29</cp:revision>
  <dcterms:created xsi:type="dcterms:W3CDTF">2021-06-13T09:26:48Z</dcterms:created>
  <dcterms:modified xsi:type="dcterms:W3CDTF">2021-06-15T06:03:58Z</dcterms:modified>
</cp:coreProperties>
</file>