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5" r:id="rId2"/>
    <p:sldId id="256" r:id="rId3"/>
    <p:sldId id="257" r:id="rId4"/>
    <p:sldId id="258" r:id="rId5"/>
    <p:sldId id="259" r:id="rId6"/>
    <p:sldId id="260" r:id="rId7"/>
    <p:sldId id="261" r:id="rId8"/>
    <p:sldId id="262" r:id="rId9"/>
    <p:sldId id="266"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65BE-08C0-3DAD-28FA-F7F32A12B96B}"/>
              </a:ext>
            </a:extLst>
          </p:cNvPr>
          <p:cNvSpPr>
            <a:spLocks noGrp="1"/>
          </p:cNvSpPr>
          <p:nvPr>
            <p:ph type="title"/>
          </p:nvPr>
        </p:nvSpPr>
        <p:spPr>
          <a:xfrm>
            <a:off x="521208" y="2105025"/>
            <a:ext cx="8229600" cy="1143000"/>
          </a:xfrm>
        </p:spPr>
        <p:txBody>
          <a:bodyPr>
            <a:normAutofit fontScale="90000"/>
          </a:bodyPr>
          <a:lstStyle/>
          <a:p>
            <a:r>
              <a:rPr kumimoji="0" lang="en-US" sz="3000" b="0" i="0"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Project Title :Full Stack Development (</a:t>
            </a:r>
            <a:r>
              <a:rPr lang="en-US" sz="3000" dirty="0">
                <a:latin typeface="Times New Roman" panose="02020603050405020304" pitchFamily="18" charset="0"/>
                <a:cs typeface="Times New Roman" panose="02020603050405020304" pitchFamily="18" charset="0"/>
              </a:rPr>
              <a:t>E-Commerce Platform</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0F7CDB58-378E-238D-4615-68C10FAE1174}"/>
              </a:ext>
            </a:extLst>
          </p:cNvPr>
          <p:cNvSpPr>
            <a:spLocks noGrp="1"/>
          </p:cNvSpPr>
          <p:nvPr>
            <p:ph idx="1"/>
          </p:nvPr>
        </p:nvSpPr>
        <p:spPr>
          <a:xfrm>
            <a:off x="457200" y="3276600"/>
            <a:ext cx="8229600" cy="4525963"/>
          </a:xfrm>
        </p:spPr>
        <p:txBody>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sz="2400" b="1" u="sng" dirty="0">
                <a:solidFill>
                  <a:schemeClr val="tx2"/>
                </a:solidFill>
                <a:latin typeface="Times New Roman" panose="02020603050405020304" pitchFamily="18" charset="0"/>
                <a:cs typeface="Times New Roman" panose="02020603050405020304" pitchFamily="18" charset="0"/>
              </a:rPr>
              <a:t>Presentation By:</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Sudeep H M </a:t>
            </a:r>
          </a:p>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lang="en-GB" sz="2400" b="1" dirty="0">
                <a:solidFill>
                  <a:schemeClr val="tx2"/>
                </a:solidFill>
                <a:latin typeface="Times New Roman" panose="02020603050405020304" pitchFamily="18" charset="0"/>
                <a:cs typeface="Times New Roman" panose="02020603050405020304" pitchFamily="18" charset="0"/>
              </a:rPr>
              <a:t>1NT21CS178</a:t>
            </a:r>
            <a:endPar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7D6FB37D-C2CC-794F-364C-4496E6B9B91B}"/>
              </a:ext>
            </a:extLst>
          </p:cNvPr>
          <p:cNvSpPr txBox="1"/>
          <p:nvPr/>
        </p:nvSpPr>
        <p:spPr>
          <a:xfrm>
            <a:off x="2761488" y="4770437"/>
            <a:ext cx="4325112" cy="738664"/>
          </a:xfrm>
          <a:prstGeom prst="rect">
            <a:avLst/>
          </a:prstGeom>
          <a:noFill/>
        </p:spPr>
        <p:txBody>
          <a:bodyPr wrap="square" rtlCol="0">
            <a:spAutoFit/>
          </a:bodyPr>
          <a:lstStyle/>
          <a:p>
            <a:r>
              <a:rPr kumimoji="0" lang="en-GB" sz="2400" b="1" i="0" u="none" strike="noStrike" kern="1200" cap="none" spc="0" normalizeH="0" baseline="0" noProof="0" dirty="0">
                <a:ln>
                  <a:noFill/>
                </a:ln>
                <a:solidFill>
                  <a:schemeClr val="tx2"/>
                </a:solidFill>
                <a:effectLst/>
                <a:uLnTx/>
                <a:uFillTx/>
                <a:latin typeface="Times New Roman" panose="02020603050405020304" pitchFamily="18" charset="0"/>
                <a:cs typeface="Times New Roman" panose="02020603050405020304" pitchFamily="18" charset="0"/>
              </a:rPr>
              <a:t>Company Name </a:t>
            </a:r>
            <a:r>
              <a:rPr kumimoji="0" lang="en-GB" sz="2400" b="1" i="0" u="none" strike="noStrike" kern="1200" cap="none" spc="0" normalizeH="0" noProof="0" dirty="0">
                <a:ln>
                  <a:noFill/>
                </a:ln>
                <a:solidFill>
                  <a:schemeClr val="tx2"/>
                </a:solidFill>
                <a:effectLst/>
                <a:uLnTx/>
                <a:uFillTx/>
                <a:latin typeface="Times New Roman" panose="02020603050405020304" pitchFamily="18" charset="0"/>
                <a:cs typeface="Times New Roman" panose="02020603050405020304" pitchFamily="18" charset="0"/>
              </a:rPr>
              <a:t>: Cognizant </a:t>
            </a:r>
          </a:p>
          <a:p>
            <a:endParaRPr lang="en-US" dirty="0"/>
          </a:p>
        </p:txBody>
      </p:sp>
      <p:graphicFrame>
        <p:nvGraphicFramePr>
          <p:cNvPr id="7" name="Table 6">
            <a:extLst>
              <a:ext uri="{FF2B5EF4-FFF2-40B4-BE49-F238E27FC236}">
                <a16:creationId xmlns:a16="http://schemas.microsoft.com/office/drawing/2014/main" id="{4548C0AD-72C3-9BE1-BFA4-558B3F927D6B}"/>
              </a:ext>
            </a:extLst>
          </p:cNvPr>
          <p:cNvGraphicFramePr>
            <a:graphicFrameLocks noGrp="1"/>
          </p:cNvGraphicFramePr>
          <p:nvPr>
            <p:extLst>
              <p:ext uri="{D42A27DB-BD31-4B8C-83A1-F6EECF244321}">
                <p14:modId xmlns:p14="http://schemas.microsoft.com/office/powerpoint/2010/main" val="317274142"/>
              </p:ext>
            </p:extLst>
          </p:nvPr>
        </p:nvGraphicFramePr>
        <p:xfrm>
          <a:off x="762000" y="533400"/>
          <a:ext cx="7696201" cy="1447800"/>
        </p:xfrm>
        <a:graphic>
          <a:graphicData uri="http://schemas.openxmlformats.org/drawingml/2006/table">
            <a:tbl>
              <a:tblPr/>
              <a:tblGrid>
                <a:gridCol w="1075606">
                  <a:extLst>
                    <a:ext uri="{9D8B030D-6E8A-4147-A177-3AD203B41FA5}">
                      <a16:colId xmlns:a16="http://schemas.microsoft.com/office/drawing/2014/main" val="20000"/>
                    </a:ext>
                  </a:extLst>
                </a:gridCol>
                <a:gridCol w="5669629">
                  <a:extLst>
                    <a:ext uri="{9D8B030D-6E8A-4147-A177-3AD203B41FA5}">
                      <a16:colId xmlns:a16="http://schemas.microsoft.com/office/drawing/2014/main" val="20001"/>
                    </a:ext>
                  </a:extLst>
                </a:gridCol>
                <a:gridCol w="950966">
                  <a:extLst>
                    <a:ext uri="{9D8B030D-6E8A-4147-A177-3AD203B41FA5}">
                      <a16:colId xmlns:a16="http://schemas.microsoft.com/office/drawing/2014/main" val="20002"/>
                    </a:ext>
                  </a:extLst>
                </a:gridCol>
              </a:tblGrid>
              <a:tr h="934356">
                <a:tc>
                  <a:txBody>
                    <a:bodyPr/>
                    <a:lstStyle/>
                    <a:p>
                      <a:pPr algn="l">
                        <a:lnSpc>
                          <a:spcPct val="150000"/>
                        </a:lnSpc>
                        <a:spcAft>
                          <a:spcPts val="0"/>
                        </a:spcAft>
                      </a:pPr>
                      <a:br>
                        <a:rPr lang="en-US" sz="1200" dirty="0">
                          <a:latin typeface="Times New Roman"/>
                          <a:ea typeface="Calibri"/>
                          <a:cs typeface="Times New Roman"/>
                        </a:rPr>
                      </a:br>
                      <a:endParaRPr lang="en-US" sz="1200" dirty="0">
                        <a:latin typeface="Cambria"/>
                        <a:ea typeface="Calibri"/>
                        <a:cs typeface="Times New Roman"/>
                      </a:endParaRPr>
                    </a:p>
                  </a:txBody>
                  <a:tcPr marL="65804" marR="65804" marT="0" marB="0">
                    <a:lnL>
                      <a:noFill/>
                    </a:lnL>
                    <a:lnR>
                      <a:noFill/>
                    </a:lnR>
                    <a:lnT>
                      <a:noFill/>
                    </a:lnT>
                    <a:lnB>
                      <a:noFill/>
                    </a:lnB>
                  </a:tcPr>
                </a:tc>
                <a:tc>
                  <a:txBody>
                    <a:bodyPr/>
                    <a:lstStyle/>
                    <a:p>
                      <a:pPr algn="ctr">
                        <a:lnSpc>
                          <a:spcPct val="115000"/>
                        </a:lnSpc>
                        <a:spcAft>
                          <a:spcPts val="0"/>
                        </a:spcAft>
                      </a:pPr>
                      <a:r>
                        <a:rPr lang="en-US" sz="1800" b="1" dirty="0" err="1">
                          <a:latin typeface="Cambria"/>
                          <a:ea typeface="Calibri"/>
                          <a:cs typeface="Times New Roman"/>
                        </a:rPr>
                        <a:t>Nitte</a:t>
                      </a:r>
                      <a:r>
                        <a:rPr lang="en-US" sz="1800" b="1" dirty="0">
                          <a:latin typeface="Cambria"/>
                          <a:ea typeface="Calibri"/>
                          <a:cs typeface="Times New Roman"/>
                        </a:rPr>
                        <a:t>  Meenakshi Institute of Technology</a:t>
                      </a:r>
                      <a:endParaRPr lang="en-US" sz="1100" dirty="0">
                        <a:latin typeface="Calibri"/>
                        <a:ea typeface="Calibri"/>
                        <a:cs typeface="Times New Roman"/>
                      </a:endParaRPr>
                    </a:p>
                    <a:p>
                      <a:pPr algn="ctr">
                        <a:lnSpc>
                          <a:spcPct val="115000"/>
                        </a:lnSpc>
                        <a:spcAft>
                          <a:spcPts val="0"/>
                        </a:spcAft>
                      </a:pPr>
                      <a:r>
                        <a:rPr lang="en-US" sz="700" dirty="0">
                          <a:latin typeface="Cambria"/>
                          <a:ea typeface="Calibri"/>
                          <a:cs typeface="Times New Roman"/>
                        </a:rPr>
                        <a:t>(AN AUTONOMOUS INSTITUTION AFFILIATED TO VISVESVARAYA TECHNOLOGICAL UNIVERSITY, BELGAUM)</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PB No. 6429, </a:t>
                      </a:r>
                      <a:r>
                        <a:rPr lang="en-US" sz="800" dirty="0" err="1">
                          <a:latin typeface="Cambria"/>
                          <a:ea typeface="Calibri"/>
                          <a:cs typeface="Times New Roman"/>
                        </a:rPr>
                        <a:t>Yelahanka</a:t>
                      </a:r>
                      <a:r>
                        <a:rPr lang="en-US" sz="800" dirty="0">
                          <a:latin typeface="Cambria"/>
                          <a:ea typeface="Calibri"/>
                          <a:cs typeface="Times New Roman"/>
                        </a:rPr>
                        <a:t>, Bangalore 560-064, Karnataka</a:t>
                      </a:r>
                      <a:endParaRPr lang="en-US" sz="1100" dirty="0">
                        <a:latin typeface="Calibri"/>
                        <a:ea typeface="Calibri"/>
                        <a:cs typeface="Times New Roman"/>
                      </a:endParaRPr>
                    </a:p>
                    <a:p>
                      <a:pPr algn="ctr">
                        <a:lnSpc>
                          <a:spcPct val="115000"/>
                        </a:lnSpc>
                        <a:spcAft>
                          <a:spcPts val="0"/>
                        </a:spcAft>
                      </a:pPr>
                      <a:r>
                        <a:rPr lang="en-US" sz="800" dirty="0">
                          <a:latin typeface="Cambria"/>
                          <a:ea typeface="Calibri"/>
                          <a:cs typeface="Times New Roman"/>
                        </a:rPr>
                        <a:t>Telephone: 080- 22167800, 22167860, Fax: 080 - 22167805</a:t>
                      </a:r>
                      <a:endParaRPr lang="en-US" sz="1100" dirty="0">
                        <a:latin typeface="Calibri"/>
                        <a:ea typeface="Calibri"/>
                        <a:cs typeface="Times New Roman"/>
                      </a:endParaRPr>
                    </a:p>
                  </a:txBody>
                  <a:tcPr marL="65804" marR="65804" marT="0" marB="0">
                    <a:lnL>
                      <a:noFill/>
                    </a:lnL>
                    <a:lnR>
                      <a:noFill/>
                    </a:lnR>
                    <a:lnT>
                      <a:noFill/>
                    </a:lnT>
                    <a:lnB>
                      <a:noFill/>
                    </a:lnB>
                  </a:tcPr>
                </a:tc>
                <a:tc>
                  <a:txBody>
                    <a:bodyPr/>
                    <a:lstStyle/>
                    <a:p>
                      <a:pPr algn="l">
                        <a:lnSpc>
                          <a:spcPct val="115000"/>
                        </a:lnSpc>
                        <a:spcAft>
                          <a:spcPts val="0"/>
                        </a:spcAft>
                      </a:pPr>
                      <a:endParaRPr lang="en-US" sz="1200">
                        <a:latin typeface="Cambria"/>
                        <a:ea typeface="Calibri"/>
                        <a:cs typeface="Times New Roman"/>
                      </a:endParaRPr>
                    </a:p>
                  </a:txBody>
                  <a:tcPr marL="65804" marR="65804" marT="0" marB="0">
                    <a:lnL>
                      <a:noFill/>
                    </a:lnL>
                    <a:lnR>
                      <a:noFill/>
                    </a:lnR>
                    <a:lnT>
                      <a:noFill/>
                    </a:lnT>
                    <a:lnB>
                      <a:noFill/>
                    </a:lnB>
                  </a:tcPr>
                </a:tc>
                <a:extLst>
                  <a:ext uri="{0D108BD9-81ED-4DB2-BD59-A6C34878D82A}">
                    <a16:rowId xmlns:a16="http://schemas.microsoft.com/office/drawing/2014/main" val="10000"/>
                  </a:ext>
                </a:extLst>
              </a:tr>
              <a:tr h="513444">
                <a:tc gridSpan="3">
                  <a:txBody>
                    <a:bodyPr/>
                    <a:lstStyle/>
                    <a:p>
                      <a:pPr algn="ctr">
                        <a:lnSpc>
                          <a:spcPct val="115000"/>
                        </a:lnSpc>
                        <a:spcAft>
                          <a:spcPts val="0"/>
                        </a:spcAft>
                      </a:pPr>
                      <a:r>
                        <a:rPr lang="en-US" sz="1700" b="1" dirty="0">
                          <a:latin typeface="Cambria"/>
                          <a:ea typeface="Calibri"/>
                          <a:cs typeface="Times New Roman"/>
                        </a:rPr>
                        <a:t>Department of Computer Science and Engineering</a:t>
                      </a:r>
                      <a:endParaRPr lang="en-US" sz="1100" dirty="0">
                        <a:latin typeface="Calibri"/>
                        <a:ea typeface="Calibri"/>
                        <a:cs typeface="Times New Roman"/>
                      </a:endParaRPr>
                    </a:p>
                  </a:txBody>
                  <a:tcPr marL="65804" marR="65804" marT="0" marB="0">
                    <a:lnL>
                      <a:noFill/>
                    </a:lnL>
                    <a:lnR>
                      <a:noFill/>
                    </a:lnR>
                    <a:lnT>
                      <a:noFill/>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bl>
          </a:graphicData>
        </a:graphic>
      </p:graphicFrame>
      <p:grpSp>
        <p:nvGrpSpPr>
          <p:cNvPr id="8" name="Group 7">
            <a:extLst>
              <a:ext uri="{FF2B5EF4-FFF2-40B4-BE49-F238E27FC236}">
                <a16:creationId xmlns:a16="http://schemas.microsoft.com/office/drawing/2014/main" id="{6278EF14-6B1E-611A-BDCE-F4B45C7C5087}"/>
              </a:ext>
            </a:extLst>
          </p:cNvPr>
          <p:cNvGrpSpPr/>
          <p:nvPr/>
        </p:nvGrpSpPr>
        <p:grpSpPr>
          <a:xfrm>
            <a:off x="1143000" y="609600"/>
            <a:ext cx="7267575" cy="771525"/>
            <a:chOff x="1143000" y="609600"/>
            <a:chExt cx="7267575" cy="771525"/>
          </a:xfrm>
        </p:grpSpPr>
        <p:pic>
          <p:nvPicPr>
            <p:cNvPr id="9" name="Picture 2" descr="nitteimg-footer">
              <a:extLst>
                <a:ext uri="{FF2B5EF4-FFF2-40B4-BE49-F238E27FC236}">
                  <a16:creationId xmlns:a16="http://schemas.microsoft.com/office/drawing/2014/main" id="{9E269328-1D46-1314-9376-364F4252A5D2}"/>
                </a:ext>
              </a:extLst>
            </p:cNvPr>
            <p:cNvPicPr>
              <a:picLocks noChangeAspect="1" noChangeArrowheads="1"/>
            </p:cNvPicPr>
            <p:nvPr/>
          </p:nvPicPr>
          <p:blipFill>
            <a:blip r:embed="rId2"/>
            <a:srcRect/>
            <a:stretch>
              <a:fillRect/>
            </a:stretch>
          </p:blipFill>
          <p:spPr bwMode="auto">
            <a:xfrm>
              <a:off x="1143000" y="609600"/>
              <a:ext cx="723900" cy="390525"/>
            </a:xfrm>
            <a:prstGeom prst="rect">
              <a:avLst/>
            </a:prstGeom>
            <a:noFill/>
          </p:spPr>
        </p:pic>
        <p:pic>
          <p:nvPicPr>
            <p:cNvPr id="10" name="Picture 1" descr="nmit">
              <a:extLst>
                <a:ext uri="{FF2B5EF4-FFF2-40B4-BE49-F238E27FC236}">
                  <a16:creationId xmlns:a16="http://schemas.microsoft.com/office/drawing/2014/main" id="{715377FE-017D-8D46-684B-0662F7A4C563}"/>
                </a:ext>
              </a:extLst>
            </p:cNvPr>
            <p:cNvPicPr>
              <a:picLocks noChangeAspect="1" noChangeArrowheads="1"/>
            </p:cNvPicPr>
            <p:nvPr/>
          </p:nvPicPr>
          <p:blipFill>
            <a:blip r:embed="rId3"/>
            <a:srcRect/>
            <a:stretch>
              <a:fillRect/>
            </a:stretch>
          </p:blipFill>
          <p:spPr bwMode="auto">
            <a:xfrm>
              <a:off x="7772400" y="609600"/>
              <a:ext cx="638175" cy="771525"/>
            </a:xfrm>
            <a:prstGeom prst="rect">
              <a:avLst/>
            </a:prstGeom>
            <a:noFill/>
          </p:spPr>
        </p:pic>
      </p:grpSp>
    </p:spTree>
    <p:extLst>
      <p:ext uri="{BB962C8B-B14F-4D97-AF65-F5344CB8AC3E}">
        <p14:creationId xmlns:p14="http://schemas.microsoft.com/office/powerpoint/2010/main" val="4135550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Implementation</a:t>
            </a:r>
          </a:p>
        </p:txBody>
      </p:sp>
      <p:sp>
        <p:nvSpPr>
          <p:cNvPr id="3" name="Content Placeholder 2"/>
          <p:cNvSpPr>
            <a:spLocks noGrp="1"/>
          </p:cNvSpPr>
          <p:nvPr>
            <p:ph idx="1"/>
          </p:nvPr>
        </p:nvSpPr>
        <p:spPr/>
        <p:txBody>
          <a:bodyPr>
            <a:normAutofit/>
          </a:bodyPr>
          <a:lstStyle/>
          <a:p>
            <a:pPr marL="0" indent="0">
              <a:buNone/>
            </a:pPr>
            <a:r>
              <a:rPr dirty="0"/>
              <a:t>The implementation of the e-commerce platform will be carried out in phases:</a:t>
            </a:r>
          </a:p>
          <a:p>
            <a:pPr marL="0" indent="0">
              <a:buNone/>
            </a:pPr>
            <a:r>
              <a:rPr dirty="0"/>
              <a:t>1. Setting up the development environment.</a:t>
            </a:r>
          </a:p>
          <a:p>
            <a:pPr marL="0" indent="0">
              <a:buNone/>
            </a:pPr>
            <a:r>
              <a:rPr dirty="0"/>
              <a:t>2. Developing the backend using ASP.NET Core.</a:t>
            </a:r>
          </a:p>
          <a:p>
            <a:pPr marL="0" indent="0">
              <a:buNone/>
            </a:pPr>
            <a:r>
              <a:rPr dirty="0"/>
              <a:t>3. Creating the frontend using Angular or React.</a:t>
            </a:r>
          </a:p>
          <a:p>
            <a:pPr marL="0" indent="0">
              <a:buNone/>
            </a:pPr>
            <a:r>
              <a:rPr dirty="0"/>
              <a:t>4. Integrating the modules and testing.</a:t>
            </a:r>
          </a:p>
          <a:p>
            <a:pPr marL="0" indent="0">
              <a:buNone/>
            </a:pPr>
            <a:r>
              <a:rPr dirty="0"/>
              <a:t>5. Deploying the platform on IIS or Azure.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a:xfrm>
            <a:off x="576072" y="1600200"/>
            <a:ext cx="8229600" cy="4525963"/>
          </a:xfrm>
        </p:spPr>
        <p:txBody>
          <a:bodyPr/>
          <a:lstStyle/>
          <a:p>
            <a:pPr marL="0" indent="0">
              <a:buNone/>
            </a:pPr>
            <a:r>
              <a:rPr dirty="0"/>
              <a:t>1. ASP.NET Core Documentation</a:t>
            </a:r>
          </a:p>
          <a:p>
            <a:pPr marL="0" indent="0">
              <a:buNone/>
            </a:pPr>
            <a:r>
              <a:rPr dirty="0"/>
              <a:t>2. Angular Documentation</a:t>
            </a:r>
          </a:p>
          <a:p>
            <a:pPr marL="0" indent="0">
              <a:buNone/>
            </a:pPr>
            <a:r>
              <a:rPr dirty="0"/>
              <a:t>3. React Documentation</a:t>
            </a:r>
          </a:p>
          <a:p>
            <a:pPr marL="0" indent="0">
              <a:buNone/>
            </a:pPr>
            <a:r>
              <a:rPr dirty="0"/>
              <a:t>4. MySQL Documentation</a:t>
            </a:r>
          </a:p>
          <a:p>
            <a:pPr marL="0" indent="0">
              <a:buNone/>
            </a:pPr>
            <a:r>
              <a:rPr dirty="0"/>
              <a:t>5. PostgreSQL Documentation</a:t>
            </a:r>
          </a:p>
          <a:p>
            <a:pPr marL="0" indent="0">
              <a:buNone/>
            </a:pPr>
            <a:r>
              <a:rPr dirty="0"/>
              <a:t>6. SQL Server Documentation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marL="0" indent="0" algn="just">
              <a:buNone/>
            </a:pPr>
            <a:r>
              <a:rPr dirty="0"/>
              <a:t>This presentation outlines the Low-Level Design (LLD) for an E-Commerce Platform that allows users to browse products, manage shopping carts, make payments, and track orders. The platform includes an admin interface to manage products, orders, users, and analytics.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Background</a:t>
            </a:r>
          </a:p>
        </p:txBody>
      </p:sp>
      <p:sp>
        <p:nvSpPr>
          <p:cNvPr id="3" name="Content Placeholder 2"/>
          <p:cNvSpPr>
            <a:spLocks noGrp="1"/>
          </p:cNvSpPr>
          <p:nvPr>
            <p:ph idx="1"/>
          </p:nvPr>
        </p:nvSpPr>
        <p:spPr/>
        <p:txBody>
          <a:bodyPr/>
          <a:lstStyle/>
          <a:p>
            <a:pPr marL="0" indent="0" algn="just">
              <a:buNone/>
            </a:pPr>
            <a:r>
              <a:rPr dirty="0"/>
              <a:t>The e-commerce industry has seen exponential growth in recent years, driven by the convenience of online shopping and advancements in technology. This project aims to develop a robust e-commerce platform that caters to the needs of both customers and administrators.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pPr marL="0" indent="0" algn="just">
              <a:buNone/>
            </a:pPr>
            <a:r>
              <a:rPr dirty="0"/>
              <a:t>The current e-commerce solutions often lack comprehensive</a:t>
            </a:r>
            <a:r>
              <a:rPr lang="en-US" dirty="0"/>
              <a:t> </a:t>
            </a:r>
            <a:r>
              <a:rPr dirty="0"/>
              <a:t>features for product management, order tracking, and user authentication. There is a need for a platform that integrates these functionalities seamlessly while providing a user-friendly interface.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Scope of the Work</a:t>
            </a:r>
          </a:p>
        </p:txBody>
      </p:sp>
      <p:sp>
        <p:nvSpPr>
          <p:cNvPr id="3" name="Content Placeholder 2"/>
          <p:cNvSpPr>
            <a:spLocks noGrp="1"/>
          </p:cNvSpPr>
          <p:nvPr>
            <p:ph idx="1"/>
          </p:nvPr>
        </p:nvSpPr>
        <p:spPr/>
        <p:txBody>
          <a:bodyPr/>
          <a:lstStyle/>
          <a:p>
            <a:pPr marL="0" indent="0" algn="just">
              <a:buNone/>
            </a:pPr>
            <a:r>
              <a:rPr dirty="0">
                <a:latin typeface="+mj-lt"/>
                <a:cs typeface="Times New Roman" panose="02020603050405020304" pitchFamily="18" charset="0"/>
              </a:rPr>
              <a:t>The scope of this project includes the development of modules for product management, shopping cart, order management, user authentication and profile management, and an admin dashboard. The platform will be built using ASP.NET Core for backend development and Angular or React for frontend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 of the Work</a:t>
            </a:r>
          </a:p>
        </p:txBody>
      </p:sp>
      <p:sp>
        <p:nvSpPr>
          <p:cNvPr id="3" name="Content Placeholder 2"/>
          <p:cNvSpPr>
            <a:spLocks noGrp="1"/>
          </p:cNvSpPr>
          <p:nvPr>
            <p:ph idx="1"/>
          </p:nvPr>
        </p:nvSpPr>
        <p:spPr/>
        <p:txBody>
          <a:bodyPr>
            <a:normAutofit fontScale="92500" lnSpcReduction="20000"/>
          </a:bodyPr>
          <a:lstStyle/>
          <a:p>
            <a:pPr marL="0" indent="0">
              <a:buNone/>
            </a:pPr>
            <a:r>
              <a:rPr dirty="0"/>
              <a:t>The main objectives of this project are:</a:t>
            </a:r>
          </a:p>
          <a:p>
            <a:pPr marL="0" indent="0">
              <a:buNone/>
            </a:pPr>
            <a:r>
              <a:rPr dirty="0"/>
              <a:t>1. To develop a user-friendly e-commerce platform.</a:t>
            </a:r>
          </a:p>
          <a:p>
            <a:pPr marL="0" indent="0">
              <a:buNone/>
            </a:pPr>
            <a:r>
              <a:rPr dirty="0"/>
              <a:t>2. To implement secure user authentication and profile management.</a:t>
            </a:r>
          </a:p>
          <a:p>
            <a:pPr marL="0" indent="0">
              <a:buNone/>
            </a:pPr>
            <a:r>
              <a:rPr dirty="0"/>
              <a:t>3. To provide comprehensive product management features.</a:t>
            </a:r>
          </a:p>
          <a:p>
            <a:pPr marL="0" indent="0">
              <a:buNone/>
            </a:pPr>
            <a:r>
              <a:rPr dirty="0"/>
              <a:t>4. To enable efficient shopping cart and order management.</a:t>
            </a:r>
          </a:p>
          <a:p>
            <a:pPr marL="0" indent="0">
              <a:buNone/>
            </a:pPr>
            <a:r>
              <a:rPr dirty="0"/>
              <a:t>5. To create an admin dashboard for managing users, products, and viewing analytics.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Requirements</a:t>
            </a:r>
          </a:p>
        </p:txBody>
      </p:sp>
      <p:sp>
        <p:nvSpPr>
          <p:cNvPr id="3" name="Content Placeholder 2"/>
          <p:cNvSpPr>
            <a:spLocks noGrp="1"/>
          </p:cNvSpPr>
          <p:nvPr>
            <p:ph idx="1"/>
          </p:nvPr>
        </p:nvSpPr>
        <p:spPr/>
        <p:txBody>
          <a:bodyPr/>
          <a:lstStyle/>
          <a:p>
            <a:pPr marL="0" indent="0">
              <a:buNone/>
            </a:pPr>
            <a:r>
              <a:rPr dirty="0"/>
              <a:t>The system requirements for this project include:</a:t>
            </a:r>
          </a:p>
          <a:p>
            <a:pPr marL="0" indent="0">
              <a:buNone/>
            </a:pPr>
            <a:r>
              <a:rPr dirty="0"/>
              <a:t>1. Frontend: Angular or React</a:t>
            </a:r>
          </a:p>
          <a:p>
            <a:pPr marL="0" indent="0">
              <a:buNone/>
            </a:pPr>
            <a:r>
              <a:rPr dirty="0"/>
              <a:t>2. Backend: ASP.NET Core</a:t>
            </a:r>
          </a:p>
          <a:p>
            <a:pPr marL="0" indent="0">
              <a:buNone/>
            </a:pPr>
            <a:r>
              <a:rPr dirty="0"/>
              <a:t>3. Database: MySQL/PostgreSQL/SQL Server</a:t>
            </a:r>
          </a:p>
          <a:p>
            <a:pPr marL="0" indent="0">
              <a:buNone/>
            </a:pPr>
            <a:r>
              <a:rPr dirty="0"/>
              <a:t>4. Development Environment: Visual Studio</a:t>
            </a:r>
          </a:p>
          <a:p>
            <a:pPr marL="0" indent="0">
              <a:buNone/>
            </a:pPr>
            <a:r>
              <a:rPr dirty="0"/>
              <a:t>5. Hosting: IIS or Azure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Design</a:t>
            </a:r>
          </a:p>
        </p:txBody>
      </p:sp>
      <p:sp>
        <p:nvSpPr>
          <p:cNvPr id="3" name="Content Placeholder 2"/>
          <p:cNvSpPr>
            <a:spLocks noGrp="1"/>
          </p:cNvSpPr>
          <p:nvPr>
            <p:ph idx="1"/>
          </p:nvPr>
        </p:nvSpPr>
        <p:spPr/>
        <p:txBody>
          <a:bodyPr>
            <a:normAutofit fontScale="92500" lnSpcReduction="10000"/>
          </a:bodyPr>
          <a:lstStyle/>
          <a:p>
            <a:pPr marL="0" indent="0">
              <a:buNone/>
            </a:pPr>
            <a:r>
              <a:rPr dirty="0"/>
              <a:t>The design of the e-commerce platform includes the following modules:</a:t>
            </a:r>
          </a:p>
          <a:p>
            <a:pPr marL="0" indent="0">
              <a:buNone/>
            </a:pPr>
            <a:r>
              <a:rPr dirty="0"/>
              <a:t>1. Product Management</a:t>
            </a:r>
          </a:p>
          <a:p>
            <a:pPr marL="0" indent="0">
              <a:buNone/>
            </a:pPr>
            <a:r>
              <a:rPr dirty="0"/>
              <a:t>2. Shopping Cart</a:t>
            </a:r>
          </a:p>
          <a:p>
            <a:pPr marL="0" indent="0">
              <a:buNone/>
            </a:pPr>
            <a:r>
              <a:rPr dirty="0"/>
              <a:t>3. Order Management</a:t>
            </a:r>
          </a:p>
          <a:p>
            <a:pPr marL="0" indent="0">
              <a:buNone/>
            </a:pPr>
            <a:r>
              <a:rPr dirty="0"/>
              <a:t>4. User Authentication and Profile Management</a:t>
            </a:r>
          </a:p>
          <a:p>
            <a:pPr marL="0" indent="0">
              <a:buNone/>
            </a:pPr>
            <a:r>
              <a:rPr dirty="0"/>
              <a:t>5. Admin Dashboard</a:t>
            </a:r>
          </a:p>
          <a:p>
            <a:pPr marL="0" indent="0">
              <a:buNone/>
            </a:pPr>
            <a:r>
              <a:rPr dirty="0"/>
              <a:t>Each module will have its own set of features and data flow.</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6E2E-4988-3081-37B4-2BAC67F0C4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D59F1-01A4-5EDB-573E-281A6578A0B5}"/>
              </a:ext>
            </a:extLst>
          </p:cNvPr>
          <p:cNvSpPr>
            <a:spLocks noGrp="1"/>
          </p:cNvSpPr>
          <p:nvPr>
            <p:ph type="title"/>
          </p:nvPr>
        </p:nvSpPr>
        <p:spPr/>
        <p:txBody>
          <a:bodyPr/>
          <a:lstStyle/>
          <a:p>
            <a:r>
              <a:t>Design</a:t>
            </a:r>
          </a:p>
        </p:txBody>
      </p:sp>
      <p:sp>
        <p:nvSpPr>
          <p:cNvPr id="3" name="Content Placeholder 2">
            <a:extLst>
              <a:ext uri="{FF2B5EF4-FFF2-40B4-BE49-F238E27FC236}">
                <a16:creationId xmlns:a16="http://schemas.microsoft.com/office/drawing/2014/main" id="{2E7ABC3C-CCFA-C2B4-97EE-FAAFA6E92BA7}"/>
              </a:ext>
            </a:extLst>
          </p:cNvPr>
          <p:cNvSpPr>
            <a:spLocks noGrp="1"/>
          </p:cNvSpPr>
          <p:nvPr>
            <p:ph idx="1"/>
          </p:nvPr>
        </p:nvSpPr>
        <p:spPr/>
        <p:txBody>
          <a:bodyPr>
            <a:normAutofit fontScale="92500" lnSpcReduction="10000"/>
          </a:bodyPr>
          <a:lstStyle/>
          <a:p>
            <a:pPr marL="0" indent="0">
              <a:buNone/>
            </a:pPr>
            <a:r>
              <a:rPr dirty="0"/>
              <a:t>The design of the e-commerce platform includes the following modules:</a:t>
            </a:r>
          </a:p>
          <a:p>
            <a:pPr marL="0" indent="0">
              <a:buNone/>
            </a:pPr>
            <a:r>
              <a:rPr dirty="0"/>
              <a:t>1. Product Management</a:t>
            </a:r>
          </a:p>
          <a:p>
            <a:pPr marL="0" indent="0">
              <a:buNone/>
            </a:pPr>
            <a:r>
              <a:rPr dirty="0"/>
              <a:t>2. Shopping Cart</a:t>
            </a:r>
          </a:p>
          <a:p>
            <a:pPr marL="0" indent="0">
              <a:buNone/>
            </a:pPr>
            <a:r>
              <a:rPr dirty="0"/>
              <a:t>3. Order Management</a:t>
            </a:r>
          </a:p>
          <a:p>
            <a:pPr marL="0" indent="0">
              <a:buNone/>
            </a:pPr>
            <a:r>
              <a:rPr dirty="0"/>
              <a:t>4. User Authentication and Profile Management</a:t>
            </a:r>
          </a:p>
          <a:p>
            <a:pPr marL="0" indent="0">
              <a:buNone/>
            </a:pPr>
            <a:r>
              <a:rPr dirty="0"/>
              <a:t>5. Admin Dashboard</a:t>
            </a:r>
          </a:p>
          <a:p>
            <a:pPr marL="0" indent="0">
              <a:buNone/>
            </a:pPr>
            <a:r>
              <a:rPr dirty="0"/>
              <a:t>Each module will have its own set of features and data flow.</a:t>
            </a:r>
          </a:p>
        </p:txBody>
      </p:sp>
      <p:sp>
        <p:nvSpPr>
          <p:cNvPr id="4" name="AutoShape 2" descr="MVC Architecture – System Design | GeeksforGeeks">
            <a:extLst>
              <a:ext uri="{FF2B5EF4-FFF2-40B4-BE49-F238E27FC236}">
                <a16:creationId xmlns:a16="http://schemas.microsoft.com/office/drawing/2014/main" id="{393F68CE-2B9C-8A58-C3A7-FB19D36CA94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ED1B25B-9E6C-9E53-DB67-B5AA77C64864}"/>
              </a:ext>
            </a:extLst>
          </p:cNvPr>
          <p:cNvPicPr>
            <a:picLocks noChangeAspect="1"/>
          </p:cNvPicPr>
          <p:nvPr/>
        </p:nvPicPr>
        <p:blipFill>
          <a:blip r:embed="rId2"/>
          <a:stretch>
            <a:fillRect/>
          </a:stretch>
        </p:blipFill>
        <p:spPr>
          <a:xfrm>
            <a:off x="0" y="158902"/>
            <a:ext cx="9144000" cy="6540196"/>
          </a:xfrm>
          <a:prstGeom prst="rect">
            <a:avLst/>
          </a:prstGeom>
        </p:spPr>
      </p:pic>
    </p:spTree>
    <p:extLst>
      <p:ext uri="{BB962C8B-B14F-4D97-AF65-F5344CB8AC3E}">
        <p14:creationId xmlns:p14="http://schemas.microsoft.com/office/powerpoint/2010/main" val="2240489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183</TotalTime>
  <Words>560</Words>
  <Application>Microsoft Office PowerPoint</Application>
  <PresentationFormat>On-screen Show (4:3)</PresentationFormat>
  <Paragraphs>63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Cambria</vt:lpstr>
      <vt:lpstr>Times New Roman</vt:lpstr>
      <vt:lpstr>Wingdings</vt:lpstr>
      <vt:lpstr>Office Theme</vt:lpstr>
      <vt:lpstr>Project Title :Full Stack Development (E-Commerce Platform)</vt:lpstr>
      <vt:lpstr>Introduction</vt:lpstr>
      <vt:lpstr>Background</vt:lpstr>
      <vt:lpstr>Problem Statement</vt:lpstr>
      <vt:lpstr>Scope of the Work</vt:lpstr>
      <vt:lpstr>Objectives of the Work</vt:lpstr>
      <vt:lpstr>System Requirements</vt:lpstr>
      <vt:lpstr>Design</vt:lpstr>
      <vt:lpstr>Design</vt:lpstr>
      <vt:lpstr>Implementation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 M, Sudeep (Contractor)</cp:lastModifiedBy>
  <cp:revision>12</cp:revision>
  <dcterms:created xsi:type="dcterms:W3CDTF">2013-01-27T09:14:16Z</dcterms:created>
  <dcterms:modified xsi:type="dcterms:W3CDTF">2025-05-22T09:44:03Z</dcterms:modified>
  <cp:category/>
</cp:coreProperties>
</file>