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wmf" ContentType="image/x-wmf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20" r:id="rId1"/>
  </p:sldMasterIdLst>
  <p:notesMasterIdLst>
    <p:notesMasterId r:id="rId15"/>
  </p:notesMasterIdLst>
  <p:sldIdLst>
    <p:sldId id="268" r:id="rId2"/>
    <p:sldId id="256" r:id="rId3"/>
    <p:sldId id="266" r:id="rId4"/>
    <p:sldId id="257" r:id="rId5"/>
    <p:sldId id="258" r:id="rId6"/>
    <p:sldId id="259" r:id="rId7"/>
    <p:sldId id="267" r:id="rId8"/>
    <p:sldId id="263" r:id="rId9"/>
    <p:sldId id="261" r:id="rId10"/>
    <p:sldId id="264" r:id="rId11"/>
    <p:sldId id="262" r:id="rId12"/>
    <p:sldId id="265" r:id="rId13"/>
    <p:sldId id="269" r:id="rId14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4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47C8E-675C-471B-97FE-BCF793AED090}" type="datetimeFigureOut">
              <a:rPr lang="en-US" smtClean="0"/>
              <a:pPr/>
              <a:t>9/29/09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93039-5E90-4191-AB66-4F13284BC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8BC665-0FE7-4484-98FA-AEA6A076F345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8DE704-675A-42A6-8257-DAE8463C7AD1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56FFF7-C732-4940-9C1C-4D35BC3A6A17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854F60-DF3A-4963-8A32-3943C7D1A9EF}" type="datetime1">
              <a:rPr lang="en-US" smtClean="0"/>
              <a:pPr/>
              <a:t>9/29/09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7200" y="6324600"/>
            <a:ext cx="8229600" cy="402771"/>
            <a:chOff x="457200" y="6324600"/>
            <a:chExt cx="8229600" cy="402771"/>
          </a:xfrm>
        </p:grpSpPr>
        <p:sp>
          <p:nvSpPr>
            <p:cNvPr id="11" name="Footer Placeholder 7"/>
            <p:cNvSpPr txBox="1">
              <a:spLocks/>
            </p:cNvSpPr>
            <p:nvPr userDrawn="1"/>
          </p:nvSpPr>
          <p:spPr>
            <a:xfrm>
              <a:off x="3505200" y="6362246"/>
              <a:ext cx="5181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919663" algn="r"/>
                  <a:tab pos="7950200" algn="r"/>
                  <a:tab pos="8632825" algn="r"/>
                </a:tabLst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Virtual Observatory Single Sign-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on	CILogon 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– Fall 2009 Workshop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Picture 11" descr="NVO_300pixels.jp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457200" y="6324600"/>
              <a:ext cx="854964" cy="402336"/>
            </a:xfrm>
            <a:prstGeom prst="rect">
              <a:avLst/>
            </a:prstGeom>
          </p:spPr>
        </p:pic>
        <p:pic>
          <p:nvPicPr>
            <p:cNvPr id="13" name="Picture 12" descr="ncsa_horizontal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00200" y="6417679"/>
              <a:ext cx="1337770" cy="25018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5D5BBE-3200-47C7-BA8D-175DE5AD7307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0B7C81-3EED-42B6-ABE5-2CE1AB048533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B7833-B488-4BD6-9140-8AEC46F8A32B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BB40FC-D9EA-4657-946F-AD34BF8B8719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3205AE-847E-4FA5-BC12-6C0BBD4627D4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A63BD7-EEA6-488E-AD7C-BD5FC7287EA5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EC0BA8-BDEE-4502-BD40-5FA748256304}" type="datetime1">
              <a:rPr lang="en-US" smtClean="0"/>
              <a:pPr/>
              <a:t>9/29/09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4493C6-0CDF-4CF7-9953-A0E7FD7A20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3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r>
              <a:rPr lang="en-US" b="1" dirty="0" smtClean="0"/>
              <a:t>Virtual Observatory</a:t>
            </a:r>
            <a:br>
              <a:rPr lang="en-US" b="1" dirty="0" smtClean="0"/>
            </a:br>
            <a:r>
              <a:rPr lang="en-US" b="1" dirty="0" smtClean="0"/>
              <a:t>Single Sign-on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9144000" cy="1752600"/>
          </a:xfrm>
        </p:spPr>
        <p:txBody>
          <a:bodyPr/>
          <a:lstStyle/>
          <a:p>
            <a:r>
              <a:rPr lang="en-US" dirty="0" smtClean="0"/>
              <a:t>U.S. National Virtual Observatory</a:t>
            </a:r>
          </a:p>
          <a:p>
            <a:r>
              <a:rPr lang="en-US" dirty="0" smtClean="0"/>
              <a:t>National Center for Supercomputing Applications</a:t>
            </a:r>
          </a:p>
          <a:p>
            <a:r>
              <a:rPr lang="en-US" dirty="0" smtClean="0"/>
              <a:t>Ray Plante, Bill Baker</a:t>
            </a:r>
            <a:endParaRPr lang="en-US" dirty="0"/>
          </a:p>
        </p:txBody>
      </p:sp>
      <p:pic>
        <p:nvPicPr>
          <p:cNvPr id="7" name="Picture 6" descr="NVO_300pix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362200"/>
            <a:ext cx="3981451" cy="1873623"/>
          </a:xfrm>
          <a:prstGeom prst="rect">
            <a:avLst/>
          </a:prstGeom>
        </p:spPr>
      </p:pic>
      <p:pic>
        <p:nvPicPr>
          <p:cNvPr id="8" name="Picture 7" descr="ncsa_vertic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38800" y="2410966"/>
            <a:ext cx="2703280" cy="18275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Sign-on Auxiliaries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Registration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PuRSe</a:t>
            </a:r>
            <a:r>
              <a:rPr lang="en-US" dirty="0" smtClean="0"/>
              <a:t>—evolved, re-written, patched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Provides user services (password reminder, etc.)</a:t>
            </a:r>
          </a:p>
          <a:p>
            <a:pPr>
              <a:buNone/>
            </a:pPr>
            <a:r>
              <a:rPr lang="en-US" dirty="0" smtClean="0"/>
              <a:t>Logging (Under Development)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To take the place of old local authentication logs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Privacy—</a:t>
            </a:r>
            <a:r>
              <a:rPr lang="en-US" dirty="0" err="1" smtClean="0"/>
              <a:t>admins</a:t>
            </a:r>
            <a:r>
              <a:rPr lang="en-US" dirty="0" smtClean="0"/>
              <a:t> should only see “their” users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Correlation—track a user’s path through invitation, registration, confirmation, login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Toolkits are important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Pubcookie can be hard to debug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Globus is big to install—our </a:t>
            </a:r>
            <a:r>
              <a:rPr lang="en-US" dirty="0" err="1" smtClean="0"/>
              <a:t>devs</a:t>
            </a:r>
            <a:r>
              <a:rPr lang="en-US" dirty="0" smtClean="0"/>
              <a:t> prefer </a:t>
            </a:r>
            <a:r>
              <a:rPr lang="en-US" dirty="0" smtClean="0"/>
              <a:t>a self-contained MyProxy client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People like their </a:t>
            </a:r>
            <a:r>
              <a:rPr lang="en-US" dirty="0" smtClean="0"/>
              <a:t>languages: </a:t>
            </a:r>
            <a:r>
              <a:rPr lang="en-US" dirty="0" err="1" smtClean="0"/>
              <a:t>OpenID</a:t>
            </a:r>
            <a:r>
              <a:rPr lang="en-US" dirty="0" smtClean="0"/>
              <a:t> </a:t>
            </a:r>
            <a:r>
              <a:rPr lang="en-US" dirty="0" smtClean="0"/>
              <a:t>is available in Perl, </a:t>
            </a:r>
            <a:br>
              <a:rPr lang="en-US" dirty="0" smtClean="0"/>
            </a:br>
            <a:r>
              <a:rPr lang="en-US" dirty="0" smtClean="0"/>
              <a:t>Python, Java, C, Ruby …</a:t>
            </a:r>
          </a:p>
          <a:p>
            <a:pPr>
              <a:buNone/>
            </a:pPr>
            <a:r>
              <a:rPr lang="en-US" dirty="0" smtClean="0"/>
              <a:t>High Availability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Never be down</a:t>
            </a:r>
            <a:r>
              <a:rPr lang="en-US" dirty="0" smtClean="0"/>
              <a:t> when a </a:t>
            </a:r>
            <a:r>
              <a:rPr lang="en-US" dirty="0" smtClean="0"/>
              <a:t>portal is </a:t>
            </a:r>
            <a:r>
              <a:rPr lang="en-US" dirty="0" smtClean="0"/>
              <a:t>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Redundancy is hard work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60000">
                <a:schemeClr val="bg1"/>
              </a:gs>
              <a:gs pos="68000">
                <a:schemeClr val="bg1">
                  <a:alpha val="0"/>
                </a:schemeClr>
              </a:gs>
            </a:gsLst>
            <a:lin ang="1800000" scaled="0"/>
            <a:tileRect/>
          </a:gradFill>
        </p:spPr>
        <p:txBody>
          <a:bodyPr>
            <a:normAutofit/>
          </a:bodyPr>
          <a:lstStyle/>
          <a:p>
            <a:r>
              <a:rPr lang="en-US" dirty="0" smtClean="0"/>
              <a:t>Need logging—accessible, expressive, private</a:t>
            </a:r>
          </a:p>
          <a:p>
            <a:r>
              <a:rPr lang="en-US" dirty="0" smtClean="0"/>
              <a:t>For every production server, there are several development servers to support</a:t>
            </a:r>
          </a:p>
          <a:p>
            <a:r>
              <a:rPr lang="en-US" dirty="0" smtClean="0"/>
              <a:t>Most portals only need identity</a:t>
            </a:r>
          </a:p>
          <a:p>
            <a:r>
              <a:rPr lang="en-US" dirty="0" smtClean="0"/>
              <a:t>We are still getting used to </a:t>
            </a:r>
            <a:r>
              <a:rPr lang="en-US" dirty="0" smtClean="0"/>
              <a:t>it —</a:t>
            </a:r>
            <a:br>
              <a:rPr lang="en-US" dirty="0" smtClean="0"/>
            </a:br>
            <a:r>
              <a:rPr lang="en-US" dirty="0" smtClean="0"/>
              <a:t>“I went to a DES </a:t>
            </a:r>
            <a:r>
              <a:rPr lang="en-US" dirty="0" smtClean="0"/>
              <a:t>URL </a:t>
            </a:r>
            <a:br>
              <a:rPr lang="en-US" dirty="0" smtClean="0"/>
            </a:br>
            <a:r>
              <a:rPr lang="en-US" dirty="0" smtClean="0"/>
              <a:t>  but </a:t>
            </a:r>
            <a:r>
              <a:rPr lang="en-US" dirty="0" smtClean="0"/>
              <a:t>got an NVO login page”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47000">
                <a:schemeClr val="bg1"/>
              </a:gs>
              <a:gs pos="57000">
                <a:schemeClr val="bg1">
                  <a:alpha val="93000"/>
                </a:schemeClr>
              </a:gs>
              <a:gs pos="84000">
                <a:schemeClr val="bg1">
                  <a:alpha val="0"/>
                </a:schemeClr>
              </a:gs>
            </a:gsLst>
            <a:lin ang="600000" scaled="0"/>
            <a:tileRect/>
          </a:gradFill>
        </p:spPr>
        <p:txBody>
          <a:bodyPr/>
          <a:lstStyle/>
          <a:p>
            <a:r>
              <a:rPr lang="en-US" dirty="0" smtClean="0"/>
              <a:t>Smoothing out OpenID wrinkles</a:t>
            </a:r>
          </a:p>
          <a:p>
            <a:pPr lvl="1"/>
            <a:r>
              <a:rPr lang="en-US" dirty="0" smtClean="0"/>
              <a:t>Delegation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Library Support</a:t>
            </a:r>
          </a:p>
          <a:p>
            <a:r>
              <a:rPr lang="en-US" dirty="0" smtClean="0"/>
              <a:t>Implementing Logging Service</a:t>
            </a:r>
          </a:p>
          <a:p>
            <a:endParaRPr lang="en-US" dirty="0" smtClean="0"/>
          </a:p>
          <a:p>
            <a:r>
              <a:rPr lang="en-US" dirty="0" smtClean="0"/>
              <a:t>Questions / Comments?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VO_300pixe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4849906"/>
            <a:ext cx="2819400" cy="1326776"/>
          </a:xfrm>
          <a:prstGeom prst="rect">
            <a:avLst/>
          </a:prstGeom>
        </p:spPr>
      </p:pic>
      <p:pic>
        <p:nvPicPr>
          <p:cNvPr id="9" name="Picture 8" descr="ivoa_logoc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3068" y="1000442"/>
            <a:ext cx="3102832" cy="17427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Virtual Observatory?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/>
            <a:r>
              <a:rPr lang="en-US" dirty="0" smtClean="0"/>
              <a:t>Network-based environment</a:t>
            </a:r>
            <a:br>
              <a:rPr lang="en-US" dirty="0" smtClean="0"/>
            </a:br>
            <a:r>
              <a:rPr lang="en-US" dirty="0" smtClean="0"/>
              <a:t>for doing astronomical research</a:t>
            </a:r>
          </a:p>
          <a:p>
            <a:pPr marL="341313" indent="-341313"/>
            <a:r>
              <a:rPr lang="en-US" dirty="0" smtClean="0"/>
              <a:t>Worldwide federation of archives and services</a:t>
            </a:r>
          </a:p>
          <a:p>
            <a:pPr marL="741363" lvl="1" indent="-341313"/>
            <a:r>
              <a:rPr lang="en-US" dirty="0" smtClean="0"/>
              <a:t>Interoperate using standards</a:t>
            </a:r>
          </a:p>
          <a:p>
            <a:pPr marL="741363" lvl="1" indent="-341313"/>
            <a:r>
              <a:rPr lang="en-US" dirty="0" smtClean="0"/>
              <a:t>Standards body: International Virtual </a:t>
            </a:r>
            <a:br>
              <a:rPr lang="en-US" dirty="0" smtClean="0"/>
            </a:br>
            <a:r>
              <a:rPr lang="en-US" dirty="0" smtClean="0"/>
              <a:t>Observatory Alliance</a:t>
            </a:r>
            <a:endParaRPr lang="en-US" dirty="0"/>
          </a:p>
          <a:p>
            <a:pPr marL="341313" indent="-341313"/>
            <a:r>
              <a:rPr lang="en-US" dirty="0" smtClean="0"/>
              <a:t>A community of separately-funded projects</a:t>
            </a:r>
          </a:p>
          <a:p>
            <a:pPr marL="741363" lvl="1" indent="-341313"/>
            <a:r>
              <a:rPr lang="en-US" dirty="0" smtClean="0"/>
              <a:t>U.S. National Virtual Observatory</a:t>
            </a:r>
          </a:p>
          <a:p>
            <a:pPr marL="741363" lvl="1" indent="-341313"/>
            <a:r>
              <a:rPr lang="en-US" dirty="0" smtClean="0"/>
              <a:t>15 other national VOs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Virtual Observatory?</a:t>
            </a:r>
            <a:endParaRPr lang="en-US" dirty="0"/>
          </a:p>
        </p:txBody>
      </p:sp>
      <p:pic>
        <p:nvPicPr>
          <p:cNvPr id="10" name="Picture 9" descr="ivoa-memb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4726" y="1219200"/>
            <a:ext cx="7178674" cy="5067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  <a:gradFill flip="none" rotWithShape="1">
            <a:gsLst>
              <a:gs pos="73000">
                <a:schemeClr val="bg1"/>
              </a:gs>
              <a:gs pos="100000">
                <a:schemeClr val="bg1">
                  <a:alpha val="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txBody>
          <a:bodyPr>
            <a:normAutofit/>
          </a:bodyPr>
          <a:lstStyle/>
          <a:p>
            <a:r>
              <a:rPr lang="en-US" dirty="0" smtClean="0"/>
              <a:t>Virtual Observatory Standards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dirty="0" smtClean="0"/>
              <a:t>www.ivoa.net/Documents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Data Models and Formats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Images, Spectra, Tables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Metadata, Catalogs</a:t>
            </a:r>
          </a:p>
          <a:p>
            <a:pPr>
              <a:buNone/>
            </a:pPr>
            <a:r>
              <a:rPr lang="en-US" dirty="0" smtClean="0"/>
              <a:t>Service Protocols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 Discovery and Access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Analysis services</a:t>
            </a:r>
          </a:p>
          <a:p>
            <a:pPr>
              <a:buNone/>
            </a:pPr>
            <a:r>
              <a:rPr lang="en-US" dirty="0" smtClean="0"/>
              <a:t>Remote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otAllSky.png"/>
          <p:cNvPicPr>
            <a:picLocks noChangeAspect="1"/>
          </p:cNvPicPr>
          <p:nvPr/>
        </p:nvPicPr>
        <p:blipFill>
          <a:blip r:embed="rId2" cstate="print"/>
          <a:srcRect l="16341" t="1786" r="21231" b="1786"/>
          <a:stretch>
            <a:fillRect/>
          </a:stretch>
        </p:blipFill>
        <p:spPr>
          <a:xfrm>
            <a:off x="6324600" y="304800"/>
            <a:ext cx="2788227" cy="2667000"/>
          </a:xfrm>
          <a:prstGeom prst="rect">
            <a:avLst/>
          </a:prstGeom>
        </p:spPr>
      </p:pic>
      <p:pic>
        <p:nvPicPr>
          <p:cNvPr id="12" name="Picture 11" descr="composite.jpg"/>
          <p:cNvPicPr>
            <a:picLocks noChangeAspect="1"/>
          </p:cNvPicPr>
          <p:nvPr/>
        </p:nvPicPr>
        <p:blipFill>
          <a:blip r:embed="rId3" cstate="print"/>
          <a:srcRect l="1351" r="1351" b="19412"/>
          <a:stretch>
            <a:fillRect/>
          </a:stretch>
        </p:blipFill>
        <p:spPr>
          <a:xfrm>
            <a:off x="5714615" y="3429000"/>
            <a:ext cx="3429384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Data Discovery—What’s available?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Registry: Search based on subject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DataScope: Search by sky position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Open Sky Server: Cross-correlation of catalogs</a:t>
            </a:r>
          </a:p>
          <a:p>
            <a:pPr>
              <a:buNone/>
            </a:pPr>
            <a:r>
              <a:rPr lang="en-US" dirty="0" smtClean="0"/>
              <a:t>Data Access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Common interfaces for </a:t>
            </a:r>
            <a:br>
              <a:rPr lang="en-US" dirty="0" smtClean="0"/>
            </a:br>
            <a:r>
              <a:rPr lang="en-US" dirty="0" smtClean="0"/>
              <a:t>searching contents of archives</a:t>
            </a:r>
          </a:p>
          <a:p>
            <a:pPr>
              <a:buNone/>
            </a:pPr>
            <a:r>
              <a:rPr lang="en-US" dirty="0" smtClean="0"/>
              <a:t>Portals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 friendly browser-based </a:t>
            </a:r>
            <a:br>
              <a:rPr lang="en-US" dirty="0" smtClean="0"/>
            </a:br>
            <a:r>
              <a:rPr lang="en-US" dirty="0" smtClean="0"/>
              <a:t>access to services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  <a:gradFill flip="none" rotWithShape="1">
            <a:gsLst>
              <a:gs pos="7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4200000" scaled="0"/>
            <a:tileRect/>
          </a:gradFill>
        </p:spPr>
        <p:txBody>
          <a:bodyPr>
            <a:normAutofit fontScale="90000"/>
          </a:bodyPr>
          <a:lstStyle/>
          <a:p>
            <a:r>
              <a:rPr lang="en-US" dirty="0" smtClean="0"/>
              <a:t>Virtual Observatory Services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700" dirty="0" smtClean="0"/>
              <a:t>www.us-vo.org</a:t>
            </a:r>
            <a:endParaRPr lang="en-US" sz="2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74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8600000" scaled="0"/>
          </a:gra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There are many portals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Each specialized for a </a:t>
            </a:r>
            <a:br>
              <a:rPr lang="en-US" dirty="0" smtClean="0"/>
            </a:br>
            <a:r>
              <a:rPr lang="en-US" dirty="0" smtClean="0"/>
              <a:t>target community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Distributed; managed by a variety of institutions</a:t>
            </a:r>
          </a:p>
          <a:p>
            <a:pPr>
              <a:buNone/>
            </a:pPr>
            <a:r>
              <a:rPr lang="en-US" dirty="0" smtClean="0"/>
              <a:t>Most resources are open &amp; free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Some are not</a:t>
            </a:r>
          </a:p>
          <a:p>
            <a:pPr lvl="2">
              <a:buFont typeface="Calibri" pitchFamily="34" charset="0"/>
              <a:buChar char="–"/>
            </a:pPr>
            <a:r>
              <a:rPr lang="en-US" dirty="0" smtClean="0"/>
              <a:t>for example 1-year proprietary period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But users want the same tools for open </a:t>
            </a:r>
            <a:br>
              <a:rPr lang="en-US" dirty="0" smtClean="0"/>
            </a:br>
            <a:r>
              <a:rPr lang="en-US" dirty="0" smtClean="0"/>
              <a:t>and proprietary data, and to mix data</a:t>
            </a:r>
          </a:p>
          <a:p>
            <a:pPr>
              <a:buNone/>
            </a:pPr>
            <a:r>
              <a:rPr lang="en-US" dirty="0" smtClean="0"/>
              <a:t>Users derive new proprietary datasets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Need secure remote storage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7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4200000" scaled="0"/>
          </a:gradFill>
        </p:spPr>
        <p:txBody>
          <a:bodyPr/>
          <a:lstStyle/>
          <a:p>
            <a:r>
              <a:rPr lang="en-US" dirty="0" smtClean="0"/>
              <a:t>Virtual Observatory Portals</a:t>
            </a:r>
            <a:endParaRPr lang="en-US" dirty="0"/>
          </a:p>
        </p:txBody>
      </p:sp>
      <p:pic>
        <p:nvPicPr>
          <p:cNvPr id="9" name="Picture 3" descr="MCj039673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953000" y="1371600"/>
            <a:ext cx="9144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7772400" y="4778375"/>
            <a:ext cx="1079500" cy="1317625"/>
            <a:chOff x="4876800" y="3124200"/>
            <a:chExt cx="1079500" cy="1317427"/>
          </a:xfrm>
        </p:grpSpPr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4876800" y="3603553"/>
              <a:ext cx="1066800" cy="838074"/>
              <a:chOff x="1752600" y="2819526"/>
              <a:chExt cx="1066800" cy="838074"/>
            </a:xfrm>
          </p:grpSpPr>
          <p:sp>
            <p:nvSpPr>
              <p:cNvPr id="16" name="Can 15"/>
              <p:cNvSpPr/>
              <p:nvPr/>
            </p:nvSpPr>
            <p:spPr bwMode="auto">
              <a:xfrm>
                <a:off x="1752600" y="2819526"/>
                <a:ext cx="1066800" cy="838074"/>
              </a:xfrm>
              <a:prstGeom prst="can">
                <a:avLst/>
              </a:prstGeom>
              <a:solidFill>
                <a:schemeClr val="tx2">
                  <a:lumMod val="50000"/>
                </a:schemeClr>
              </a:solidFill>
              <a:ln w="3810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1758950" y="2825750"/>
                <a:ext cx="1047750" cy="190499"/>
              </a:xfrm>
              <a:prstGeom prst="ellipse">
                <a:avLst/>
              </a:prstGeom>
              <a:solidFill>
                <a:srgbClr val="3332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Can 18"/>
            <p:cNvSpPr>
              <a:spLocks noChangeArrowheads="1"/>
            </p:cNvSpPr>
            <p:nvPr/>
          </p:nvSpPr>
          <p:spPr bwMode="auto">
            <a:xfrm>
              <a:off x="5334000" y="3406577"/>
              <a:ext cx="152400" cy="304800"/>
            </a:xfrm>
            <a:prstGeom prst="can">
              <a:avLst>
                <a:gd name="adj" fmla="val 25000"/>
              </a:avLst>
            </a:prstGeom>
            <a:solidFill>
              <a:srgbClr val="2222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4876800" y="3146227"/>
              <a:ext cx="1079500" cy="304800"/>
            </a:xfrm>
            <a:prstGeom prst="rect">
              <a:avLst/>
            </a:prstGeom>
            <a:solidFill>
              <a:srgbClr val="3332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 i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84750" y="3124200"/>
              <a:ext cx="908050" cy="3079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400" i="0" dirty="0" err="1">
                  <a:solidFill>
                    <a:srgbClr val="FFFFFF"/>
                  </a:solidFill>
                </a:rPr>
                <a:t>VOSpace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29200" y="3889260"/>
              <a:ext cx="808038" cy="4571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Remote</a:t>
              </a:r>
            </a:p>
            <a:p>
              <a:pPr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Storage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7086600" y="3254375"/>
            <a:ext cx="1828800" cy="838200"/>
            <a:chOff x="6400800" y="3070027"/>
            <a:chExt cx="1828800" cy="838200"/>
          </a:xfrm>
        </p:grpSpPr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6881828" y="3429000"/>
              <a:ext cx="304800" cy="152400"/>
            </a:xfrm>
            <a:prstGeom prst="rect">
              <a:avLst/>
            </a:pr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Can 28"/>
            <p:cNvSpPr>
              <a:spLocks noChangeArrowheads="1"/>
            </p:cNvSpPr>
            <p:nvPr/>
          </p:nvSpPr>
          <p:spPr bwMode="auto">
            <a:xfrm>
              <a:off x="7162800" y="3070027"/>
              <a:ext cx="1066800" cy="838200"/>
            </a:xfrm>
            <a:prstGeom prst="can">
              <a:avLst>
                <a:gd name="adj" fmla="val 25000"/>
              </a:avLst>
            </a:prstGeom>
            <a:solidFill>
              <a:srgbClr val="660066"/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29"/>
            <p:cNvSpPr>
              <a:spLocks noChangeArrowheads="1"/>
            </p:cNvSpPr>
            <p:nvPr/>
          </p:nvSpPr>
          <p:spPr bwMode="auto">
            <a:xfrm>
              <a:off x="7162800" y="3070027"/>
              <a:ext cx="1047750" cy="190499"/>
            </a:xfrm>
            <a:prstGeom prst="ellipse">
              <a:avLst/>
            </a:prstGeom>
            <a:solidFill>
              <a:srgbClr val="873A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6400800" y="3148024"/>
              <a:ext cx="533400" cy="685800"/>
            </a:xfrm>
            <a:prstGeom prst="rect">
              <a:avLst/>
            </a:pr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 i="0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15088" y="3235127"/>
              <a:ext cx="519112" cy="522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1400" i="0" dirty="0">
                  <a:solidFill>
                    <a:srgbClr val="FFFFFF"/>
                  </a:solidFill>
                </a:rPr>
                <a:t>VO</a:t>
              </a:r>
            </a:p>
            <a:p>
              <a:pPr algn="ctr"/>
              <a:r>
                <a:rPr lang="en-US" sz="1400" i="0" dirty="0">
                  <a:solidFill>
                    <a:srgbClr val="FFFFFF"/>
                  </a:solidFill>
                </a:rPr>
                <a:t>TAP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26300" y="3263702"/>
              <a:ext cx="950913" cy="636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Remote</a:t>
              </a:r>
            </a:p>
            <a:p>
              <a:pPr algn="ctr"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Science</a:t>
              </a:r>
            </a:p>
            <a:p>
              <a:pPr algn="ctr"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Database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6430963" y="1295400"/>
            <a:ext cx="2713037" cy="1295400"/>
            <a:chOff x="3200400" y="1600200"/>
            <a:chExt cx="2168920" cy="1035667"/>
          </a:xfrm>
        </p:grpSpPr>
        <p:pic>
          <p:nvPicPr>
            <p:cNvPr id="26" name="Picture 11" descr="skyportal.tiff"/>
            <p:cNvPicPr>
              <a:picLocks noChangeAspect="1"/>
            </p:cNvPicPr>
            <p:nvPr/>
          </p:nvPicPr>
          <p:blipFill>
            <a:blip r:embed="rId3" cstate="print"/>
            <a:srcRect r="14166"/>
            <a:stretch>
              <a:fillRect/>
            </a:stretch>
          </p:blipFill>
          <p:spPr bwMode="auto">
            <a:xfrm>
              <a:off x="3200400" y="1600200"/>
              <a:ext cx="2168920" cy="103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30" descr="skyportal.tiff"/>
            <p:cNvPicPr>
              <a:picLocks noChangeAspect="1"/>
            </p:cNvPicPr>
            <p:nvPr/>
          </p:nvPicPr>
          <p:blipFill>
            <a:blip r:embed="rId3" cstate="print"/>
            <a:srcRect l="24124" t="24525" r="36171" b="28468"/>
            <a:stretch>
              <a:fillRect/>
            </a:stretch>
          </p:blipFill>
          <p:spPr bwMode="auto">
            <a:xfrm>
              <a:off x="3752850" y="1860549"/>
              <a:ext cx="1581150" cy="76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5" name="Straight Arrow Connector 42"/>
          <p:cNvCxnSpPr>
            <a:cxnSpLocks noChangeShapeType="1"/>
            <a:stCxn id="9" idx="1"/>
            <a:endCxn id="26" idx="1"/>
          </p:cNvCxnSpPr>
          <p:nvPr/>
        </p:nvCxnSpPr>
        <p:spPr bwMode="auto">
          <a:xfrm>
            <a:off x="5867400" y="1828007"/>
            <a:ext cx="563563" cy="11509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lg"/>
          </a:ln>
        </p:spPr>
      </p:cxnSp>
      <p:cxnSp>
        <p:nvCxnSpPr>
          <p:cNvPr id="36" name="Straight Arrow Connector 45"/>
          <p:cNvCxnSpPr>
            <a:cxnSpLocks noChangeShapeType="1"/>
            <a:stCxn id="20" idx="3"/>
            <a:endCxn id="14" idx="0"/>
          </p:cNvCxnSpPr>
          <p:nvPr/>
        </p:nvCxnSpPr>
        <p:spPr bwMode="auto">
          <a:xfrm rot="5400000">
            <a:off x="8015288" y="4411663"/>
            <a:ext cx="685800" cy="476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lg"/>
          </a:ln>
        </p:spPr>
      </p:cxnSp>
      <p:cxnSp>
        <p:nvCxnSpPr>
          <p:cNvPr id="37" name="Straight Arrow Connector 47"/>
          <p:cNvCxnSpPr>
            <a:cxnSpLocks noChangeShapeType="1"/>
            <a:stCxn id="27" idx="2"/>
            <a:endCxn id="21" idx="0"/>
          </p:cNvCxnSpPr>
          <p:nvPr/>
        </p:nvCxnSpPr>
        <p:spPr bwMode="auto">
          <a:xfrm rot="16200000" flipH="1">
            <a:off x="7904845" y="2786745"/>
            <a:ext cx="673698" cy="26156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MCj039673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953000" y="1371600"/>
            <a:ext cx="9144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7772400" y="4778375"/>
            <a:ext cx="1079500" cy="1317625"/>
            <a:chOff x="4876800" y="3124200"/>
            <a:chExt cx="1079500" cy="1317427"/>
          </a:xfrm>
        </p:grpSpPr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4876800" y="3603553"/>
              <a:ext cx="1066800" cy="838074"/>
              <a:chOff x="1752600" y="2819526"/>
              <a:chExt cx="1066800" cy="838074"/>
            </a:xfrm>
          </p:grpSpPr>
          <p:sp>
            <p:nvSpPr>
              <p:cNvPr id="29" name="Can 28"/>
              <p:cNvSpPr/>
              <p:nvPr/>
            </p:nvSpPr>
            <p:spPr bwMode="auto">
              <a:xfrm>
                <a:off x="1752600" y="2819526"/>
                <a:ext cx="1066800" cy="838074"/>
              </a:xfrm>
              <a:prstGeom prst="can">
                <a:avLst/>
              </a:prstGeom>
              <a:solidFill>
                <a:schemeClr val="tx2">
                  <a:lumMod val="50000"/>
                </a:schemeClr>
              </a:solidFill>
              <a:ln w="3810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1758950" y="2825750"/>
                <a:ext cx="1047750" cy="190499"/>
              </a:xfrm>
              <a:prstGeom prst="ellipse">
                <a:avLst/>
              </a:prstGeom>
              <a:solidFill>
                <a:srgbClr val="33329E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" name="Can 18"/>
            <p:cNvSpPr>
              <a:spLocks noChangeArrowheads="1"/>
            </p:cNvSpPr>
            <p:nvPr/>
          </p:nvSpPr>
          <p:spPr bwMode="auto">
            <a:xfrm>
              <a:off x="5334000" y="3406577"/>
              <a:ext cx="152400" cy="304800"/>
            </a:xfrm>
            <a:prstGeom prst="can">
              <a:avLst>
                <a:gd name="adj" fmla="val 25000"/>
              </a:avLst>
            </a:prstGeom>
            <a:solidFill>
              <a:srgbClr val="22226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4876800" y="3146227"/>
              <a:ext cx="1079500" cy="304800"/>
            </a:xfrm>
            <a:prstGeom prst="rect">
              <a:avLst/>
            </a:prstGeom>
            <a:solidFill>
              <a:srgbClr val="33329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 i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84750" y="3124200"/>
              <a:ext cx="908050" cy="3079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400" i="0" dirty="0" err="1">
                  <a:solidFill>
                    <a:srgbClr val="FFFFFF"/>
                  </a:solidFill>
                </a:rPr>
                <a:t>VOSpace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29200" y="3889260"/>
              <a:ext cx="808038" cy="4571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Remote</a:t>
              </a:r>
            </a:p>
            <a:p>
              <a:pPr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Storage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7086600" y="3254375"/>
            <a:ext cx="1828800" cy="838200"/>
            <a:chOff x="6400800" y="3070027"/>
            <a:chExt cx="1828800" cy="838200"/>
          </a:xfrm>
        </p:grpSpPr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6881828" y="3429000"/>
              <a:ext cx="304800" cy="152400"/>
            </a:xfrm>
            <a:prstGeom prst="rect">
              <a:avLst/>
            </a:pr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Can 28"/>
            <p:cNvSpPr>
              <a:spLocks noChangeArrowheads="1"/>
            </p:cNvSpPr>
            <p:nvPr/>
          </p:nvSpPr>
          <p:spPr bwMode="auto">
            <a:xfrm>
              <a:off x="7162800" y="3070027"/>
              <a:ext cx="1066800" cy="838200"/>
            </a:xfrm>
            <a:prstGeom prst="can">
              <a:avLst>
                <a:gd name="adj" fmla="val 25000"/>
              </a:avLst>
            </a:prstGeom>
            <a:solidFill>
              <a:srgbClr val="660066"/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7162800" y="3070027"/>
              <a:ext cx="1047750" cy="190499"/>
            </a:xfrm>
            <a:prstGeom prst="ellipse">
              <a:avLst/>
            </a:prstGeom>
            <a:solidFill>
              <a:srgbClr val="873A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6400800" y="3148024"/>
              <a:ext cx="533400" cy="685800"/>
            </a:xfrm>
            <a:prstGeom prst="rect">
              <a:avLst/>
            </a:prstGeom>
            <a:solidFill>
              <a:srgbClr val="6600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600" i="0">
                <a:solidFill>
                  <a:srgbClr val="FFFF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15088" y="3235127"/>
              <a:ext cx="519112" cy="5222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1400" i="0" dirty="0">
                  <a:solidFill>
                    <a:srgbClr val="FFFFFF"/>
                  </a:solidFill>
                </a:rPr>
                <a:t>VO</a:t>
              </a:r>
            </a:p>
            <a:p>
              <a:pPr algn="ctr"/>
              <a:r>
                <a:rPr lang="en-US" sz="1400" i="0" dirty="0">
                  <a:solidFill>
                    <a:srgbClr val="FFFFFF"/>
                  </a:solidFill>
                </a:rPr>
                <a:t>TAP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6300" y="3263702"/>
              <a:ext cx="950913" cy="6365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Remote</a:t>
              </a:r>
            </a:p>
            <a:p>
              <a:pPr algn="ctr"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Science</a:t>
              </a:r>
            </a:p>
            <a:p>
              <a:pPr algn="ctr">
                <a:lnSpc>
                  <a:spcPts val="1375"/>
                </a:lnSpc>
              </a:pPr>
              <a:r>
                <a:rPr lang="en-US" sz="1400" i="0" dirty="0">
                  <a:solidFill>
                    <a:srgbClr val="FFFFFF"/>
                  </a:solidFill>
                </a:rPr>
                <a:t>Database</a:t>
              </a:r>
              <a:endParaRPr lang="en-US" sz="1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6430963" y="1295400"/>
            <a:ext cx="2713037" cy="1295400"/>
            <a:chOff x="3200400" y="1600200"/>
            <a:chExt cx="2168920" cy="1035667"/>
          </a:xfrm>
        </p:grpSpPr>
        <p:pic>
          <p:nvPicPr>
            <p:cNvPr id="16" name="Picture 11" descr="skyportal.tiff"/>
            <p:cNvPicPr>
              <a:picLocks noChangeAspect="1"/>
            </p:cNvPicPr>
            <p:nvPr/>
          </p:nvPicPr>
          <p:blipFill>
            <a:blip r:embed="rId3" cstate="print"/>
            <a:srcRect r="14166"/>
            <a:stretch>
              <a:fillRect/>
            </a:stretch>
          </p:blipFill>
          <p:spPr bwMode="auto">
            <a:xfrm>
              <a:off x="3200400" y="1600200"/>
              <a:ext cx="2168920" cy="1035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30" descr="skyportal.tiff"/>
            <p:cNvPicPr>
              <a:picLocks noChangeAspect="1"/>
            </p:cNvPicPr>
            <p:nvPr/>
          </p:nvPicPr>
          <p:blipFill>
            <a:blip r:embed="rId3" cstate="print"/>
            <a:srcRect l="24124" t="24525" r="36171" b="28468"/>
            <a:stretch>
              <a:fillRect/>
            </a:stretch>
          </p:blipFill>
          <p:spPr bwMode="auto">
            <a:xfrm>
              <a:off x="3752850" y="1860549"/>
              <a:ext cx="1581150" cy="76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" name="Straight Arrow Connector 42"/>
          <p:cNvCxnSpPr>
            <a:cxnSpLocks noChangeShapeType="1"/>
            <a:stCxn id="9" idx="1"/>
            <a:endCxn id="16" idx="1"/>
          </p:cNvCxnSpPr>
          <p:nvPr/>
        </p:nvCxnSpPr>
        <p:spPr bwMode="auto">
          <a:xfrm>
            <a:off x="5867400" y="1828007"/>
            <a:ext cx="563563" cy="115093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lg"/>
          </a:ln>
        </p:spPr>
      </p:cxnSp>
      <p:cxnSp>
        <p:nvCxnSpPr>
          <p:cNvPr id="14" name="Straight Arrow Connector 45"/>
          <p:cNvCxnSpPr>
            <a:cxnSpLocks noChangeShapeType="1"/>
            <a:stCxn id="19" idx="3"/>
            <a:endCxn id="27" idx="0"/>
          </p:cNvCxnSpPr>
          <p:nvPr/>
        </p:nvCxnSpPr>
        <p:spPr bwMode="auto">
          <a:xfrm rot="5400000">
            <a:off x="8015288" y="4411663"/>
            <a:ext cx="685800" cy="476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lg"/>
          </a:ln>
        </p:spPr>
      </p:cxnSp>
      <p:cxnSp>
        <p:nvCxnSpPr>
          <p:cNvPr id="15" name="Straight Arrow Connector 47"/>
          <p:cNvCxnSpPr>
            <a:cxnSpLocks noChangeShapeType="1"/>
            <a:stCxn id="17" idx="2"/>
            <a:endCxn id="20" idx="0"/>
          </p:cNvCxnSpPr>
          <p:nvPr/>
        </p:nvCxnSpPr>
        <p:spPr bwMode="auto">
          <a:xfrm rot="16200000" flipH="1">
            <a:off x="7904845" y="2786745"/>
            <a:ext cx="673698" cy="261562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lg"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Centralized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65000">
                <a:schemeClr val="bg1"/>
              </a:gs>
              <a:gs pos="79000">
                <a:schemeClr val="bg1">
                  <a:alpha val="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Simple for Users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ingle identity for multiple services</a:t>
            </a:r>
          </a:p>
          <a:p>
            <a:pPr>
              <a:buNone/>
            </a:pPr>
            <a:r>
              <a:rPr lang="en-US" dirty="0" smtClean="0"/>
              <a:t>Supports Developers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Provide toolkit, documentation, support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Built-in security (don’t have to worry about </a:t>
            </a:r>
            <a:br>
              <a:rPr lang="en-US" dirty="0" smtClean="0"/>
            </a:br>
            <a:r>
              <a:rPr lang="en-US" dirty="0" smtClean="0"/>
              <a:t>mistakes; never see password)</a:t>
            </a:r>
          </a:p>
          <a:p>
            <a:pPr>
              <a:buNone/>
            </a:pPr>
            <a:r>
              <a:rPr lang="en-US" dirty="0" smtClean="0"/>
              <a:t>Facilitates Community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Share user identity among services and portals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Interoperate smoothly with open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Delegation to enable complex workflows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Weak vs. Strong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Weak authn: I am the same person each time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Strong authn: I really am who I claim to be</a:t>
            </a:r>
          </a:p>
          <a:p>
            <a:pPr lvl="2">
              <a:buFont typeface="Calibri" pitchFamily="34" charset="0"/>
              <a:buChar char="–"/>
            </a:pPr>
            <a:r>
              <a:rPr lang="en-US" dirty="0" smtClean="0"/>
              <a:t>Rely on existing ID verification systems</a:t>
            </a:r>
          </a:p>
          <a:p>
            <a:pPr>
              <a:buNone/>
            </a:pPr>
            <a:r>
              <a:rPr lang="en-US" dirty="0" smtClean="0"/>
              <a:t>Privacy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Give users control over what to share with </a:t>
            </a:r>
            <a:r>
              <a:rPr lang="en-US" dirty="0" smtClean="0"/>
              <a:t>portals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Developers, developers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Goal: Foster the creation of portals and services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penid_schem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3657600"/>
            <a:ext cx="2743200" cy="198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64000">
                <a:schemeClr val="bg1"/>
              </a:gs>
              <a:gs pos="85000">
                <a:schemeClr val="bg1">
                  <a:alpha val="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 smtClean="0"/>
              <a:t>Web Sign-on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62000">
                <a:schemeClr val="bg1"/>
              </a:gs>
              <a:gs pos="85000">
                <a:schemeClr val="bg1">
                  <a:alpha val="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Pubcookie (Web SSO Software)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Web SSO; NCSA added MyProxy integration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Mature but not standards-based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Apache or IIS module (requires root)</a:t>
            </a:r>
          </a:p>
          <a:p>
            <a:pPr>
              <a:buNone/>
            </a:pPr>
            <a:r>
              <a:rPr lang="en-US" dirty="0" smtClean="0"/>
              <a:t>OpenID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Standard; Gaining widespread adoption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Many toolkits exist; doesn’t require </a:t>
            </a:r>
            <a:br>
              <a:rPr lang="en-US" dirty="0" smtClean="0"/>
            </a:br>
            <a:r>
              <a:rPr lang="en-US" dirty="0" smtClean="0"/>
              <a:t>web server integration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NVO is in Alpha, rolling out to first customer soon</a:t>
            </a:r>
            <a:br>
              <a:rPr lang="en-US" dirty="0" smtClean="0"/>
            </a:br>
            <a:r>
              <a:rPr lang="en-US" dirty="0" smtClean="0"/>
              <a:t>(still need to implement credential delegation though)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Words>624</Words>
  <Application>Microsoft Macintosh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Virtual Observatory Single Sign-on</vt:lpstr>
      <vt:lpstr>What is the Virtual Observatory?</vt:lpstr>
      <vt:lpstr>What is the Virtual Observatory?</vt:lpstr>
      <vt:lpstr>Virtual Observatory Standards www.ivoa.net/Documents</vt:lpstr>
      <vt:lpstr>Virtual Observatory Services www.us-vo.org</vt:lpstr>
      <vt:lpstr>Virtual Observatory Portals</vt:lpstr>
      <vt:lpstr>Centralized Authentication</vt:lpstr>
      <vt:lpstr>Authentication Issues</vt:lpstr>
      <vt:lpstr>Web Sign-on Mechanisms</vt:lpstr>
      <vt:lpstr>Web Sign-on Auxiliaries</vt:lpstr>
      <vt:lpstr>Lessons Learned</vt:lpstr>
      <vt:lpstr>Lessons Learned</vt:lpstr>
      <vt:lpstr>Work in Progress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Virtual Observatory?</dc:title>
  <dc:creator>Bill Baker</dc:creator>
  <cp:lastModifiedBy>Bill Baker</cp:lastModifiedBy>
  <cp:revision>59</cp:revision>
  <cp:lastPrinted>2009-09-29T15:14:24Z</cp:lastPrinted>
  <dcterms:created xsi:type="dcterms:W3CDTF">2009-09-29T14:17:03Z</dcterms:created>
  <dcterms:modified xsi:type="dcterms:W3CDTF">2009-09-29T20:22:15Z</dcterms:modified>
</cp:coreProperties>
</file>