
<file path=[Content_Types].xml><?xml version="1.0" encoding="utf-8"?>
<Types xmlns="http://schemas.openxmlformats.org/package/2006/content-types">
  <Default Extension="bin" ContentType="application/vnd.ms-office.activeX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activeX/activeX1.xml" ContentType="application/vnd.ms-office.activeX+xml"/>
  <Override PartName="/ppt/activeX/activeX2.xml" ContentType="application/vnd.ms-office.activeX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7" r:id="rId2"/>
    <p:sldId id="258" r:id="rId3"/>
    <p:sldId id="273" r:id="rId4"/>
    <p:sldId id="259" r:id="rId5"/>
    <p:sldId id="263" r:id="rId6"/>
    <p:sldId id="264" r:id="rId7"/>
    <p:sldId id="265" r:id="rId8"/>
    <p:sldId id="274" r:id="rId9"/>
    <p:sldId id="266" r:id="rId10"/>
    <p:sldId id="267" r:id="rId11"/>
    <p:sldId id="270" r:id="rId12"/>
    <p:sldId id="272" r:id="rId13"/>
    <p:sldId id="271" r:id="rId14"/>
    <p:sldId id="268" r:id="rId15"/>
    <p:sldId id="269" r:id="rId16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938" y="15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6E182020-F460-11CE-9BCD-00AA00608E01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6E182020-F460-11CE-9BCD-00AA00608E01}" ax:persistence="persistStorage" r:id="rId1"/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0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9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9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9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image" Target="../media/image1.png"/><Relationship Id="rId5" Type="http://schemas.openxmlformats.org/officeDocument/2006/relationships/tags" Target="../tags/tag11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1.xml"/><Relationship Id="rId9" Type="http://schemas.openxmlformats.org/officeDocument/2006/relationships/tags" Target="../tags/tag1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9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0" y="1"/>
            <a:ext cx="12192000" cy="74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6477001"/>
            <a:ext cx="12192000" cy="3852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2350559" y="4004733"/>
            <a:ext cx="74908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524000" y="1412776"/>
            <a:ext cx="9144000" cy="1664807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1524000" y="3169659"/>
            <a:ext cx="9144000" cy="8350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2023/5/18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749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876099"/>
            <a:ext cx="10515600" cy="5361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749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805517" y="980728"/>
            <a:ext cx="8580968" cy="206896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8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749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49301"/>
            <a:ext cx="10515600" cy="1239539"/>
          </a:xfrm>
          <a:prstGeom prst="rect">
            <a:avLst/>
          </a:prstGeom>
        </p:spPr>
        <p:txBody>
          <a:bodyPr anchor="b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2055813"/>
            <a:ext cx="10515600" cy="41211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1" y="2406650"/>
            <a:ext cx="4305300" cy="158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5101167" y="4322233"/>
            <a:ext cx="7092951" cy="26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4402667" y="2406650"/>
            <a:ext cx="408517" cy="158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811184" y="2406651"/>
            <a:ext cx="6536266" cy="87833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4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811184" y="3284986"/>
            <a:ext cx="6536266" cy="70493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749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49301"/>
            <a:ext cx="10515600" cy="1311547"/>
          </a:xfrm>
          <a:prstGeom prst="rect">
            <a:avLst/>
          </a:prstGeom>
        </p:spPr>
        <p:txBody>
          <a:bodyPr anchor="b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2132856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2132856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749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749301"/>
            <a:ext cx="10515600" cy="1234504"/>
          </a:xfrm>
          <a:prstGeom prst="rect">
            <a:avLst/>
          </a:prstGeom>
        </p:spPr>
        <p:txBody>
          <a:bodyPr anchor="b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2055813"/>
            <a:ext cx="5157787" cy="7971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924943"/>
            <a:ext cx="5157787" cy="32647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2055813"/>
            <a:ext cx="5183188" cy="7971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924943"/>
            <a:ext cx="5183188" cy="32647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749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749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38200" y="933160"/>
            <a:ext cx="4681654" cy="139253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642517" y="933160"/>
            <a:ext cx="5711882" cy="5367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8200" y="2497732"/>
            <a:ext cx="4681654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2023/5/18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749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444898" y="749301"/>
            <a:ext cx="908901" cy="5427662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199" y="749301"/>
            <a:ext cx="9446443" cy="54276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2">
              <a:lumMod val="95000"/>
            </a:schemeClr>
          </a:fgClr>
          <a:bgClr>
            <a:schemeClr val="bg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2023/5/18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Lao UI" panose="020B0502040204020203" pitchFamily="34" charset="0"/>
          <a:ea typeface="微软雅黑" panose="020B0503020204020204" charset="-122"/>
        </a:defRPr>
      </a:lvl2pPr>
      <a:lvl3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Lao UI" panose="020B0502040204020203" pitchFamily="34" charset="0"/>
          <a:ea typeface="微软雅黑" panose="020B0503020204020204" charset="-122"/>
        </a:defRPr>
      </a:lvl3pPr>
      <a:lvl4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Lao UI" panose="020B0502040204020203" pitchFamily="34" charset="0"/>
          <a:ea typeface="微软雅黑" panose="020B0503020204020204" charset="-122"/>
        </a:defRPr>
      </a:lvl4pPr>
      <a:lvl5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Lao UI" panose="020B0502040204020203" pitchFamily="34" charset="0"/>
          <a:ea typeface="微软雅黑" panose="020B0503020204020204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Lao UI" panose="020B0502040204020203" pitchFamily="34" charset="0"/>
          <a:ea typeface="微软雅黑" panose="020B0503020204020204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Lao UI" panose="020B0502040204020203" pitchFamily="34" charset="0"/>
          <a:ea typeface="微软雅黑" panose="020B0503020204020204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Lao UI" panose="020B0502040204020203" pitchFamily="34" charset="0"/>
          <a:ea typeface="微软雅黑" panose="020B0503020204020204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Lao UI" panose="020B0502040204020203" pitchFamily="34" charset="0"/>
          <a:ea typeface="微软雅黑" panose="020B0503020204020204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0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1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ontrol" Target="../activeX/activeX1.xml"/><Relationship Id="rId1" Type="http://schemas.openxmlformats.org/officeDocument/2006/relationships/tags" Target="../tags/tag132.x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CPT204 Final Project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Ataxx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34A486-690B-D82C-6FA3-2ABF2B16271E}"/>
              </a:ext>
            </a:extLst>
          </p:cNvPr>
          <p:cNvSpPr txBox="1"/>
          <p:nvPr/>
        </p:nvSpPr>
        <p:spPr>
          <a:xfrm>
            <a:off x="4549739" y="4181582"/>
            <a:ext cx="309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Group 64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5863FF-BEE0-A02C-B28C-57CB369C96AE}"/>
              </a:ext>
            </a:extLst>
          </p:cNvPr>
          <p:cNvSpPr txBox="1"/>
          <p:nvPr/>
        </p:nvSpPr>
        <p:spPr>
          <a:xfrm>
            <a:off x="3220948" y="5075892"/>
            <a:ext cx="5750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/>
              <a:t>Yuyi</a:t>
            </a:r>
            <a:r>
              <a:rPr lang="en-US" altLang="zh-CN" sz="2800" dirty="0"/>
              <a:t> Yang, Yilin Yang, Yilin Cao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 A.2.2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This part aims to introduce the min-max algorithm for the AI players in the game.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Create a method called </a:t>
            </a:r>
            <a:r>
              <a:rPr lang="en-US" altLang="zh-CN" dirty="0" err="1">
                <a:sym typeface="+mn-ea"/>
              </a:rPr>
              <a:t>minMax</a:t>
            </a:r>
            <a:r>
              <a:rPr lang="en-US" altLang="zh-CN" dirty="0">
                <a:sym typeface="+mn-ea"/>
              </a:rPr>
              <a:t>().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 use </a:t>
            </a:r>
            <a:r>
              <a:rPr lang="en-US" altLang="zh-CN" dirty="0" err="1"/>
              <a:t>AlphaBeta</a:t>
            </a:r>
            <a:r>
              <a:rPr lang="en-US" altLang="zh-CN" dirty="0"/>
              <a:t> pruning algorithm to optimize min-max by reducing useless calculating.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EA4C038-734C-34DB-A351-15BF9120F33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7" y="3985722"/>
            <a:ext cx="6480175" cy="2872278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888C3E-D49B-7D53-CF3B-688AE0FF8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83" y="28647"/>
            <a:ext cx="5058481" cy="378195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A.2.2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Alpha-Beta Pruning algorithm </a:t>
            </a:r>
            <a:r>
              <a:rPr lang="en-US" altLang="zh-CN" dirty="0"/>
              <a:t>optimizes the </a:t>
            </a:r>
            <a:r>
              <a:rPr lang="en-US" altLang="zh-CN" dirty="0">
                <a:sym typeface="+mn-ea"/>
              </a:rPr>
              <a:t>min-max algorithm by deleting branches for which results have been determined :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Based on the previous best case.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Reduce unnecessary calculations to improve search efficiency.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4F3F48E-B7E6-1D81-4315-8AE17B61AA5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98" y="3985722"/>
            <a:ext cx="6480175" cy="2872278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FE95AD-8169-180C-F5AC-A7238AFBF6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7144" y="102608"/>
            <a:ext cx="5058481" cy="35767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A.2.2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>
                <a:sym typeface="+mn-ea"/>
              </a:rPr>
              <a:t>AlphaBeta</a:t>
            </a:r>
            <a:r>
              <a:rPr lang="en-US" altLang="zh-CN" dirty="0">
                <a:sym typeface="+mn-ea"/>
              </a:rPr>
              <a:t> pruning algorithm </a:t>
            </a:r>
            <a:r>
              <a:rPr lang="en-US" altLang="zh-CN" dirty="0"/>
              <a:t>optimizes the </a:t>
            </a:r>
            <a:r>
              <a:rPr lang="en-US" altLang="zh-CN" dirty="0">
                <a:sym typeface="+mn-ea"/>
              </a:rPr>
              <a:t>min-max algorithm by deleting branches for which results have been determined :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Based on the previous best case.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Reduce unnecessary calculations to improve search efficiency.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custDataLst>
      <p:tags r:id="rId1"/>
    </p:custDataLst>
    <p:controls>
      <mc:AlternateContent xmlns:mc="http://schemas.openxmlformats.org/markup-compatibility/2006">
        <mc:Choice xmlns:v="urn:schemas-microsoft-com:vml" Requires="v">
          <p:control name="Frame1" r:id="rId2" imgW="7381800" imgH="6858000"/>
        </mc:Choice>
        <mc:Fallback>
          <p:control name="Frame1" r:id="rId2" imgW="7381800" imgH="6858000">
            <p:pic>
              <p:nvPicPr>
                <p:cNvPr id="6" name="Frame1">
                  <a:extLst>
                    <a:ext uri="{FF2B5EF4-FFF2-40B4-BE49-F238E27FC236}">
                      <a16:creationId xmlns:a16="http://schemas.microsoft.com/office/drawing/2014/main" id="{80378458-F583-4D5C-7948-A1873AE51111}"/>
                    </a:ext>
                  </a:extLst>
                </p:cNvPr>
                <p:cNvPicPr>
                  <a:picLocks noGr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08307" y="0"/>
                  <a:ext cx="7383694" cy="68580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4426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name="Frame1" r:id="rId1" imgW="5457960" imgH="6162840"/>
        </mc:Choice>
        <mc:Fallback>
          <p:control name="Frame1" r:id="rId1" imgW="5457960" imgH="6162840">
            <p:pic>
              <p:nvPicPr>
                <p:cNvPr id="6" name="Frame1">
                  <a:extLst>
                    <a:ext uri="{FF2B5EF4-FFF2-40B4-BE49-F238E27FC236}">
                      <a16:creationId xmlns:a16="http://schemas.microsoft.com/office/drawing/2014/main" id="{B033E9BD-7C4E-8EB9-989E-477C5F723ED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32926" y="346860"/>
                  <a:ext cx="5455577" cy="616428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5247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 A.2.3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Extra error handling in method :</a:t>
            </a:r>
          </a:p>
          <a:p>
            <a:pPr marL="0" indent="0">
              <a:buNone/>
            </a:pPr>
            <a:r>
              <a:rPr lang="en-US" altLang="zh-CN"/>
              <a:t>assistPossibleMoves()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Use try-catch to avoid infinite loop of error of “Could not move”</a:t>
            </a: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sz="quarter" idx="14"/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95365" y="3672205"/>
            <a:ext cx="3950335" cy="21850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5365" y="1412875"/>
            <a:ext cx="3989070" cy="17246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4800"/>
              <a:t>Let’s see the Ataxx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Catalogue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553" y="2425682"/>
            <a:ext cx="8932524" cy="389292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OOP</a:t>
            </a:r>
          </a:p>
          <a:p>
            <a:endParaRPr lang="en-US" altLang="zh-CN" sz="4000" dirty="0"/>
          </a:p>
          <a:p>
            <a:r>
              <a:rPr lang="en-US" altLang="zh-CN" sz="4000" dirty="0"/>
              <a:t>AI algorithm</a:t>
            </a:r>
          </a:p>
          <a:p>
            <a:endParaRPr lang="en-US" altLang="zh-CN" sz="4000" dirty="0"/>
          </a:p>
          <a:p>
            <a:r>
              <a:rPr lang="en-US" altLang="zh-CN" sz="4000" dirty="0"/>
              <a:t>GUI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A8C62B0-9CC0-4C26-2A79-C68C329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OOP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645B17-710A-CCD6-3875-043BC8BE5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Object-Oriented Programming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16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Part A.1.1 - 	</a:t>
            </a:r>
            <a:r>
              <a:rPr lang="en-US" altLang="zh-CN" dirty="0" err="1"/>
              <a:t>getColorNums</a:t>
            </a:r>
            <a:r>
              <a:rPr lang="en-US" altLang="zh-CN" dirty="0"/>
              <a:t>()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83200" y="2030137"/>
            <a:ext cx="3956400" cy="27977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Good d</a:t>
            </a:r>
            <a:r>
              <a:rPr lang="zh-CN" altLang="en-US" dirty="0"/>
              <a:t>ata </a:t>
            </a:r>
            <a:r>
              <a:rPr lang="en-US" altLang="zh-CN" dirty="0"/>
              <a:t>h</a:t>
            </a:r>
            <a:r>
              <a:rPr lang="zh-CN" altLang="en-US" dirty="0"/>
              <a:t>iding </a:t>
            </a:r>
            <a:r>
              <a:rPr lang="en-US" altLang="zh-CN" dirty="0"/>
              <a:t>and encapsulation : </a:t>
            </a:r>
          </a:p>
          <a:p>
            <a:pPr marL="0" indent="457200">
              <a:buNone/>
            </a:pPr>
            <a:r>
              <a:rPr lang="en-US" altLang="zh-CN" dirty="0" err="1"/>
              <a:t>PieceState</a:t>
            </a:r>
            <a:r>
              <a:rPr lang="en-US" altLang="zh-CN" dirty="0"/>
              <a:t>[] </a:t>
            </a:r>
            <a:r>
              <a:rPr lang="en-US" altLang="zh-CN" dirty="0" err="1"/>
              <a:t>ataxxBoard</a:t>
            </a:r>
            <a:endParaRPr lang="en-US" altLang="zh-CN" dirty="0"/>
          </a:p>
          <a:p>
            <a:pPr marL="0" indent="457200">
              <a:buNone/>
            </a:pPr>
            <a:endParaRPr lang="en-US" altLang="zh-CN" dirty="0">
              <a:sym typeface="+mn-ea"/>
            </a:endParaRPr>
          </a:p>
          <a:p>
            <a:pPr marL="0" lvl="0" indent="0"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Call method:</a:t>
            </a:r>
            <a:endParaRPr lang="en-US" altLang="zh-CN" dirty="0">
              <a:sym typeface="+mn-ea"/>
            </a:endParaRPr>
          </a:p>
          <a:p>
            <a:pPr marL="0" indent="457200">
              <a:buNone/>
            </a:pPr>
            <a:r>
              <a:rPr lang="en-US" altLang="zh-CN" dirty="0" err="1">
                <a:sym typeface="+mn-ea"/>
              </a:rPr>
              <a:t>PieceState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/>
              <a:t>getContent</a:t>
            </a:r>
            <a:r>
              <a:rPr lang="en-US" altLang="zh-CN" dirty="0"/>
              <a:t>()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83199" y="770400"/>
            <a:ext cx="4153187" cy="882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A.1.2 –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setBlock</a:t>
            </a:r>
            <a:r>
              <a:rPr lang="en-US" altLang="zh-CN" dirty="0"/>
              <a:t>()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83199" y="2076371"/>
            <a:ext cx="3956400" cy="270525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Good d</a:t>
            </a:r>
            <a:r>
              <a:rPr lang="zh-CN" altLang="en-US" dirty="0">
                <a:sym typeface="+mn-ea"/>
              </a:rPr>
              <a:t>ata </a:t>
            </a:r>
            <a:r>
              <a:rPr lang="en-US" altLang="zh-CN" dirty="0">
                <a:sym typeface="+mn-ea"/>
              </a:rPr>
              <a:t>h</a:t>
            </a:r>
            <a:r>
              <a:rPr lang="zh-CN" altLang="en-US" dirty="0">
                <a:sym typeface="+mn-ea"/>
              </a:rPr>
              <a:t>iding </a:t>
            </a:r>
            <a:r>
              <a:rPr lang="en-US" altLang="zh-CN" dirty="0">
                <a:sym typeface="+mn-ea"/>
              </a:rPr>
              <a:t>and encapsulation : </a:t>
            </a:r>
            <a:endParaRPr lang="zh-CN" altLang="en-US" dirty="0"/>
          </a:p>
          <a:p>
            <a:pPr marL="0" indent="457200">
              <a:buNone/>
            </a:pPr>
            <a:r>
              <a:rPr lang="zh-CN" altLang="en-US" dirty="0"/>
              <a:t>private void announce()</a:t>
            </a:r>
            <a:endParaRPr lang="en-US" altLang="zh-CN" dirty="0"/>
          </a:p>
          <a:p>
            <a:pPr marL="0" indent="457200">
              <a:buNone/>
            </a:pPr>
            <a:endParaRPr lang="en-US" altLang="zh-CN" dirty="0"/>
          </a:p>
          <a:p>
            <a:pPr marL="0" lv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Control structure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</a:p>
          <a:p>
            <a:pPr marL="0" lvl="0" indent="457200">
              <a:buNone/>
            </a:pPr>
            <a:r>
              <a:rPr lang="en-US" altLang="zh-CN" dirty="0">
                <a:solidFill>
                  <a:schemeClr val="tx1"/>
                </a:solidFill>
              </a:rPr>
              <a:t>switch case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Part A.1.3 –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isClone</a:t>
            </a:r>
            <a:r>
              <a:rPr lang="en-US" altLang="zh-CN" dirty="0"/>
              <a:t>() &amp; 	</a:t>
            </a:r>
            <a:r>
              <a:rPr lang="en-US" altLang="zh-CN" dirty="0" err="1"/>
              <a:t>isJump</a:t>
            </a:r>
            <a:r>
              <a:rPr lang="en-US" altLang="zh-CN" dirty="0"/>
              <a:t>()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83200" y="2216063"/>
            <a:ext cx="3956400" cy="1955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High </a:t>
            </a:r>
            <a:r>
              <a:rPr lang="en-US" altLang="zh-CN" dirty="0" err="1"/>
              <a:t>Indepedence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Can be called in  private method move()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Part A.1.4 –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getWinner</a:t>
            </a:r>
            <a:r>
              <a:rPr lang="en-US" altLang="zh-CN" dirty="0"/>
              <a:t>()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86800" y="1979757"/>
            <a:ext cx="3956400" cy="20579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Call method:</a:t>
            </a:r>
          </a:p>
          <a:p>
            <a:pPr marL="0" indent="457200">
              <a:buNone/>
            </a:pP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couldMove</a:t>
            </a:r>
            <a:r>
              <a:rPr lang="en-US" altLang="zh-CN" dirty="0"/>
              <a:t>()</a:t>
            </a:r>
          </a:p>
          <a:p>
            <a:pPr marL="0" indent="457200">
              <a:buNone/>
            </a:pPr>
            <a:r>
              <a:rPr lang="en-US" altLang="zh-CN" dirty="0" err="1"/>
              <a:t>getColorNums</a:t>
            </a:r>
            <a:r>
              <a:rPr lang="en-US" altLang="zh-CN" dirty="0"/>
              <a:t>()</a:t>
            </a:r>
          </a:p>
          <a:p>
            <a:pPr marL="0" indent="457200">
              <a:buNone/>
            </a:pPr>
            <a:r>
              <a:rPr lang="en-US" altLang="zh-CN" dirty="0" err="1"/>
              <a:t>getConsecJumpNums</a:t>
            </a:r>
            <a:r>
              <a:rPr lang="en-US" altLang="zh-CN" dirty="0"/>
              <a:t>()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980D300-905D-B02E-1FE4-6FC0960D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 algorithm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BCD04BD-0C60-DFC5-AAB7-BA261BD77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Min-max Algorithm</a:t>
            </a:r>
          </a:p>
          <a:p>
            <a:r>
              <a:rPr lang="el-GR" altLang="zh-CN" dirty="0"/>
              <a:t>α</a:t>
            </a:r>
            <a:r>
              <a:rPr lang="en-US" altLang="zh-CN" dirty="0"/>
              <a:t>-β </a:t>
            </a:r>
            <a:r>
              <a:rPr lang="en-US" altLang="zh-CN" dirty="0">
                <a:sym typeface="+mn-ea"/>
              </a:rPr>
              <a:t>Pruning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12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 A.2.1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86740" y="1764030"/>
            <a:ext cx="4198620" cy="409321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ym typeface="+mn-ea"/>
              </a:rPr>
              <a:t>Good </a:t>
            </a:r>
            <a:r>
              <a:rPr lang="zh-CN" altLang="en-US">
                <a:sym typeface="+mn-ea"/>
              </a:rPr>
              <a:t>Data Hiding </a:t>
            </a:r>
            <a:r>
              <a:rPr lang="en-US" altLang="zh-CN">
                <a:sym typeface="+mn-ea"/>
              </a:rPr>
              <a:t>and Encapsulation : 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private Move lastFoundMove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Many variavles and methods called contained in enumeration :</a:t>
            </a:r>
          </a:p>
          <a:p>
            <a:pPr marL="0" indent="457200">
              <a:buNone/>
            </a:pPr>
            <a:r>
              <a:rPr lang="en-US" altLang="zh-CN"/>
              <a:t>PieceState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U3NzgxYTczNDRiZWRkMDJiYTJlMzI5ZTYzM2VmMj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BK_DARK_LIGHT" val="2"/>
  <p:tag name="KSO_WM_SLIDE_BACKGROUND_TYPE" val="genera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17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17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79300_1"/>
  <p:tag name="KSO_WM_TEMPLATE_CATEGORY" val="custom"/>
  <p:tag name="KSO_WM_TEMPLATE_INDEX" val="20181724"/>
  <p:tag name="KSO_WM_TEMPLATE_SUBCATEGORY" val="combine"/>
  <p:tag name="KSO_WM_TEMPLATE_THUMBS_INDEX" val="1、4、6、12、13、14、18、23、26、27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8E8ED"/>
      </a:dk2>
      <a:lt2>
        <a:srgbClr val="FFFFFF"/>
      </a:lt2>
      <a:accent1>
        <a:srgbClr val="006599"/>
      </a:accent1>
      <a:accent2>
        <a:srgbClr val="1085C2"/>
      </a:accent2>
      <a:accent3>
        <a:srgbClr val="21A6EB"/>
      </a:accent3>
      <a:accent4>
        <a:srgbClr val="35B0CC"/>
      </a:accent4>
      <a:accent5>
        <a:srgbClr val="4DA566"/>
      </a:accent5>
      <a:accent6>
        <a:srgbClr val="659900"/>
      </a:accent6>
      <a:hlink>
        <a:srgbClr val="36303B"/>
      </a:hlink>
      <a:folHlink>
        <a:srgbClr val="948A5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286</Words>
  <Application>Microsoft Office PowerPoint</Application>
  <PresentationFormat>宽屏</PresentationFormat>
  <Paragraphs>66</Paragraphs>
  <Slides>15</Slides>
  <Notes>0</Notes>
  <HiddenSlides>5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黑体</vt:lpstr>
      <vt:lpstr>微软雅黑</vt:lpstr>
      <vt:lpstr>Arial</vt:lpstr>
      <vt:lpstr>Lao UI</vt:lpstr>
      <vt:lpstr>Wingdings</vt:lpstr>
      <vt:lpstr>1_Office 主题​​</vt:lpstr>
      <vt:lpstr>CPT204 Final Project</vt:lpstr>
      <vt:lpstr>Catalogue</vt:lpstr>
      <vt:lpstr>OOP</vt:lpstr>
      <vt:lpstr>Part A.1.1 -  getColorNums()</vt:lpstr>
      <vt:lpstr>Part A.1.2 –   setBlock()</vt:lpstr>
      <vt:lpstr>Part A.1.3 –   isClone() &amp;  isJump()</vt:lpstr>
      <vt:lpstr>Part A.1.4 –   getWinner()</vt:lpstr>
      <vt:lpstr>AI algorithm</vt:lpstr>
      <vt:lpstr>Part A.2.1</vt:lpstr>
      <vt:lpstr>Part A.2.2</vt:lpstr>
      <vt:lpstr>Part A.2.2</vt:lpstr>
      <vt:lpstr>Part A.2.2</vt:lpstr>
      <vt:lpstr>PowerPoint 演示文稿</vt:lpstr>
      <vt:lpstr>Part A.2.3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CPT204 Final Project</dc:title>
  <dc:creator/>
  <cp:lastModifiedBy>杨 与懿</cp:lastModifiedBy>
  <cp:revision>182</cp:revision>
  <dcterms:created xsi:type="dcterms:W3CDTF">2019-06-19T02:08:00Z</dcterms:created>
  <dcterms:modified xsi:type="dcterms:W3CDTF">2023-05-18T11:24:45Z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145347CBEC724340BFCFA6BEC268CFE8_11</vt:lpwstr>
  </property>
</Properties>
</file>