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7" r:id="rId5"/>
  </p:sldMasterIdLst>
  <p:notesMasterIdLst>
    <p:notesMasterId r:id="rId20"/>
  </p:notesMasterIdLst>
  <p:sldIdLst>
    <p:sldId id="256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71" r:id="rId14"/>
    <p:sldId id="270" r:id="rId15"/>
    <p:sldId id="269" r:id="rId16"/>
    <p:sldId id="273" r:id="rId17"/>
    <p:sldId id="272" r:id="rId18"/>
    <p:sldId id="259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marL="0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62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325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487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648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809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8972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134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296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16">
          <p15:clr>
            <a:srgbClr val="A4A3A4"/>
          </p15:clr>
        </p15:guide>
        <p15:guide id="4" orient="horz" pos="395">
          <p15:clr>
            <a:srgbClr val="A4A3A4"/>
          </p15:clr>
        </p15:guide>
        <p15:guide id="5" orient="horz" pos="3117">
          <p15:clr>
            <a:srgbClr val="A4A3A4"/>
          </p15:clr>
        </p15:guide>
        <p15:guide id="6" orient="horz" pos="630">
          <p15:clr>
            <a:srgbClr val="A4A3A4"/>
          </p15:clr>
        </p15:guide>
        <p15:guide id="7" pos="340">
          <p15:clr>
            <a:srgbClr val="A4A3A4"/>
          </p15:clr>
        </p15:guide>
        <p15:guide id="8" pos="55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3C5"/>
    <a:srgbClr val="1754AD"/>
    <a:srgbClr val="D70000"/>
    <a:srgbClr val="E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>
      <p:cViewPr varScale="1">
        <p:scale>
          <a:sx n="153" d="100"/>
          <a:sy n="153" d="100"/>
        </p:scale>
        <p:origin x="162" y="462"/>
      </p:cViewPr>
      <p:guideLst>
        <p:guide orient="horz" pos="2160"/>
        <p:guide pos="2880"/>
        <p:guide orient="horz" pos="716"/>
        <p:guide orient="horz" pos="395"/>
        <p:guide orient="horz" pos="3117"/>
        <p:guide orient="horz" pos="630"/>
        <p:guide pos="340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4.fntdata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93726-DB4E-4E3B-B301-08615F64B677}" type="datetimeFigureOut">
              <a:rPr lang="de-CH" smtClean="0"/>
              <a:t>08.05.2019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680A5-F847-49D3-81EF-336668894A9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386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8162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6325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24487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32648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40809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48972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57134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65296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80A5-F847-49D3-81EF-336668894A9D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286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Architektur: ESTA </a:t>
            </a:r>
            <a:r>
              <a:rPr lang="de-CH" dirty="0" err="1"/>
              <a:t>WebJS</a:t>
            </a:r>
            <a:r>
              <a:rPr lang="de-CH" dirty="0"/>
              <a:t> mit Angular 5 (neu 7!) und </a:t>
            </a:r>
            <a:r>
              <a:rPr lang="de-CH" dirty="0" err="1"/>
              <a:t>Redux</a:t>
            </a:r>
            <a:r>
              <a:rPr lang="de-CH" dirty="0"/>
              <a:t> (inkl. </a:t>
            </a:r>
            <a:r>
              <a:rPr lang="de-CH" dirty="0" err="1"/>
              <a:t>RxJS</a:t>
            </a:r>
            <a:r>
              <a:rPr lang="de-CH" dirty="0"/>
              <a:t> und angular-</a:t>
            </a:r>
            <a:r>
              <a:rPr lang="de-CH" dirty="0" err="1"/>
              <a:t>redux</a:t>
            </a:r>
            <a:r>
              <a:rPr lang="de-CH" dirty="0"/>
              <a:t> sowie </a:t>
            </a:r>
            <a:r>
              <a:rPr lang="de-CH" dirty="0" err="1"/>
              <a:t>DevTools</a:t>
            </a:r>
            <a:r>
              <a:rPr lang="de-CH" dirty="0"/>
              <a:t> für </a:t>
            </a:r>
            <a:r>
              <a:rPr lang="de-CH" dirty="0" err="1"/>
              <a:t>Redux</a:t>
            </a:r>
            <a:r>
              <a:rPr lang="de-CH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Redux</a:t>
            </a:r>
            <a:r>
              <a:rPr lang="de-CH" dirty="0"/>
              <a:t> ist einfach gesprochen «</a:t>
            </a:r>
            <a:r>
              <a:rPr lang="de-CH" dirty="0" err="1"/>
              <a:t>EventSourcing</a:t>
            </a:r>
            <a:r>
              <a:rPr lang="de-CH" dirty="0"/>
              <a:t> im Frontend / Browser»:</a:t>
            </a:r>
          </a:p>
          <a:p>
            <a:pPr marL="579612" lvl="1" indent="-171450">
              <a:buFont typeface="Arial" panose="020B0604020202020204" pitchFamily="34" charset="0"/>
              <a:buChar char="•"/>
            </a:pPr>
            <a:r>
              <a:rPr lang="de-CH" dirty="0"/>
              <a:t>Zentraler Store der den kompletten «State» hält</a:t>
            </a:r>
          </a:p>
          <a:p>
            <a:pPr marL="579612" lvl="1" indent="-171450">
              <a:buFont typeface="Arial" panose="020B0604020202020204" pitchFamily="34" charset="0"/>
              <a:buChar char="•"/>
            </a:pPr>
            <a:r>
              <a:rPr lang="de-CH" dirty="0"/>
              <a:t>State ist «</a:t>
            </a:r>
            <a:r>
              <a:rPr lang="de-CH" dirty="0" err="1"/>
              <a:t>immutable</a:t>
            </a:r>
            <a:r>
              <a:rPr lang="de-CH" dirty="0"/>
              <a:t>», d.h. alle Änderungen am State passieren via Actions / Events und haben ein neues State-Objekt zur Folge -&gt; das tönt doch stark nach «</a:t>
            </a:r>
            <a:r>
              <a:rPr lang="de-CH" dirty="0" err="1"/>
              <a:t>EventSourcing</a:t>
            </a:r>
            <a:r>
              <a:rPr lang="de-CH" dirty="0"/>
              <a:t>»..</a:t>
            </a:r>
          </a:p>
          <a:p>
            <a:pPr marL="579612" lvl="1" indent="-171450">
              <a:buFont typeface="Arial" panose="020B0604020202020204" pitchFamily="34" charset="0"/>
              <a:buChar char="•"/>
            </a:pPr>
            <a:r>
              <a:rPr lang="de-CH" dirty="0"/>
              <a:t>Änderungen am State können nur via Events oder hier «Actions» vollzogen werden (via </a:t>
            </a:r>
            <a:r>
              <a:rPr lang="de-CH" dirty="0" err="1"/>
              <a:t>Reducer</a:t>
            </a:r>
            <a:r>
              <a:rPr lang="de-CH" dirty="0"/>
              <a:t> etc.)</a:t>
            </a:r>
          </a:p>
          <a:p>
            <a:pPr marL="579612" lvl="1" indent="-171450">
              <a:buFont typeface="Arial" panose="020B0604020202020204" pitchFamily="34" charset="0"/>
              <a:buChar char="•"/>
            </a:pPr>
            <a:r>
              <a:rPr lang="de-CH" dirty="0"/>
              <a:t>Vorteile:</a:t>
            </a:r>
          </a:p>
          <a:p>
            <a:pPr marL="987775" lvl="2" indent="-171450">
              <a:buFont typeface="Arial" panose="020B0604020202020204" pitchFamily="34" charset="0"/>
              <a:buChar char="•"/>
            </a:pPr>
            <a:r>
              <a:rPr lang="de-CH" dirty="0"/>
              <a:t>Passt auf </a:t>
            </a:r>
            <a:r>
              <a:rPr lang="de-CH" dirty="0" err="1"/>
              <a:t>Reactive</a:t>
            </a:r>
            <a:r>
              <a:rPr lang="de-CH" dirty="0"/>
              <a:t> Architecture von </a:t>
            </a:r>
            <a:r>
              <a:rPr lang="de-CH" dirty="0" err="1"/>
              <a:t>Redko</a:t>
            </a:r>
            <a:r>
              <a:rPr lang="de-CH" dirty="0"/>
              <a:t> (Backend), d.h. Events können praktisch 1:1 ans Frontend </a:t>
            </a:r>
            <a:r>
              <a:rPr lang="de-CH" dirty="0" err="1"/>
              <a:t>gestreamed</a:t>
            </a:r>
            <a:r>
              <a:rPr lang="de-CH" dirty="0"/>
              <a:t> werden (in JSON)</a:t>
            </a:r>
          </a:p>
          <a:p>
            <a:pPr marL="987775" lvl="2" indent="-171450">
              <a:buFont typeface="Arial" panose="020B0604020202020204" pitchFamily="34" charset="0"/>
              <a:buChar char="•"/>
            </a:pPr>
            <a:r>
              <a:rPr lang="de-CH" dirty="0"/>
              <a:t>Pure </a:t>
            </a:r>
            <a:r>
              <a:rPr lang="de-CH" dirty="0" err="1"/>
              <a:t>Functions</a:t>
            </a:r>
            <a:r>
              <a:rPr lang="de-CH" dirty="0"/>
              <a:t> für State </a:t>
            </a:r>
            <a:r>
              <a:rPr lang="de-CH" dirty="0" err="1"/>
              <a:t>Changes</a:t>
            </a:r>
            <a:r>
              <a:rPr lang="de-CH" dirty="0"/>
              <a:t> (via </a:t>
            </a:r>
            <a:r>
              <a:rPr lang="de-CH" dirty="0" err="1"/>
              <a:t>Reducer</a:t>
            </a:r>
            <a:r>
              <a:rPr lang="de-CH" dirty="0"/>
              <a:t>) -&gt; einfach zu testen, da nur «</a:t>
            </a:r>
            <a:r>
              <a:rPr lang="de-CH" dirty="0" err="1"/>
              <a:t>Functions</a:t>
            </a:r>
            <a:r>
              <a:rPr lang="de-CH" dirty="0"/>
              <a:t>»</a:t>
            </a:r>
          </a:p>
          <a:p>
            <a:pPr marL="987775" lvl="2" indent="-171450">
              <a:buFont typeface="Arial" panose="020B0604020202020204" pitchFamily="34" charset="0"/>
              <a:buChar char="•"/>
            </a:pPr>
            <a:r>
              <a:rPr lang="de-CH" dirty="0"/>
              <a:t>«Side-</a:t>
            </a:r>
            <a:r>
              <a:rPr lang="de-CH" dirty="0" err="1"/>
              <a:t>Effects</a:t>
            </a:r>
            <a:r>
              <a:rPr lang="de-CH" dirty="0"/>
              <a:t>» sind auch möglich via </a:t>
            </a:r>
            <a:r>
              <a:rPr lang="de-CH" dirty="0" err="1"/>
              <a:t>Effects</a:t>
            </a:r>
            <a:r>
              <a:rPr lang="de-CH" dirty="0"/>
              <a:t> / </a:t>
            </a:r>
            <a:r>
              <a:rPr lang="de-CH" dirty="0" err="1"/>
              <a:t>Epics</a:t>
            </a:r>
            <a:r>
              <a:rPr lang="de-CH" dirty="0"/>
              <a:t> etc.</a:t>
            </a:r>
          </a:p>
          <a:p>
            <a:pPr marL="987775" lvl="2" indent="-171450">
              <a:buFont typeface="Arial" panose="020B0604020202020204" pitchFamily="34" charset="0"/>
              <a:buChar char="•"/>
            </a:pPr>
            <a:r>
              <a:rPr lang="de-CH" dirty="0" err="1"/>
              <a:t>Redux</a:t>
            </a:r>
            <a:r>
              <a:rPr lang="de-CH" dirty="0"/>
              <a:t> </a:t>
            </a:r>
            <a:r>
              <a:rPr lang="de-CH" dirty="0" err="1"/>
              <a:t>DevTools</a:t>
            </a:r>
            <a:r>
              <a:rPr lang="de-CH" dirty="0"/>
              <a:t> erlauben «Debugging» des </a:t>
            </a:r>
            <a:r>
              <a:rPr lang="de-CH" dirty="0" err="1"/>
              <a:t>EventStores</a:t>
            </a:r>
            <a:r>
              <a:rPr lang="de-CH" dirty="0"/>
              <a:t> im Browser inkl. </a:t>
            </a:r>
            <a:r>
              <a:rPr lang="de-CH" dirty="0" err="1"/>
              <a:t>Step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-/</a:t>
            </a:r>
            <a:r>
              <a:rPr lang="de-CH" dirty="0" err="1"/>
              <a:t>Backward</a:t>
            </a:r>
            <a:r>
              <a:rPr lang="de-CH" dirty="0"/>
              <a:t> in Time (-&gt; Demo)</a:t>
            </a:r>
          </a:p>
          <a:p>
            <a:pPr marL="987775" lvl="2" indent="-171450">
              <a:buFont typeface="Arial" panose="020B0604020202020204" pitchFamily="34" charset="0"/>
              <a:buChar char="•"/>
            </a:pPr>
            <a:r>
              <a:rPr lang="de-CH" dirty="0"/>
              <a:t>Kann sehr einfach mit Backend integriert werden: via Websocket-Connection haben wir 2-way-Datenverbindung (Realtime Push von Events in beide Richtungen möglich)</a:t>
            </a:r>
          </a:p>
          <a:p>
            <a:pPr marL="987775" lvl="2" indent="-171450">
              <a:buFont typeface="Arial" panose="020B0604020202020204" pitchFamily="34" charset="0"/>
              <a:buChar char="•"/>
            </a:pPr>
            <a:r>
              <a:rPr lang="de-CH" dirty="0"/>
              <a:t>Aufgrund des </a:t>
            </a:r>
            <a:r>
              <a:rPr lang="de-CH" dirty="0" err="1"/>
              <a:t>Bindings</a:t>
            </a:r>
            <a:r>
              <a:rPr lang="de-CH" dirty="0"/>
              <a:t> der Inputs auf Store-Properties ist «On Push» Change </a:t>
            </a:r>
            <a:r>
              <a:rPr lang="de-CH" dirty="0" err="1"/>
              <a:t>Detection</a:t>
            </a:r>
            <a:r>
              <a:rPr lang="de-CH" dirty="0"/>
              <a:t> in Angular damit möglich -&gt; Performance Boost</a:t>
            </a:r>
          </a:p>
          <a:p>
            <a:pPr marL="579612" lvl="1" indent="-171450">
              <a:buFont typeface="Arial" panose="020B0604020202020204" pitchFamily="34" charset="0"/>
              <a:buChar char="•"/>
            </a:pPr>
            <a:r>
              <a:rPr lang="de-CH" dirty="0"/>
              <a:t>Nachteile:</a:t>
            </a:r>
          </a:p>
          <a:p>
            <a:pPr marL="987775" lvl="2" indent="-171450">
              <a:buFont typeface="Arial" panose="020B0604020202020204" pitchFamily="34" charset="0"/>
              <a:buChar char="•"/>
            </a:pPr>
            <a:r>
              <a:rPr lang="de-CH" dirty="0"/>
              <a:t>Etwas komplexeres «Programmier-Modell» als mit normalen Rest-Services + Komponenten aus dem Frontend</a:t>
            </a:r>
          </a:p>
          <a:p>
            <a:pPr marL="987775" lvl="2" indent="-171450">
              <a:buFont typeface="Arial" panose="020B0604020202020204" pitchFamily="34" charset="0"/>
              <a:buChar char="•"/>
            </a:pPr>
            <a:r>
              <a:rPr lang="de-CH" dirty="0"/>
              <a:t>Ein zentraler Store (kann gross werden -&gt; Aufteilung sehr wichtig; flach oder hierarchisch?!)</a:t>
            </a:r>
          </a:p>
          <a:p>
            <a:pPr marL="987775" lvl="2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16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80A5-F847-49D3-81EF-336668894A9D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816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67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3579862"/>
            <a:ext cx="8274540" cy="460800"/>
          </a:xfrm>
        </p:spPr>
        <p:txBody>
          <a:bodyPr wrap="square"/>
          <a:lstStyle>
            <a:lvl1pPr>
              <a:defRPr sz="3000"/>
            </a:lvl1pPr>
          </a:lstStyle>
          <a:p>
            <a:r>
              <a:rPr lang="de-DE" dirty="0"/>
              <a:t>Dies ist der Titel der Präsentation.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43599" y="4141462"/>
            <a:ext cx="8275053" cy="244800"/>
          </a:xfr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de-DE" dirty="0"/>
              <a:t>Name Vortragender, Ort, Datum</a:t>
            </a:r>
          </a:p>
        </p:txBody>
      </p:sp>
      <p:pic>
        <p:nvPicPr>
          <p:cNvPr id="4" name="Logo_SBB_Cargo_D" hidden="1">
            <a:extLst>
              <a:ext uri="{FF2B5EF4-FFF2-40B4-BE49-F238E27FC236}">
                <a16:creationId xmlns:a16="http://schemas.microsoft.com/office/drawing/2014/main" id="{EE6A846E-FFDC-4636-B971-92215806F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00" y="324000"/>
            <a:ext cx="2694713" cy="234062"/>
          </a:xfrm>
          <a:prstGeom prst="rect">
            <a:avLst/>
          </a:prstGeom>
        </p:spPr>
      </p:pic>
      <p:pic>
        <p:nvPicPr>
          <p:cNvPr id="5" name="Logo_SBB_Cargo_H" hidden="1">
            <a:extLst>
              <a:ext uri="{FF2B5EF4-FFF2-40B4-BE49-F238E27FC236}">
                <a16:creationId xmlns:a16="http://schemas.microsoft.com/office/drawing/2014/main" id="{412E2250-6FCC-421A-895D-4FBDAB7368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00" y="324000"/>
            <a:ext cx="2694713" cy="234062"/>
          </a:xfrm>
          <a:prstGeom prst="rect">
            <a:avLst/>
          </a:prstGeom>
        </p:spPr>
      </p:pic>
      <p:pic>
        <p:nvPicPr>
          <p:cNvPr id="7" name="Logo_SBB_CargoInt_D" hidden="1">
            <a:extLst>
              <a:ext uri="{FF2B5EF4-FFF2-40B4-BE49-F238E27FC236}">
                <a16:creationId xmlns:a16="http://schemas.microsoft.com/office/drawing/2014/main" id="{EFF1882B-601E-421B-8CD9-BC36308953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00" y="324013"/>
            <a:ext cx="3162837" cy="234062"/>
          </a:xfrm>
          <a:prstGeom prst="rect">
            <a:avLst/>
          </a:prstGeom>
        </p:spPr>
      </p:pic>
      <p:pic>
        <p:nvPicPr>
          <p:cNvPr id="8" name="Logo_SBB_CargoInt_H" hidden="1">
            <a:extLst>
              <a:ext uri="{FF2B5EF4-FFF2-40B4-BE49-F238E27FC236}">
                <a16:creationId xmlns:a16="http://schemas.microsoft.com/office/drawing/2014/main" id="{13966A66-44EB-4089-BB9B-5E88F060073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00" y="324000"/>
            <a:ext cx="3162837" cy="234062"/>
          </a:xfrm>
          <a:prstGeom prst="rect">
            <a:avLst/>
          </a:prstGeom>
        </p:spPr>
      </p:pic>
      <p:pic>
        <p:nvPicPr>
          <p:cNvPr id="9" name="Logo_SBB_Standard_D" hidden="1">
            <a:extLst>
              <a:ext uri="{FF2B5EF4-FFF2-40B4-BE49-F238E27FC236}">
                <a16:creationId xmlns:a16="http://schemas.microsoft.com/office/drawing/2014/main" id="{A2C0EE81-74D3-4894-8536-82B010157F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00" y="324000"/>
            <a:ext cx="2105319" cy="235301"/>
          </a:xfrm>
          <a:prstGeom prst="rect">
            <a:avLst/>
          </a:prstGeom>
        </p:spPr>
      </p:pic>
      <p:pic>
        <p:nvPicPr>
          <p:cNvPr id="10" name="Logo_SBB_Standard_H">
            <a:extLst>
              <a:ext uri="{FF2B5EF4-FFF2-40B4-BE49-F238E27FC236}">
                <a16:creationId xmlns:a16="http://schemas.microsoft.com/office/drawing/2014/main" id="{2470208F-A15C-4C0F-9FD1-3CC76EF6D56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02" y="324000"/>
            <a:ext cx="2093681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8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SBB_Symbol">
            <a:extLst>
              <a:ext uri="{FF2B5EF4-FFF2-40B4-BE49-F238E27FC236}">
                <a16:creationId xmlns:a16="http://schemas.microsoft.com/office/drawing/2014/main" id="{C55278FF-3F13-4F04-BFA6-4D49C8DADB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8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"/>
          <p:cNvSpPr/>
          <p:nvPr userDrawn="1"/>
        </p:nvSpPr>
        <p:spPr bwMode="ltGray">
          <a:xfrm>
            <a:off x="-5751" y="586596"/>
            <a:ext cx="7694762" cy="4560498"/>
          </a:xfrm>
          <a:custGeom>
            <a:avLst/>
            <a:gdLst>
              <a:gd name="connsiteX0" fmla="*/ 7694762 w 7694762"/>
              <a:gd name="connsiteY0" fmla="*/ 1368725 h 4560498"/>
              <a:gd name="connsiteX1" fmla="*/ 7694762 w 7694762"/>
              <a:gd name="connsiteY1" fmla="*/ 4560498 h 4560498"/>
              <a:gd name="connsiteX2" fmla="*/ 0 w 7694762"/>
              <a:gd name="connsiteY2" fmla="*/ 4560498 h 4560498"/>
              <a:gd name="connsiteX3" fmla="*/ 0 w 7694762"/>
              <a:gd name="connsiteY3" fmla="*/ 0 h 4560498"/>
              <a:gd name="connsiteX4" fmla="*/ 7694762 w 7694762"/>
              <a:gd name="connsiteY4" fmla="*/ 1368725 h 456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4762" h="4560498">
                <a:moveTo>
                  <a:pt x="7694762" y="1368725"/>
                </a:moveTo>
                <a:lnTo>
                  <a:pt x="7694762" y="4560498"/>
                </a:lnTo>
                <a:lnTo>
                  <a:pt x="0" y="4560498"/>
                </a:lnTo>
                <a:lnTo>
                  <a:pt x="0" y="0"/>
                </a:lnTo>
                <a:lnTo>
                  <a:pt x="7694762" y="1368725"/>
                </a:lnTo>
                <a:close/>
              </a:path>
            </a:pathLst>
          </a:custGeom>
          <a:solidFill>
            <a:srgbClr val="E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216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40000" y="1962000"/>
            <a:ext cx="6913140" cy="2988000"/>
          </a:xfrm>
          <a:prstGeom prst="rect">
            <a:avLst/>
          </a:prstGeom>
        </p:spPr>
        <p:txBody>
          <a:bodyPr wrap="square" bIns="0" anchor="t" anchorCtr="0">
            <a:noAutofit/>
          </a:bodyPr>
          <a:lstStyle>
            <a:lvl1pPr algn="l">
              <a:lnSpc>
                <a:spcPct val="100000"/>
              </a:lnSpc>
              <a:defRPr sz="3200" b="0" cap="none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/>
              <a:t>Der Kapiteltext hat maximal 3 Zeilen.</a:t>
            </a:r>
          </a:p>
        </p:txBody>
      </p:sp>
      <p:pic>
        <p:nvPicPr>
          <p:cNvPr id="4" name="Logo_SBB_Symbol">
            <a:extLst>
              <a:ext uri="{FF2B5EF4-FFF2-40B4-BE49-F238E27FC236}">
                <a16:creationId xmlns:a16="http://schemas.microsoft.com/office/drawing/2014/main" id="{69BA78CF-CC2D-4B72-81CD-B590B9E07C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09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 1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"/>
          <p:cNvSpPr/>
          <p:nvPr userDrawn="1"/>
        </p:nvSpPr>
        <p:spPr>
          <a:xfrm>
            <a:off x="-14400" y="595309"/>
            <a:ext cx="3506279" cy="3651675"/>
          </a:xfrm>
          <a:custGeom>
            <a:avLst/>
            <a:gdLst>
              <a:gd name="connsiteX0" fmla="*/ 6350 w 3981450"/>
              <a:gd name="connsiteY0" fmla="*/ 0 h 4146550"/>
              <a:gd name="connsiteX1" fmla="*/ 3981450 w 3981450"/>
              <a:gd name="connsiteY1" fmla="*/ 704850 h 4146550"/>
              <a:gd name="connsiteX2" fmla="*/ 3981450 w 3981450"/>
              <a:gd name="connsiteY2" fmla="*/ 3454400 h 4146550"/>
              <a:gd name="connsiteX3" fmla="*/ 0 w 3981450"/>
              <a:gd name="connsiteY3" fmla="*/ 4146550 h 4146550"/>
              <a:gd name="connsiteX4" fmla="*/ 6350 w 3981450"/>
              <a:gd name="connsiteY4" fmla="*/ 0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4146550">
                <a:moveTo>
                  <a:pt x="6350" y="0"/>
                </a:moveTo>
                <a:lnTo>
                  <a:pt x="3981450" y="704850"/>
                </a:lnTo>
                <a:lnTo>
                  <a:pt x="3981450" y="3454400"/>
                </a:lnTo>
                <a:lnTo>
                  <a:pt x="0" y="4146550"/>
                </a:lnTo>
                <a:cubicBezTo>
                  <a:pt x="4233" y="2764367"/>
                  <a:pt x="12700" y="0"/>
                  <a:pt x="6350" y="0"/>
                </a:cubicBezTo>
                <a:close/>
              </a:path>
            </a:pathLst>
          </a:custGeom>
          <a:solidFill>
            <a:srgbClr val="E2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DE" sz="2400" b="1" dirty="0"/>
          </a:p>
        </p:txBody>
      </p:sp>
      <p:sp>
        <p:nvSpPr>
          <p:cNvPr id="7" name="Freeform 1"/>
          <p:cNvSpPr>
            <a:spLocks/>
          </p:cNvSpPr>
          <p:nvPr userDrawn="1"/>
        </p:nvSpPr>
        <p:spPr>
          <a:xfrm>
            <a:off x="-14400" y="595309"/>
            <a:ext cx="3506279" cy="3651675"/>
          </a:xfrm>
          <a:custGeom>
            <a:avLst/>
            <a:gdLst>
              <a:gd name="connsiteX0" fmla="*/ 6350 w 3981450"/>
              <a:gd name="connsiteY0" fmla="*/ 0 h 4146550"/>
              <a:gd name="connsiteX1" fmla="*/ 3981450 w 3981450"/>
              <a:gd name="connsiteY1" fmla="*/ 704850 h 4146550"/>
              <a:gd name="connsiteX2" fmla="*/ 3981450 w 3981450"/>
              <a:gd name="connsiteY2" fmla="*/ 3454400 h 4146550"/>
              <a:gd name="connsiteX3" fmla="*/ 0 w 3981450"/>
              <a:gd name="connsiteY3" fmla="*/ 4146550 h 4146550"/>
              <a:gd name="connsiteX4" fmla="*/ 6350 w 3981450"/>
              <a:gd name="connsiteY4" fmla="*/ 0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4146550">
                <a:moveTo>
                  <a:pt x="6350" y="0"/>
                </a:moveTo>
                <a:lnTo>
                  <a:pt x="3981450" y="704850"/>
                </a:lnTo>
                <a:lnTo>
                  <a:pt x="3981450" y="3454400"/>
                </a:lnTo>
                <a:lnTo>
                  <a:pt x="0" y="4146550"/>
                </a:lnTo>
                <a:cubicBezTo>
                  <a:pt x="4233" y="2764367"/>
                  <a:pt x="12700" y="0"/>
                  <a:pt x="6350" y="0"/>
                </a:cubicBez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DE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530" y="1207378"/>
            <a:ext cx="2953071" cy="2372484"/>
          </a:xfrm>
          <a:prstGeom prst="rect">
            <a:avLst/>
          </a:prstGeom>
        </p:spPr>
        <p:txBody>
          <a:bodyPr wrap="square" tIns="0" bIns="0" anchor="t" anchorCtr="0">
            <a:noAutofit/>
          </a:bodyPr>
          <a:lstStyle>
            <a:lvl1pPr>
              <a:lnSpc>
                <a:spcPct val="100000"/>
              </a:lnSpc>
              <a:defRPr sz="2400" b="1" baseline="0">
                <a:solidFill>
                  <a:srgbClr val="FFFFFF"/>
                </a:solidFill>
              </a:defRPr>
            </a:lvl1pPr>
          </a:lstStyle>
          <a:p>
            <a:r>
              <a:rPr lang="de-CH" dirty="0"/>
              <a:t>Fügen Sie hier Ihren Text ein. Mehrere Zeilen sind möglich.</a:t>
            </a:r>
          </a:p>
        </p:txBody>
      </p:sp>
      <p:pic>
        <p:nvPicPr>
          <p:cNvPr id="5" name="Logo_SBB_Symbol">
            <a:extLst>
              <a:ext uri="{FF2B5EF4-FFF2-40B4-BE49-F238E27FC236}">
                <a16:creationId xmlns:a16="http://schemas.microsoft.com/office/drawing/2014/main" id="{4620A341-5696-4DBC-9BA9-4AE19CE248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60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 2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2"/>
          <p:cNvSpPr/>
          <p:nvPr userDrawn="1"/>
        </p:nvSpPr>
        <p:spPr bwMode="ltGray">
          <a:xfrm>
            <a:off x="-5751" y="598098"/>
            <a:ext cx="3525328" cy="4543245"/>
          </a:xfrm>
          <a:custGeom>
            <a:avLst/>
            <a:gdLst>
              <a:gd name="connsiteX0" fmla="*/ 3525328 w 3525328"/>
              <a:gd name="connsiteY0" fmla="*/ 626853 h 4543245"/>
              <a:gd name="connsiteX1" fmla="*/ 3525328 w 3525328"/>
              <a:gd name="connsiteY1" fmla="*/ 4203940 h 4543245"/>
              <a:gd name="connsiteX2" fmla="*/ 1639019 w 3525328"/>
              <a:gd name="connsiteY2" fmla="*/ 4543245 h 4543245"/>
              <a:gd name="connsiteX3" fmla="*/ 0 w 3525328"/>
              <a:gd name="connsiteY3" fmla="*/ 4543245 h 4543245"/>
              <a:gd name="connsiteX4" fmla="*/ 0 w 3525328"/>
              <a:gd name="connsiteY4" fmla="*/ 0 h 4543245"/>
              <a:gd name="connsiteX5" fmla="*/ 3525328 w 3525328"/>
              <a:gd name="connsiteY5" fmla="*/ 626853 h 454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5328" h="4543245">
                <a:moveTo>
                  <a:pt x="3525328" y="626853"/>
                </a:moveTo>
                <a:lnTo>
                  <a:pt x="3525328" y="4203940"/>
                </a:lnTo>
                <a:lnTo>
                  <a:pt x="1639019" y="4543245"/>
                </a:lnTo>
                <a:lnTo>
                  <a:pt x="0" y="4543245"/>
                </a:lnTo>
                <a:lnTo>
                  <a:pt x="0" y="0"/>
                </a:lnTo>
                <a:lnTo>
                  <a:pt x="3525328" y="626853"/>
                </a:lnTo>
                <a:close/>
              </a:path>
            </a:pathLst>
          </a:custGeom>
          <a:solidFill>
            <a:srgbClr val="E2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216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11" name="Freeform 1"/>
          <p:cNvSpPr>
            <a:spLocks/>
          </p:cNvSpPr>
          <p:nvPr userDrawn="1"/>
        </p:nvSpPr>
        <p:spPr bwMode="ltGray">
          <a:xfrm>
            <a:off x="-5751" y="598098"/>
            <a:ext cx="3525328" cy="4543245"/>
          </a:xfrm>
          <a:custGeom>
            <a:avLst/>
            <a:gdLst>
              <a:gd name="connsiteX0" fmla="*/ 3525328 w 3525328"/>
              <a:gd name="connsiteY0" fmla="*/ 626853 h 4543245"/>
              <a:gd name="connsiteX1" fmla="*/ 3525328 w 3525328"/>
              <a:gd name="connsiteY1" fmla="*/ 4203940 h 4543245"/>
              <a:gd name="connsiteX2" fmla="*/ 1639019 w 3525328"/>
              <a:gd name="connsiteY2" fmla="*/ 4543245 h 4543245"/>
              <a:gd name="connsiteX3" fmla="*/ 0 w 3525328"/>
              <a:gd name="connsiteY3" fmla="*/ 4543245 h 4543245"/>
              <a:gd name="connsiteX4" fmla="*/ 0 w 3525328"/>
              <a:gd name="connsiteY4" fmla="*/ 0 h 4543245"/>
              <a:gd name="connsiteX5" fmla="*/ 3525328 w 3525328"/>
              <a:gd name="connsiteY5" fmla="*/ 626853 h 454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5328" h="4543245">
                <a:moveTo>
                  <a:pt x="3525328" y="626853"/>
                </a:moveTo>
                <a:lnTo>
                  <a:pt x="3525328" y="4203940"/>
                </a:lnTo>
                <a:lnTo>
                  <a:pt x="1639019" y="4543245"/>
                </a:lnTo>
                <a:lnTo>
                  <a:pt x="0" y="4543245"/>
                </a:lnTo>
                <a:lnTo>
                  <a:pt x="0" y="0"/>
                </a:lnTo>
                <a:lnTo>
                  <a:pt x="3525328" y="626853"/>
                </a:ln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216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528" y="1233992"/>
            <a:ext cx="2953072" cy="3385542"/>
          </a:xfrm>
          <a:prstGeom prst="rect">
            <a:avLst/>
          </a:prstGeom>
        </p:spPr>
        <p:txBody>
          <a:bodyPr wrap="square" tIns="0" bIns="0" anchor="t" anchorCtr="0">
            <a:noAutofit/>
          </a:bodyPr>
          <a:lstStyle>
            <a:lvl1pPr>
              <a:lnSpc>
                <a:spcPct val="100000"/>
              </a:lnSpc>
              <a:defRPr sz="2400" b="1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/>
              <a:t>Fügen Sie hier Ihren Text ein. Mehrere Zeilen sind möglich.</a:t>
            </a:r>
          </a:p>
        </p:txBody>
      </p:sp>
      <p:pic>
        <p:nvPicPr>
          <p:cNvPr id="5" name="Logo_SBB_Symbol">
            <a:extLst>
              <a:ext uri="{FF2B5EF4-FFF2-40B4-BE49-F238E27FC236}">
                <a16:creationId xmlns:a16="http://schemas.microsoft.com/office/drawing/2014/main" id="{0DAC85A2-2540-4A41-AD82-500D72C817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33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 3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/>
          <p:cNvSpPr/>
          <p:nvPr userDrawn="1"/>
        </p:nvSpPr>
        <p:spPr bwMode="ltGray">
          <a:xfrm>
            <a:off x="-5751" y="3324045"/>
            <a:ext cx="6090249" cy="1823049"/>
          </a:xfrm>
          <a:custGeom>
            <a:avLst/>
            <a:gdLst>
              <a:gd name="connsiteX0" fmla="*/ 6090249 w 6090249"/>
              <a:gd name="connsiteY0" fmla="*/ 632604 h 1823049"/>
              <a:gd name="connsiteX1" fmla="*/ 6090249 w 6090249"/>
              <a:gd name="connsiteY1" fmla="*/ 1823049 h 1823049"/>
              <a:gd name="connsiteX2" fmla="*/ 0 w 6090249"/>
              <a:gd name="connsiteY2" fmla="*/ 1823049 h 1823049"/>
              <a:gd name="connsiteX3" fmla="*/ 0 w 6090249"/>
              <a:gd name="connsiteY3" fmla="*/ 0 h 1823049"/>
              <a:gd name="connsiteX4" fmla="*/ 6090249 w 6090249"/>
              <a:gd name="connsiteY4" fmla="*/ 632604 h 182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0249" h="1823049">
                <a:moveTo>
                  <a:pt x="6090249" y="632604"/>
                </a:moveTo>
                <a:lnTo>
                  <a:pt x="6090249" y="1823049"/>
                </a:lnTo>
                <a:lnTo>
                  <a:pt x="0" y="1823049"/>
                </a:lnTo>
                <a:lnTo>
                  <a:pt x="0" y="0"/>
                </a:lnTo>
                <a:lnTo>
                  <a:pt x="6090249" y="632604"/>
                </a:lnTo>
                <a:close/>
              </a:path>
            </a:pathLst>
          </a:custGeom>
          <a:solidFill>
            <a:srgbClr val="E2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216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8" name="Freeform 1"/>
          <p:cNvSpPr>
            <a:spLocks/>
          </p:cNvSpPr>
          <p:nvPr userDrawn="1"/>
        </p:nvSpPr>
        <p:spPr bwMode="ltGray">
          <a:xfrm>
            <a:off x="-5751" y="3324045"/>
            <a:ext cx="6090249" cy="1823049"/>
          </a:xfrm>
          <a:custGeom>
            <a:avLst/>
            <a:gdLst>
              <a:gd name="connsiteX0" fmla="*/ 6090249 w 6090249"/>
              <a:gd name="connsiteY0" fmla="*/ 632604 h 1823049"/>
              <a:gd name="connsiteX1" fmla="*/ 6090249 w 6090249"/>
              <a:gd name="connsiteY1" fmla="*/ 1823049 h 1823049"/>
              <a:gd name="connsiteX2" fmla="*/ 0 w 6090249"/>
              <a:gd name="connsiteY2" fmla="*/ 1823049 h 1823049"/>
              <a:gd name="connsiteX3" fmla="*/ 0 w 6090249"/>
              <a:gd name="connsiteY3" fmla="*/ 0 h 1823049"/>
              <a:gd name="connsiteX4" fmla="*/ 6090249 w 6090249"/>
              <a:gd name="connsiteY4" fmla="*/ 632604 h 182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0249" h="1823049">
                <a:moveTo>
                  <a:pt x="6090249" y="632604"/>
                </a:moveTo>
                <a:lnTo>
                  <a:pt x="6090249" y="1823049"/>
                </a:lnTo>
                <a:lnTo>
                  <a:pt x="0" y="1823049"/>
                </a:lnTo>
                <a:lnTo>
                  <a:pt x="0" y="0"/>
                </a:lnTo>
                <a:lnTo>
                  <a:pt x="6090249" y="632604"/>
                </a:ln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216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850" y="4158982"/>
            <a:ext cx="5472286" cy="789256"/>
          </a:xfrm>
          <a:prstGeom prst="rect">
            <a:avLst/>
          </a:prstGeom>
        </p:spPr>
        <p:txBody>
          <a:bodyPr wrap="square" tIns="0" bIns="0" anchor="t" anchorCtr="0">
            <a:noAutofit/>
          </a:bodyPr>
          <a:lstStyle>
            <a:lvl1pPr>
              <a:lnSpc>
                <a:spcPct val="100000"/>
              </a:lnSpc>
              <a:defRPr sz="2400" b="1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/>
              <a:t>Fügen Sie hier Ihren Text ein. </a:t>
            </a:r>
            <a:br>
              <a:rPr lang="de-CH" noProof="0" dirty="0"/>
            </a:br>
            <a:r>
              <a:rPr lang="de-CH" noProof="0" dirty="0"/>
              <a:t>Zwei Zeilen sind möglich.</a:t>
            </a:r>
          </a:p>
        </p:txBody>
      </p:sp>
      <p:pic>
        <p:nvPicPr>
          <p:cNvPr id="6" name="Logo_SBB_Symbol">
            <a:extLst>
              <a:ext uri="{FF2B5EF4-FFF2-40B4-BE49-F238E27FC236}">
                <a16:creationId xmlns:a16="http://schemas.microsoft.com/office/drawing/2014/main" id="{0400E809-12DA-4150-AF82-E56B11024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32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/>
          <p:cNvSpPr/>
          <p:nvPr userDrawn="1"/>
        </p:nvSpPr>
        <p:spPr bwMode="ltGray">
          <a:xfrm>
            <a:off x="-3810" y="3322320"/>
            <a:ext cx="6092190" cy="1824990"/>
          </a:xfrm>
          <a:custGeom>
            <a:avLst/>
            <a:gdLst>
              <a:gd name="connsiteX0" fmla="*/ 6092190 w 6092190"/>
              <a:gd name="connsiteY0" fmla="*/ 640080 h 1824990"/>
              <a:gd name="connsiteX1" fmla="*/ 6092190 w 6092190"/>
              <a:gd name="connsiteY1" fmla="*/ 1824990 h 1824990"/>
              <a:gd name="connsiteX2" fmla="*/ 0 w 6092190"/>
              <a:gd name="connsiteY2" fmla="*/ 1824990 h 1824990"/>
              <a:gd name="connsiteX3" fmla="*/ 0 w 6092190"/>
              <a:gd name="connsiteY3" fmla="*/ 0 h 1824990"/>
              <a:gd name="connsiteX4" fmla="*/ 6092190 w 6092190"/>
              <a:gd name="connsiteY4" fmla="*/ 640080 h 1824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2190" h="1824990">
                <a:moveTo>
                  <a:pt x="6092190" y="640080"/>
                </a:moveTo>
                <a:lnTo>
                  <a:pt x="6092190" y="1824990"/>
                </a:lnTo>
                <a:lnTo>
                  <a:pt x="0" y="1824990"/>
                </a:lnTo>
                <a:lnTo>
                  <a:pt x="0" y="0"/>
                </a:lnTo>
                <a:lnTo>
                  <a:pt x="6092190" y="640080"/>
                </a:lnTo>
                <a:close/>
              </a:path>
            </a:pathLst>
          </a:custGeom>
          <a:solidFill>
            <a:srgbClr val="E2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216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8" name="Freeform 1"/>
          <p:cNvSpPr>
            <a:spLocks/>
          </p:cNvSpPr>
          <p:nvPr userDrawn="1"/>
        </p:nvSpPr>
        <p:spPr bwMode="ltGray">
          <a:xfrm>
            <a:off x="-3810" y="3322320"/>
            <a:ext cx="6092190" cy="1824990"/>
          </a:xfrm>
          <a:custGeom>
            <a:avLst/>
            <a:gdLst>
              <a:gd name="connsiteX0" fmla="*/ 6092190 w 6092190"/>
              <a:gd name="connsiteY0" fmla="*/ 640080 h 1824990"/>
              <a:gd name="connsiteX1" fmla="*/ 6092190 w 6092190"/>
              <a:gd name="connsiteY1" fmla="*/ 1824990 h 1824990"/>
              <a:gd name="connsiteX2" fmla="*/ 0 w 6092190"/>
              <a:gd name="connsiteY2" fmla="*/ 1824990 h 1824990"/>
              <a:gd name="connsiteX3" fmla="*/ 0 w 6092190"/>
              <a:gd name="connsiteY3" fmla="*/ 0 h 1824990"/>
              <a:gd name="connsiteX4" fmla="*/ 6092190 w 6092190"/>
              <a:gd name="connsiteY4" fmla="*/ 640080 h 1824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2190" h="1824990">
                <a:moveTo>
                  <a:pt x="6092190" y="640080"/>
                </a:moveTo>
                <a:lnTo>
                  <a:pt x="6092190" y="1824990"/>
                </a:lnTo>
                <a:lnTo>
                  <a:pt x="0" y="1824990"/>
                </a:lnTo>
                <a:lnTo>
                  <a:pt x="0" y="0"/>
                </a:lnTo>
                <a:lnTo>
                  <a:pt x="6092190" y="640080"/>
                </a:ln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216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850" y="4230766"/>
            <a:ext cx="5472286" cy="717472"/>
          </a:xfrm>
          <a:prstGeom prst="rect">
            <a:avLst/>
          </a:prstGeom>
        </p:spPr>
        <p:txBody>
          <a:bodyPr wrap="square" tIns="0" bIns="0" anchor="t" anchorCtr="0">
            <a:noAutofit/>
          </a:bodyPr>
          <a:lstStyle>
            <a:lvl1pPr>
              <a:lnSpc>
                <a:spcPct val="100000"/>
              </a:lnSpc>
              <a:defRPr sz="2800" b="1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/>
              <a:t>Danke für Ihre Aufmerksamkeit.</a:t>
            </a:r>
          </a:p>
        </p:txBody>
      </p:sp>
      <p:pic>
        <p:nvPicPr>
          <p:cNvPr id="6" name="Logo_SBB_Cargo_D" hidden="1">
            <a:extLst>
              <a:ext uri="{FF2B5EF4-FFF2-40B4-BE49-F238E27FC236}">
                <a16:creationId xmlns:a16="http://schemas.microsoft.com/office/drawing/2014/main" id="{D4065558-8A0D-47BF-AD5E-F38F933913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00" y="324000"/>
            <a:ext cx="2694713" cy="234062"/>
          </a:xfrm>
          <a:prstGeom prst="rect">
            <a:avLst/>
          </a:prstGeom>
        </p:spPr>
      </p:pic>
      <p:pic>
        <p:nvPicPr>
          <p:cNvPr id="7" name="Logo_SBB_Cargo_H" hidden="1">
            <a:extLst>
              <a:ext uri="{FF2B5EF4-FFF2-40B4-BE49-F238E27FC236}">
                <a16:creationId xmlns:a16="http://schemas.microsoft.com/office/drawing/2014/main" id="{A838A69E-C97D-4929-9329-46E4FEFFCC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00" y="324000"/>
            <a:ext cx="2694713" cy="234062"/>
          </a:xfrm>
          <a:prstGeom prst="rect">
            <a:avLst/>
          </a:prstGeom>
        </p:spPr>
      </p:pic>
      <p:pic>
        <p:nvPicPr>
          <p:cNvPr id="9" name="Logo_SBB_CargoInt_D" hidden="1">
            <a:extLst>
              <a:ext uri="{FF2B5EF4-FFF2-40B4-BE49-F238E27FC236}">
                <a16:creationId xmlns:a16="http://schemas.microsoft.com/office/drawing/2014/main" id="{B0B99F17-3089-4684-AF63-D1C50A5678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00" y="324013"/>
            <a:ext cx="3162837" cy="234062"/>
          </a:xfrm>
          <a:prstGeom prst="rect">
            <a:avLst/>
          </a:prstGeom>
        </p:spPr>
      </p:pic>
      <p:pic>
        <p:nvPicPr>
          <p:cNvPr id="10" name="Logo_SBB_CargoInt_H" hidden="1">
            <a:extLst>
              <a:ext uri="{FF2B5EF4-FFF2-40B4-BE49-F238E27FC236}">
                <a16:creationId xmlns:a16="http://schemas.microsoft.com/office/drawing/2014/main" id="{85D83D19-9785-4C17-BB76-59F2555371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00" y="324000"/>
            <a:ext cx="3162837" cy="234062"/>
          </a:xfrm>
          <a:prstGeom prst="rect">
            <a:avLst/>
          </a:prstGeom>
        </p:spPr>
      </p:pic>
      <p:pic>
        <p:nvPicPr>
          <p:cNvPr id="11" name="Logo_SBB_Standard_D" hidden="1">
            <a:extLst>
              <a:ext uri="{FF2B5EF4-FFF2-40B4-BE49-F238E27FC236}">
                <a16:creationId xmlns:a16="http://schemas.microsoft.com/office/drawing/2014/main" id="{860C43D7-48AF-4534-8923-B9081EB74F3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00" y="324000"/>
            <a:ext cx="2105319" cy="235301"/>
          </a:xfrm>
          <a:prstGeom prst="rect">
            <a:avLst/>
          </a:prstGeom>
        </p:spPr>
      </p:pic>
      <p:pic>
        <p:nvPicPr>
          <p:cNvPr id="12" name="Logo_SBB_Standard_H">
            <a:extLst>
              <a:ext uri="{FF2B5EF4-FFF2-40B4-BE49-F238E27FC236}">
                <a16:creationId xmlns:a16="http://schemas.microsoft.com/office/drawing/2014/main" id="{03945263-FDE4-4196-982D-DC754FE51E4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02" y="324000"/>
            <a:ext cx="2093681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0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 Logo 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"/>
          <p:cNvSpPr>
            <a:spLocks/>
          </p:cNvSpPr>
          <p:nvPr userDrawn="1"/>
        </p:nvSpPr>
        <p:spPr>
          <a:xfrm>
            <a:off x="-14400" y="576672"/>
            <a:ext cx="3506280" cy="3651676"/>
          </a:xfrm>
          <a:custGeom>
            <a:avLst/>
            <a:gdLst>
              <a:gd name="connsiteX0" fmla="*/ 6350 w 3981450"/>
              <a:gd name="connsiteY0" fmla="*/ 0 h 4146550"/>
              <a:gd name="connsiteX1" fmla="*/ 3981450 w 3981450"/>
              <a:gd name="connsiteY1" fmla="*/ 704850 h 4146550"/>
              <a:gd name="connsiteX2" fmla="*/ 3981450 w 3981450"/>
              <a:gd name="connsiteY2" fmla="*/ 3454400 h 4146550"/>
              <a:gd name="connsiteX3" fmla="*/ 0 w 3981450"/>
              <a:gd name="connsiteY3" fmla="*/ 4146550 h 4146550"/>
              <a:gd name="connsiteX4" fmla="*/ 6350 w 3981450"/>
              <a:gd name="connsiteY4" fmla="*/ 0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4146550">
                <a:moveTo>
                  <a:pt x="6350" y="0"/>
                </a:moveTo>
                <a:lnTo>
                  <a:pt x="3981450" y="704850"/>
                </a:lnTo>
                <a:lnTo>
                  <a:pt x="3981450" y="3454400"/>
                </a:lnTo>
                <a:lnTo>
                  <a:pt x="0" y="4146550"/>
                </a:lnTo>
                <a:cubicBezTo>
                  <a:pt x="4233" y="2764367"/>
                  <a:pt x="12700" y="0"/>
                  <a:pt x="6350" y="0"/>
                </a:cubicBezTo>
                <a:close/>
              </a:path>
            </a:pathLst>
          </a:custGeom>
          <a:solidFill>
            <a:srgbClr val="E2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DE" sz="2400" b="1" dirty="0"/>
          </a:p>
        </p:txBody>
      </p:sp>
      <p:sp>
        <p:nvSpPr>
          <p:cNvPr id="9" name="Freeform 1"/>
          <p:cNvSpPr/>
          <p:nvPr userDrawn="1"/>
        </p:nvSpPr>
        <p:spPr>
          <a:xfrm>
            <a:off x="-14400" y="576671"/>
            <a:ext cx="3506279" cy="3651675"/>
          </a:xfrm>
          <a:custGeom>
            <a:avLst/>
            <a:gdLst>
              <a:gd name="connsiteX0" fmla="*/ 6350 w 3981450"/>
              <a:gd name="connsiteY0" fmla="*/ 0 h 4146550"/>
              <a:gd name="connsiteX1" fmla="*/ 3981450 w 3981450"/>
              <a:gd name="connsiteY1" fmla="*/ 704850 h 4146550"/>
              <a:gd name="connsiteX2" fmla="*/ 3981450 w 3981450"/>
              <a:gd name="connsiteY2" fmla="*/ 3454400 h 4146550"/>
              <a:gd name="connsiteX3" fmla="*/ 0 w 3981450"/>
              <a:gd name="connsiteY3" fmla="*/ 4146550 h 4146550"/>
              <a:gd name="connsiteX4" fmla="*/ 6350 w 3981450"/>
              <a:gd name="connsiteY4" fmla="*/ 0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4146550">
                <a:moveTo>
                  <a:pt x="6350" y="0"/>
                </a:moveTo>
                <a:lnTo>
                  <a:pt x="3981450" y="704850"/>
                </a:lnTo>
                <a:lnTo>
                  <a:pt x="3981450" y="3454400"/>
                </a:lnTo>
                <a:lnTo>
                  <a:pt x="0" y="4146550"/>
                </a:lnTo>
                <a:cubicBezTo>
                  <a:pt x="4233" y="2764367"/>
                  <a:pt x="12700" y="0"/>
                  <a:pt x="6350" y="0"/>
                </a:cubicBez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DE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3529" y="3081150"/>
            <a:ext cx="2952000" cy="486000"/>
          </a:xfrm>
          <a:prstGeom prst="rect">
            <a:avLst/>
          </a:prstGeom>
        </p:spPr>
        <p:txBody>
          <a:bodyPr vert="horz" t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FFFFFF"/>
                </a:solidFill>
              </a:defRPr>
            </a:lvl1pPr>
            <a:lvl2pPr marL="408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noProof="0" dirty="0"/>
              <a:t>Name Vortragender, Ort, Datum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23529" y="1187550"/>
            <a:ext cx="2952000" cy="1598400"/>
          </a:xfrm>
          <a:prstGeom prst="rect">
            <a:avLst/>
          </a:prstGeom>
        </p:spPr>
        <p:txBody>
          <a:bodyPr vert="horz" wrap="square" bIns="0">
            <a:noAutofit/>
          </a:bodyPr>
          <a:lstStyle>
            <a:lvl1pPr>
              <a:lnSpc>
                <a:spcPct val="100000"/>
              </a:lnSpc>
              <a:defRPr sz="2400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/>
              <a:t>Dies ist der Titel der Präsentation.</a:t>
            </a:r>
          </a:p>
        </p:txBody>
      </p:sp>
      <p:pic>
        <p:nvPicPr>
          <p:cNvPr id="6" name="Logo_SBB_Cargo_D" hidden="1">
            <a:extLst>
              <a:ext uri="{FF2B5EF4-FFF2-40B4-BE49-F238E27FC236}">
                <a16:creationId xmlns:a16="http://schemas.microsoft.com/office/drawing/2014/main" id="{CC98CB06-C3A4-4B7F-BEBD-55BC66C124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00" y="324000"/>
            <a:ext cx="2694713" cy="234062"/>
          </a:xfrm>
          <a:prstGeom prst="rect">
            <a:avLst/>
          </a:prstGeom>
        </p:spPr>
      </p:pic>
      <p:pic>
        <p:nvPicPr>
          <p:cNvPr id="10" name="Logo_SBB_Cargo_H" hidden="1">
            <a:extLst>
              <a:ext uri="{FF2B5EF4-FFF2-40B4-BE49-F238E27FC236}">
                <a16:creationId xmlns:a16="http://schemas.microsoft.com/office/drawing/2014/main" id="{4135C476-AE98-4106-8AE0-13D2AE743A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00" y="324000"/>
            <a:ext cx="2694713" cy="234062"/>
          </a:xfrm>
          <a:prstGeom prst="rect">
            <a:avLst/>
          </a:prstGeom>
        </p:spPr>
      </p:pic>
      <p:pic>
        <p:nvPicPr>
          <p:cNvPr id="11" name="Logo_SBB_CargoInt_D" hidden="1">
            <a:extLst>
              <a:ext uri="{FF2B5EF4-FFF2-40B4-BE49-F238E27FC236}">
                <a16:creationId xmlns:a16="http://schemas.microsoft.com/office/drawing/2014/main" id="{FD12A7B3-71B9-494B-91E8-8FFF57D1E04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00" y="324013"/>
            <a:ext cx="3162837" cy="234062"/>
          </a:xfrm>
          <a:prstGeom prst="rect">
            <a:avLst/>
          </a:prstGeom>
        </p:spPr>
      </p:pic>
      <p:pic>
        <p:nvPicPr>
          <p:cNvPr id="12" name="Logo_SBB_CargoInt_H" hidden="1">
            <a:extLst>
              <a:ext uri="{FF2B5EF4-FFF2-40B4-BE49-F238E27FC236}">
                <a16:creationId xmlns:a16="http://schemas.microsoft.com/office/drawing/2014/main" id="{131A7DC8-9674-490D-A909-613CE2451C2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00" y="324000"/>
            <a:ext cx="3162837" cy="234062"/>
          </a:xfrm>
          <a:prstGeom prst="rect">
            <a:avLst/>
          </a:prstGeom>
        </p:spPr>
      </p:pic>
      <p:pic>
        <p:nvPicPr>
          <p:cNvPr id="13" name="Logo_SBB_Standard_D" hidden="1">
            <a:extLst>
              <a:ext uri="{FF2B5EF4-FFF2-40B4-BE49-F238E27FC236}">
                <a16:creationId xmlns:a16="http://schemas.microsoft.com/office/drawing/2014/main" id="{846D5CAE-9CEF-48FD-827D-D7616C83ECB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00" y="324000"/>
            <a:ext cx="2105319" cy="235301"/>
          </a:xfrm>
          <a:prstGeom prst="rect">
            <a:avLst/>
          </a:prstGeom>
        </p:spPr>
      </p:pic>
      <p:pic>
        <p:nvPicPr>
          <p:cNvPr id="14" name="Logo_SBB_Standard_H">
            <a:extLst>
              <a:ext uri="{FF2B5EF4-FFF2-40B4-BE49-F238E27FC236}">
                <a16:creationId xmlns:a16="http://schemas.microsoft.com/office/drawing/2014/main" id="{1A09026F-AB72-4393-BAF3-D0CF774B487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02" y="324000"/>
            <a:ext cx="2093681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7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Agenda. Titel maximal einzeilig.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8" name="Agenda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1131889"/>
            <a:ext cx="8279411" cy="3816350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buSzPct val="100000"/>
              <a:buFont typeface="+mj-lt"/>
              <a:buAutoNum type="arabicPeriod"/>
              <a:defRPr/>
            </a:lvl1pPr>
            <a:lvl2pPr marL="542925" indent="-276225">
              <a:spcBef>
                <a:spcPts val="600"/>
              </a:spcBef>
              <a:defRPr/>
            </a:lvl2pPr>
            <a:lvl3pPr marL="808038" indent="-265113">
              <a:spcBef>
                <a:spcPts val="600"/>
              </a:spcBef>
              <a:tabLst/>
              <a:defRPr/>
            </a:lvl3pPr>
            <a:lvl4pPr marL="1073150" indent="-265113">
              <a:spcBef>
                <a:spcPts val="600"/>
              </a:spcBef>
              <a:tabLst/>
              <a:defRPr/>
            </a:lvl4pPr>
            <a:lvl5pPr marL="1339850" indent="-266700">
              <a:spcBef>
                <a:spcPts val="600"/>
              </a:spcBef>
              <a:defRPr/>
            </a:lvl5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de-CH" dirty="0"/>
          </a:p>
        </p:txBody>
      </p:sp>
      <p:pic>
        <p:nvPicPr>
          <p:cNvPr id="6" name="Logo_SBB_Symbol">
            <a:extLst>
              <a:ext uri="{FF2B5EF4-FFF2-40B4-BE49-F238E27FC236}">
                <a16:creationId xmlns:a16="http://schemas.microsoft.com/office/drawing/2014/main" id="{32278952-E884-4B4A-871D-42F338B3E8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3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Textfolie. Titel maximal einzeilig.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Agenda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1131887"/>
            <a:ext cx="8280000" cy="3808800"/>
          </a:xfrm>
        </p:spPr>
        <p:txBody>
          <a:bodyPr/>
          <a:lstStyle>
            <a:lvl2pPr marL="542925" indent="-276225">
              <a:defRPr/>
            </a:lvl2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pic>
        <p:nvPicPr>
          <p:cNvPr id="6" name="Logo_SBB_Symbol">
            <a:extLst>
              <a:ext uri="{FF2B5EF4-FFF2-40B4-BE49-F238E27FC236}">
                <a16:creationId xmlns:a16="http://schemas.microsoft.com/office/drawing/2014/main" id="{E59F5921-86CF-4E9B-A505-04830F74C0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9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Zweispaltige Textfolie. Titel maximal einzeilig.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1131887"/>
            <a:ext cx="4032000" cy="3808800"/>
          </a:xfrm>
        </p:spPr>
        <p:txBody>
          <a:bodyPr/>
          <a:lstStyle>
            <a:lvl2pPr marL="542925" indent="-276225">
              <a:defRPr/>
            </a:lvl2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88000" y="1131888"/>
            <a:ext cx="4032000" cy="3808800"/>
          </a:xfrm>
        </p:spPr>
        <p:txBody>
          <a:bodyPr/>
          <a:lstStyle>
            <a:lvl2pPr marL="542925" indent="-276225">
              <a:defRPr/>
            </a:lvl2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pic>
        <p:nvPicPr>
          <p:cNvPr id="9" name="Logo_SBB_Symbol">
            <a:extLst>
              <a:ext uri="{FF2B5EF4-FFF2-40B4-BE49-F238E27FC236}">
                <a16:creationId xmlns:a16="http://schemas.microsoft.com/office/drawing/2014/main" id="{C346BCAC-1E9D-4596-9ACA-18319FE92E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Objektfolie. Titel maximal einzeilig.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539749" y="1131888"/>
            <a:ext cx="8280000" cy="3808800"/>
          </a:xfrm>
        </p:spPr>
        <p:txBody>
          <a:bodyPr/>
          <a:lstStyle>
            <a:lvl2pPr marL="542925" indent="-276225">
              <a:defRPr/>
            </a:lvl2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pic>
        <p:nvPicPr>
          <p:cNvPr id="6" name="Logo_SBB_Symbol">
            <a:extLst>
              <a:ext uri="{FF2B5EF4-FFF2-40B4-BE49-F238E27FC236}">
                <a16:creationId xmlns:a16="http://schemas.microsoft.com/office/drawing/2014/main" id="{7E10FE14-391B-401F-99CE-D50508294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Objektfolie. Titel maximal einzeilig.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539749" y="1850400"/>
            <a:ext cx="8280000" cy="3096000"/>
          </a:xfrm>
        </p:spPr>
        <p:txBody>
          <a:bodyPr/>
          <a:lstStyle>
            <a:lvl2pPr marL="542925" indent="-276225">
              <a:defRPr/>
            </a:lvl2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31888"/>
            <a:ext cx="8278813" cy="640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Text durch Klicken hinzufügen</a:t>
            </a:r>
          </a:p>
        </p:txBody>
      </p:sp>
      <p:pic>
        <p:nvPicPr>
          <p:cNvPr id="9" name="Logo_SBB_Symbol">
            <a:extLst>
              <a:ext uri="{FF2B5EF4-FFF2-40B4-BE49-F238E27FC236}">
                <a16:creationId xmlns:a16="http://schemas.microsoft.com/office/drawing/2014/main" id="{0D917B75-7E27-45DF-8CD5-2AD4188F42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9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Textfolie mit Bild. Titel maximal einzeilig.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1131887"/>
            <a:ext cx="5148000" cy="3808800"/>
          </a:xfrm>
        </p:spPr>
        <p:txBody>
          <a:bodyPr/>
          <a:lstStyle>
            <a:lvl2pPr marL="542925" indent="-276225">
              <a:defRPr/>
            </a:lvl2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5832000" y="1131888"/>
            <a:ext cx="3312000" cy="3816350"/>
          </a:xfr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Klicken Sie hier, um ein Bild einzufügen</a:t>
            </a:r>
          </a:p>
        </p:txBody>
      </p:sp>
      <p:pic>
        <p:nvPicPr>
          <p:cNvPr id="8" name="Logo_SBB_Symbol">
            <a:extLst>
              <a:ext uri="{FF2B5EF4-FFF2-40B4-BE49-F238E27FC236}">
                <a16:creationId xmlns:a16="http://schemas.microsoft.com/office/drawing/2014/main" id="{80677793-ADFC-4517-B0B5-B82B75B2BC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7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Textfolie mit Bild. Titel maximal einzeilig.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66800" y="1131887"/>
            <a:ext cx="5353200" cy="3808800"/>
          </a:xfrm>
        </p:spPr>
        <p:txBody>
          <a:bodyPr/>
          <a:lstStyle>
            <a:lvl2pPr marL="542925" indent="-276225">
              <a:defRPr/>
            </a:lvl2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31590"/>
            <a:ext cx="3312000" cy="3816350"/>
          </a:xfr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Klicken Sie hier, um ein Bild einzufügen</a:t>
            </a:r>
          </a:p>
        </p:txBody>
      </p:sp>
      <p:pic>
        <p:nvPicPr>
          <p:cNvPr id="8" name="Logo_SBB_Symbol">
            <a:extLst>
              <a:ext uri="{FF2B5EF4-FFF2-40B4-BE49-F238E27FC236}">
                <a16:creationId xmlns:a16="http://schemas.microsoft.com/office/drawing/2014/main" id="{3CEA8AC4-6E4B-49CB-8DA7-6A86A278B6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2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0000" y="4946400"/>
            <a:ext cx="8017200" cy="197100"/>
          </a:xfrm>
          <a:prstGeom prst="rect">
            <a:avLst/>
          </a:prstGeom>
        </p:spPr>
        <p:txBody>
          <a:bodyPr vert="horz" wrap="square" lIns="0" tIns="46800" rIns="0" bIns="46800" rtlCol="0" anchor="t" anchorCtr="0">
            <a:noAutofit/>
          </a:bodyPr>
          <a:lstStyle>
            <a:lvl1pPr algn="r">
              <a:defRPr sz="6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2400" y="4946400"/>
            <a:ext cx="237600" cy="197100"/>
          </a:xfrm>
          <a:prstGeom prst="rect">
            <a:avLst/>
          </a:prstGeom>
        </p:spPr>
        <p:txBody>
          <a:bodyPr vert="horz" wrap="square" lIns="0" tIns="46800" rIns="0" bIns="46800" rtlCol="0" anchor="t" anchorCtr="0">
            <a:noAutofit/>
          </a:bodyPr>
          <a:lstStyle>
            <a:lvl1pPr algn="r">
              <a:defRPr sz="600" b="1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115662-413A-4888-B9BC-797CDE14544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540000" y="626400"/>
            <a:ext cx="8280150" cy="3708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540000" y="1134000"/>
            <a:ext cx="8280000" cy="380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236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4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686" r:id="rId12"/>
    <p:sldLayoutId id="2147483687" r:id="rId13"/>
    <p:sldLayoutId id="2147483688" r:id="rId14"/>
    <p:sldLayoutId id="2147483702" r:id="rId15"/>
  </p:sldLayoutIdLst>
  <p:hf hdr="0" dt="0"/>
  <p:txStyles>
    <p:titleStyle>
      <a:lvl1pPr algn="l" defTabSz="816325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88000" indent="-288000" algn="l" defTabSz="816325" rtl="0" eaLnBrk="1" latinLnBrk="0" hangingPunct="1">
        <a:lnSpc>
          <a:spcPct val="100000"/>
        </a:lnSpc>
        <a:spcBef>
          <a:spcPts val="600"/>
        </a:spcBef>
        <a:buClr>
          <a:srgbClr val="FF0000"/>
        </a:buClr>
        <a:buSzPct val="80000"/>
        <a:buFont typeface="Wingdings 3" pitchFamily="18" charset="2"/>
        <a:buChar char=""/>
        <a:defRPr lang="de-DE" sz="2000" kern="1200" noProof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2925" indent="-277813" algn="l" defTabSz="816325" rtl="0" eaLnBrk="1" latinLnBrk="0" hangingPunct="1">
        <a:lnSpc>
          <a:spcPct val="100000"/>
        </a:lnSpc>
        <a:spcBef>
          <a:spcPts val="600"/>
        </a:spcBef>
        <a:buClr>
          <a:srgbClr val="000000"/>
        </a:buClr>
        <a:buSzPct val="80000"/>
        <a:buFont typeface="Arial" pitchFamily="34" charset="0"/>
        <a:buChar char="•"/>
        <a:defRPr lang="de-DE" sz="2000" kern="1200" noProof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08038" indent="-265113" algn="l" defTabSz="816325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90000"/>
        <a:buFont typeface="Symbol" pitchFamily="18" charset="2"/>
        <a:buChar char="-"/>
        <a:defRPr lang="de-DE" sz="2000" kern="1200" noProof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73150" indent="-265113" algn="l" defTabSz="816325" rtl="0" eaLnBrk="1" latinLnBrk="0" hangingPunct="1">
        <a:lnSpc>
          <a:spcPct val="100000"/>
        </a:lnSpc>
        <a:spcBef>
          <a:spcPts val="600"/>
        </a:spcBef>
        <a:buClr>
          <a:srgbClr val="2D327D"/>
        </a:buClr>
        <a:buSzPct val="90000"/>
        <a:buFont typeface="Symbol" panose="05050102010706020507" pitchFamily="18" charset="2"/>
        <a:buChar char="-"/>
        <a:defRPr lang="de-DE" sz="2000" kern="1200" noProof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9850" indent="-266700" algn="l" defTabSz="816325" rtl="0" eaLnBrk="1" latinLnBrk="0" hangingPunct="1">
        <a:lnSpc>
          <a:spcPct val="100000"/>
        </a:lnSpc>
        <a:spcBef>
          <a:spcPts val="600"/>
        </a:spcBef>
        <a:buClr>
          <a:srgbClr val="2D327D"/>
        </a:buClr>
        <a:buSzPct val="90000"/>
        <a:buFont typeface="Symbol" panose="05050102010706020507" pitchFamily="18" charset="2"/>
        <a:buChar char="-"/>
        <a:defRPr lang="de-CH" sz="2000" kern="1200" noProof="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244891" indent="-204081" algn="l" defTabSz="81632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54" indent="-204081" algn="l" defTabSz="81632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216" indent="-204081" algn="l" defTabSz="81632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377" indent="-204081" algn="l" defTabSz="81632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62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25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87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48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09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72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134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96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reactivemanifesto.org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xmarbles.com/" TargetMode="External"/><Relationship Id="rId2" Type="http://schemas.openxmlformats.org/officeDocument/2006/relationships/hyperlink" Target="http://reactivex.io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edu/basics" TargetMode="External"/><Relationship Id="rId2" Type="http://schemas.openxmlformats.org/officeDocument/2006/relationships/hyperlink" Target="https://www.reactive-streams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00400" y="2071688"/>
            <a:ext cx="301569" cy="214312"/>
          </a:xfrm>
          <a:prstGeom prst="rect">
            <a:avLst/>
          </a:prstGeom>
          <a:noFill/>
          <a:ln>
            <a:noFill/>
          </a:ln>
        </p:spPr>
        <p:txBody>
          <a:bodyPr wrap="square" lIns="32130" tIns="32130" rIns="32130" bIns="32130" rtlCol="0">
            <a:noAutofit/>
          </a:bodyPr>
          <a:lstStyle/>
          <a:p>
            <a:pPr marL="306122" indent="-306122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de-CH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9367" y="3147814"/>
            <a:ext cx="2952000" cy="486000"/>
          </a:xfrm>
        </p:spPr>
        <p:txBody>
          <a:bodyPr/>
          <a:lstStyle/>
          <a:p>
            <a:r>
              <a:rPr lang="de-CH" b="1" dirty="0"/>
              <a:t>Patrick Spiegel </a:t>
            </a:r>
          </a:p>
          <a:p>
            <a:r>
              <a:rPr lang="de-CH" dirty="0"/>
              <a:t>SBB IT Ausbildungscamp, 18.4.2019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79367" y="1130949"/>
            <a:ext cx="2952000" cy="1598400"/>
          </a:xfrm>
        </p:spPr>
        <p:txBody>
          <a:bodyPr/>
          <a:lstStyle/>
          <a:p>
            <a:pPr algn="ctr"/>
            <a:r>
              <a:rPr lang="en-US" sz="2000"/>
              <a:t>«Hands-On» </a:t>
            </a:r>
            <a:br>
              <a:rPr lang="en-US" sz="2000"/>
            </a:br>
            <a:r>
              <a:rPr lang="en-US" sz="2000"/>
              <a:t>Event Sourcing / CQRS</a:t>
            </a:r>
            <a:br>
              <a:rPr lang="en-US" sz="2000"/>
            </a:br>
            <a:br>
              <a:rPr lang="en-US" sz="2000"/>
            </a:br>
            <a:r>
              <a:rPr lang="en-US" sz="2000"/>
              <a:t>using</a:t>
            </a:r>
            <a:br>
              <a:rPr lang="en-US" sz="2000"/>
            </a:br>
            <a:r>
              <a:rPr lang="en-US" sz="2000"/>
              <a:t>Reactive Programming</a:t>
            </a:r>
            <a:endParaRPr lang="de-CH" sz="1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07FF2E0-DBAB-4C57-AA4A-5045526B50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81" b="14315"/>
          <a:stretch/>
        </p:blipFill>
        <p:spPr>
          <a:xfrm>
            <a:off x="4139952" y="631295"/>
            <a:ext cx="3805758" cy="18002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7FBFD6A-6B72-407E-BE5A-F66D23FC19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834" y="2718327"/>
            <a:ext cx="3931929" cy="22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62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BE77C-33BC-4917-B852-F01943DB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Persistent Actor (</a:t>
            </a:r>
            <a:r>
              <a:rPr lang="de-CH" dirty="0" err="1"/>
              <a:t>Eventsourced</a:t>
            </a:r>
            <a:r>
              <a:rPr lang="de-CH" dirty="0"/>
              <a:t>).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356840-5FF0-44DE-8EAA-8B70B291B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SBB • Division • Abteilung oder Bereich • DD.MM.YY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7D234B-94E1-4CD7-A20F-4B87182C8D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10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AB1E5F9-F255-46BC-A7DD-C0CA28B8CE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7"/>
          <a:stretch/>
        </p:blipFill>
        <p:spPr>
          <a:xfrm>
            <a:off x="708328" y="1080583"/>
            <a:ext cx="7848872" cy="37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4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44CDB-ED14-4DA1-9895-CEF7A5A7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1619D3-9BEC-4AB6-AA0D-5FCF56F866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SBB • Division • Abteilung oder Bereich • DD.MM.YY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B4269A-00BC-4275-A3B3-E15A5D46B0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11</a:t>
            </a:fld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AC5EE75-C595-416B-B5EF-3A99E3092E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2"/>
          <a:stretch/>
        </p:blipFill>
        <p:spPr>
          <a:xfrm>
            <a:off x="1259632" y="483292"/>
            <a:ext cx="6278834" cy="444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10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40000" y="371241"/>
            <a:ext cx="8280150" cy="370800"/>
          </a:xfrm>
        </p:spPr>
        <p:txBody>
          <a:bodyPr/>
          <a:lstStyle/>
          <a:p>
            <a:r>
              <a:rPr lang="de-CH" dirty="0" err="1"/>
              <a:t>Redux</a:t>
            </a:r>
            <a:r>
              <a:rPr lang="de-CH" dirty="0"/>
              <a:t> (Frontend)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816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15662-413A-4888-B9BC-797CDE14544F}" type="slidenum">
              <a:rPr kumimoji="0" lang="de-CH" sz="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816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CH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DF245D22-5382-489C-84F9-05FE630C8C40}"/>
              </a:ext>
            </a:extLst>
          </p:cNvPr>
          <p:cNvGrpSpPr/>
          <p:nvPr/>
        </p:nvGrpSpPr>
        <p:grpSpPr>
          <a:xfrm>
            <a:off x="3679415" y="1097633"/>
            <a:ext cx="4996830" cy="3524297"/>
            <a:chOff x="2555776" y="1131590"/>
            <a:chExt cx="4996830" cy="3524297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22BA57C0-EF11-4EA9-AFB7-C77936EEB1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29" t="23169"/>
            <a:stretch/>
          </p:blipFill>
          <p:spPr>
            <a:xfrm>
              <a:off x="2771800" y="1131590"/>
              <a:ext cx="4780806" cy="3524297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939DFBCE-7F67-484A-999F-E47A0EC7E49E}"/>
                </a:ext>
              </a:extLst>
            </p:cNvPr>
            <p:cNvSpPr txBox="1"/>
            <p:nvPr/>
          </p:nvSpPr>
          <p:spPr>
            <a:xfrm>
              <a:off x="2699792" y="1707654"/>
              <a:ext cx="936105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marR="0" lvl="0" indent="0" algn="l" defTabSz="816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Dispatcher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5A7192E4-8CDF-493E-9FF5-ACC7F3CD7479}"/>
                </a:ext>
              </a:extLst>
            </p:cNvPr>
            <p:cNvSpPr/>
            <p:nvPr/>
          </p:nvSpPr>
          <p:spPr>
            <a:xfrm>
              <a:off x="2699792" y="3003798"/>
              <a:ext cx="216024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/>
            </a:bodyPr>
            <a:lstStyle/>
            <a:p>
              <a:pPr marL="0" marR="0" lvl="0" indent="0" algn="ctr" defTabSz="816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91DB7CB-3EBC-4586-BE25-E712DEE96862}"/>
                </a:ext>
              </a:extLst>
            </p:cNvPr>
            <p:cNvSpPr/>
            <p:nvPr/>
          </p:nvSpPr>
          <p:spPr>
            <a:xfrm>
              <a:off x="2555776" y="3958947"/>
              <a:ext cx="648072" cy="197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40000" lnSpcReduction="20000"/>
            </a:bodyPr>
            <a:lstStyle/>
            <a:p>
              <a:pPr marL="0" marR="0" lvl="0" indent="0" algn="ctr" defTabSz="816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6012293C-8A2A-4A8C-BBA9-36F7E4AB6D9C}"/>
              </a:ext>
            </a:extLst>
          </p:cNvPr>
          <p:cNvSpPr/>
          <p:nvPr/>
        </p:nvSpPr>
        <p:spPr>
          <a:xfrm>
            <a:off x="541698" y="1635646"/>
            <a:ext cx="1296144" cy="1224136"/>
          </a:xfrm>
          <a:prstGeom prst="ellipse">
            <a:avLst/>
          </a:prstGeom>
          <a:solidFill>
            <a:srgbClr val="9EB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rmAutofit/>
          </a:bodyPr>
          <a:lstStyle/>
          <a:p>
            <a:pPr marL="0" marR="0" lvl="0" indent="0" algn="ctr" defTabSz="816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1" i="0" u="none" strike="noStrike" kern="1200" cap="none" spc="0" normalizeH="0" baseline="0" noProof="0" dirty="0">
                <a:ln>
                  <a:noFill/>
                </a:ln>
                <a:solidFill>
                  <a:srgbClr val="2D327D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Websocket</a:t>
            </a:r>
          </a:p>
          <a:p>
            <a:pPr marL="0" marR="0" lvl="0" indent="0" algn="ctr" defTabSz="816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1" i="0" u="none" strike="noStrike" kern="1200" cap="none" spc="0" normalizeH="0" baseline="0" noProof="0" dirty="0">
                <a:ln>
                  <a:noFill/>
                </a:ln>
                <a:solidFill>
                  <a:srgbClr val="2D327D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Actor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1D4E38A-C560-49A2-A328-57C722378ACA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1837842" y="2247714"/>
            <a:ext cx="2093601" cy="0"/>
          </a:xfrm>
          <a:prstGeom prst="straightConnector1">
            <a:avLst/>
          </a:prstGeom>
          <a:ln w="63500">
            <a:prstDash val="sysDot"/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C5FBBA2-9452-4B85-AB15-D923A03EFF4D}"/>
              </a:ext>
            </a:extLst>
          </p:cNvPr>
          <p:cNvSpPr txBox="1"/>
          <p:nvPr/>
        </p:nvSpPr>
        <p:spPr>
          <a:xfrm>
            <a:off x="2195736" y="1953477"/>
            <a:ext cx="1173719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lvl="0" indent="0" algn="l" defTabSz="816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Event-Stream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F57D11F-ECBF-4F28-A3CA-12A8C52F88BF}"/>
              </a:ext>
            </a:extLst>
          </p:cNvPr>
          <p:cNvSpPr txBox="1"/>
          <p:nvPr/>
        </p:nvSpPr>
        <p:spPr>
          <a:xfrm>
            <a:off x="2131213" y="2354691"/>
            <a:ext cx="165403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816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Backend Events </a:t>
            </a: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</a:t>
            </a:r>
          </a:p>
          <a:p>
            <a:pPr marL="0" marR="0" lvl="0" indent="0" algn="l" defTabSz="816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 User Actions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FA6319-FAC5-476A-8B87-0555A14E7E3B}"/>
              </a:ext>
            </a:extLst>
          </p:cNvPr>
          <p:cNvCxnSpPr/>
          <p:nvPr/>
        </p:nvCxnSpPr>
        <p:spPr>
          <a:xfrm>
            <a:off x="2131213" y="1131590"/>
            <a:ext cx="0" cy="2793400"/>
          </a:xfrm>
          <a:prstGeom prst="line">
            <a:avLst/>
          </a:prstGeom>
          <a:ln w="25400">
            <a:solidFill>
              <a:srgbClr val="B7B7B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4CE7B1FE-4F1A-4ECF-946D-D7A4C8199B99}"/>
              </a:ext>
            </a:extLst>
          </p:cNvPr>
          <p:cNvSpPr txBox="1"/>
          <p:nvPr/>
        </p:nvSpPr>
        <p:spPr>
          <a:xfrm>
            <a:off x="817265" y="3542638"/>
            <a:ext cx="1010253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816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Backend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7586711-0B7B-4C48-942D-B84FB379B25F}"/>
              </a:ext>
            </a:extLst>
          </p:cNvPr>
          <p:cNvSpPr txBox="1"/>
          <p:nvPr/>
        </p:nvSpPr>
        <p:spPr>
          <a:xfrm>
            <a:off x="2272048" y="3542748"/>
            <a:ext cx="1010253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816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Frontend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858D92A-7E7C-4F9D-9940-ED0138B81D8E}"/>
              </a:ext>
            </a:extLst>
          </p:cNvPr>
          <p:cNvSpPr txBox="1"/>
          <p:nvPr/>
        </p:nvSpPr>
        <p:spPr>
          <a:xfrm>
            <a:off x="5868144" y="1275606"/>
            <a:ext cx="65434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lvl="0" indent="0" algn="l" defTabSz="816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Redux</a:t>
            </a:r>
            <a:endParaRPr kumimoji="0" lang="de-CH" sz="1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CBF5AF6-5F67-4419-9A68-CFFDFFAEEA2A}"/>
              </a:ext>
            </a:extLst>
          </p:cNvPr>
          <p:cNvSpPr/>
          <p:nvPr/>
        </p:nvSpPr>
        <p:spPr>
          <a:xfrm>
            <a:off x="4608015" y="800814"/>
            <a:ext cx="1003888" cy="5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normAutofit fontScale="55000" lnSpcReduction="20000"/>
          </a:bodyPr>
          <a:lstStyle/>
          <a:p>
            <a:pPr algn="ctr"/>
            <a:r>
              <a:rPr lang="de-CH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Optionale Middleware</a:t>
            </a:r>
          </a:p>
          <a:p>
            <a:pPr algn="ctr"/>
            <a:r>
              <a:rPr lang="de-CH" sz="25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Epics</a:t>
            </a:r>
            <a:endParaRPr lang="de-CH" sz="2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7536EC35-DF39-451D-94D9-FE3632ED4F2C}"/>
              </a:ext>
            </a:extLst>
          </p:cNvPr>
          <p:cNvSpPr/>
          <p:nvPr/>
        </p:nvSpPr>
        <p:spPr>
          <a:xfrm rot="18898170">
            <a:off x="4086955" y="1356382"/>
            <a:ext cx="521207" cy="276991"/>
          </a:xfrm>
          <a:prstGeom prst="rightArrow">
            <a:avLst/>
          </a:prstGeom>
          <a:gradFill flip="none" rotWithShape="1">
            <a:gsLst>
              <a:gs pos="0">
                <a:srgbClr val="4473C5">
                  <a:tint val="66000"/>
                  <a:satMod val="160000"/>
                </a:srgbClr>
              </a:gs>
              <a:gs pos="50000">
                <a:srgbClr val="4473C5">
                  <a:tint val="44500"/>
                  <a:satMod val="160000"/>
                </a:srgbClr>
              </a:gs>
              <a:gs pos="100000">
                <a:srgbClr val="4473C5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normAutofit fontScale="25000" lnSpcReduction="20000"/>
          </a:bodyPr>
          <a:lstStyle/>
          <a:p>
            <a:pPr algn="ctr"/>
            <a:endParaRPr lang="de-CH" sz="2400" b="1" dirty="0"/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E1F9C148-5BB7-4F8E-A4B9-29DC8A09931D}"/>
              </a:ext>
            </a:extLst>
          </p:cNvPr>
          <p:cNvSpPr/>
          <p:nvPr/>
        </p:nvSpPr>
        <p:spPr>
          <a:xfrm rot="2665429">
            <a:off x="5605785" y="1431058"/>
            <a:ext cx="521207" cy="276991"/>
          </a:xfrm>
          <a:prstGeom prst="rightArrow">
            <a:avLst/>
          </a:prstGeom>
          <a:gradFill flip="none" rotWithShape="1">
            <a:gsLst>
              <a:gs pos="0">
                <a:srgbClr val="4473C5">
                  <a:tint val="66000"/>
                  <a:satMod val="160000"/>
                </a:srgbClr>
              </a:gs>
              <a:gs pos="50000">
                <a:srgbClr val="4473C5">
                  <a:tint val="44500"/>
                  <a:satMod val="160000"/>
                </a:srgbClr>
              </a:gs>
              <a:gs pos="100000">
                <a:srgbClr val="4473C5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normAutofit fontScale="25000" lnSpcReduction="20000"/>
          </a:bodyPr>
          <a:lstStyle/>
          <a:p>
            <a:pPr algn="ctr"/>
            <a:endParaRPr lang="de-CH" sz="2400" b="1" dirty="0"/>
          </a:p>
        </p:txBody>
      </p:sp>
      <p:sp>
        <p:nvSpPr>
          <p:cNvPr id="8" name="Metadata">
            <a:extLst>
              <a:ext uri="{FF2B5EF4-FFF2-40B4-BE49-F238E27FC236}">
                <a16:creationId xmlns:a16="http://schemas.microsoft.com/office/drawing/2014/main" id="{16820115-8B69-41A1-8D75-9983FB130596}"/>
              </a:ext>
            </a:extLst>
          </p:cNvPr>
          <p:cNvSpPr/>
          <p:nvPr/>
        </p:nvSpPr>
        <p:spPr>
          <a:xfrm>
            <a:off x="12700" y="6540500"/>
            <a:ext cx="3810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rmAutofit/>
          </a:bodyPr>
          <a:lstStyle/>
          <a:p>
            <a:r>
              <a:rPr lang="de-CH" sz="800" b="1">
                <a:solidFill>
                  <a:srgbClr val="000000"/>
                </a:solidFill>
                <a:latin typeface="Arial" panose="020B0604020202020204" pitchFamily="34" charset="0"/>
              </a:rPr>
              <a:t>Status:</a:t>
            </a:r>
            <a:r>
              <a:rPr lang="de-CH" sz="800">
                <a:solidFill>
                  <a:srgbClr val="000000"/>
                </a:solidFill>
                <a:latin typeface="Arial" panose="020B0604020202020204" pitchFamily="34" charset="0"/>
              </a:rPr>
              <a:t> in Arbeit</a:t>
            </a:r>
            <a:r>
              <a:rPr lang="de-CH" sz="800" b="1">
                <a:solidFill>
                  <a:srgbClr val="000000"/>
                </a:solidFill>
                <a:latin typeface="Arial" panose="020B0604020202020204" pitchFamily="34" charset="0"/>
              </a:rPr>
              <a:t>    Vertraulichkeit:</a:t>
            </a:r>
            <a:r>
              <a:rPr lang="de-CH" sz="800">
                <a:solidFill>
                  <a:srgbClr val="000000"/>
                </a:solidFill>
                <a:latin typeface="Arial" panose="020B0604020202020204" pitchFamily="34" charset="0"/>
              </a:rPr>
              <a:t> Intern</a:t>
            </a:r>
            <a:endParaRPr lang="de-CH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952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8E7584-488A-4EA3-8121-BACC6EAA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70B890-4C26-4949-B323-6E1FBB54F3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SBB • Division • Abteilung oder Bereich • DD.MM.YY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1A2DE1-1B5F-4881-AB78-FE959E8D93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13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5EBFF7F-9E7A-47FC-B842-668F8068B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059582"/>
            <a:ext cx="5236063" cy="34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98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Danke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54791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Organisatorisches.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noProof="0" dirty="0"/>
              <a:t>SBB • Division • Abteilung oder Bereich • DD.MM.YY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noProof="0" smtClean="0"/>
              <a:pPr/>
              <a:t>2</a:t>
            </a:fld>
            <a:endParaRPr lang="de-CH" noProof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4B67986-538E-4487-A12D-2E4F1992D3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58" y="1235784"/>
            <a:ext cx="2513275" cy="188495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1A54406-2E68-4DFE-A49A-63F72DB7AB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926" y="2355726"/>
            <a:ext cx="1787402" cy="136289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E8F2753-E008-4CB3-81C1-6AFECFD5D1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654279"/>
            <a:ext cx="2746912" cy="119216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2DE1AF2-7792-4D56-9B55-363F34E45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55" y="3419317"/>
            <a:ext cx="1909045" cy="127271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C7804B9-C653-48EA-A753-7C2E9D9F92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5" y="3570131"/>
            <a:ext cx="1421900" cy="94145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B2B3CC6B-508D-4BE8-9446-D6A1D3A5709F}"/>
              </a:ext>
            </a:extLst>
          </p:cNvPr>
          <p:cNvSpPr txBox="1"/>
          <p:nvPr/>
        </p:nvSpPr>
        <p:spPr>
          <a:xfrm>
            <a:off x="2483768" y="3828631"/>
            <a:ext cx="47461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CH" sz="2800" b="1" noProof="0" dirty="0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236359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E0E50-6FF4-4D5E-BDB8-B8BD68B2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Programm.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A59F36-27CC-4CF5-B42A-BDA9A7BCFE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IT Ausbildungscamp 2019 • 18.04.2019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678204-65F0-4468-96D0-D1A93AB2C7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721144D8-65D9-480A-802B-1DB5567DC4C7}"/>
              </a:ext>
            </a:extLst>
          </p:cNvPr>
          <p:cNvSpPr/>
          <p:nvPr/>
        </p:nvSpPr>
        <p:spPr>
          <a:xfrm>
            <a:off x="540000" y="1139602"/>
            <a:ext cx="8208464" cy="366439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CH" sz="1800" dirty="0"/>
              <a:t>Basics</a:t>
            </a:r>
          </a:p>
          <a:p>
            <a:pPr marL="751062" lvl="1" indent="-342900">
              <a:buFont typeface="Arial" panose="020B0604020202020204" pitchFamily="34" charset="0"/>
              <a:buChar char="•"/>
            </a:pPr>
            <a:r>
              <a:rPr lang="de-CH" sz="1800" dirty="0" err="1"/>
              <a:t>Reactive</a:t>
            </a:r>
            <a:r>
              <a:rPr lang="de-CH" sz="1800" dirty="0"/>
              <a:t> </a:t>
            </a:r>
            <a:r>
              <a:rPr lang="de-CH" sz="1800" dirty="0" err="1"/>
              <a:t>Programming</a:t>
            </a:r>
            <a:endParaRPr lang="de-CH" sz="1800" dirty="0"/>
          </a:p>
          <a:p>
            <a:pPr marL="751062" lvl="1" indent="-342900">
              <a:buFont typeface="Arial" panose="020B0604020202020204" pitchFamily="34" charset="0"/>
              <a:buChar char="•"/>
            </a:pPr>
            <a:r>
              <a:rPr lang="de-CH" sz="1800" dirty="0"/>
              <a:t>Actor Systems (Akka)</a:t>
            </a:r>
          </a:p>
          <a:p>
            <a:pPr marL="751062" lvl="1" indent="-342900">
              <a:buFont typeface="Arial" panose="020B0604020202020204" pitchFamily="34" charset="0"/>
              <a:buChar char="•"/>
            </a:pPr>
            <a:r>
              <a:rPr lang="de-CH" sz="1800" dirty="0"/>
              <a:t>Event Sourcing, CQRS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1800" dirty="0"/>
              <a:t>Backend</a:t>
            </a:r>
          </a:p>
          <a:p>
            <a:pPr marL="751062" lvl="1" indent="-342900">
              <a:buFont typeface="Arial" panose="020B0604020202020204" pitchFamily="34" charset="0"/>
              <a:buChar char="•"/>
            </a:pPr>
            <a:r>
              <a:rPr lang="de-CH" sz="1800" dirty="0"/>
              <a:t>Inbound Data (Akka Streams)</a:t>
            </a:r>
          </a:p>
          <a:p>
            <a:pPr marL="751062" lvl="1" indent="-342900">
              <a:buFont typeface="Arial" panose="020B0604020202020204" pitchFamily="34" charset="0"/>
              <a:buChar char="•"/>
            </a:pPr>
            <a:r>
              <a:rPr lang="de-CH" sz="1800" dirty="0" err="1"/>
              <a:t>Cmd</a:t>
            </a:r>
            <a:r>
              <a:rPr lang="de-CH" sz="1800" dirty="0"/>
              <a:t>/Event Handler (Persistent Actor)</a:t>
            </a:r>
          </a:p>
          <a:p>
            <a:pPr marL="751062" lvl="1" indent="-342900">
              <a:buFont typeface="Arial" panose="020B0604020202020204" pitchFamily="34" charset="0"/>
              <a:buChar char="•"/>
            </a:pPr>
            <a:r>
              <a:rPr lang="de-CH" sz="1800" dirty="0"/>
              <a:t>Websocket Actor (Akka Http)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1800" dirty="0"/>
              <a:t>Frontend</a:t>
            </a:r>
          </a:p>
          <a:p>
            <a:pPr marL="751062" lvl="1" indent="-342900">
              <a:buFont typeface="Arial" panose="020B0604020202020204" pitchFamily="34" charset="0"/>
              <a:buChar char="•"/>
            </a:pPr>
            <a:r>
              <a:rPr lang="de-CH" sz="1800" dirty="0"/>
              <a:t>Event Sourcing in Angular (</a:t>
            </a:r>
            <a:r>
              <a:rPr lang="de-CH" sz="1800" dirty="0" err="1"/>
              <a:t>Redux</a:t>
            </a:r>
            <a:r>
              <a:rPr lang="de-CH" sz="1800" dirty="0"/>
              <a:t>)</a:t>
            </a:r>
          </a:p>
          <a:p>
            <a:pPr marL="751062" lvl="1" indent="-342900">
              <a:buFont typeface="Arial" panose="020B0604020202020204" pitchFamily="34" charset="0"/>
              <a:buChar char="•"/>
            </a:pPr>
            <a:r>
              <a:rPr lang="de-CH" sz="1800" dirty="0"/>
              <a:t>…</a:t>
            </a:r>
          </a:p>
          <a:p>
            <a:pPr lvl="1"/>
            <a:endParaRPr lang="de-CH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0163614-F0E1-4E39-BFB6-4E1090C62A85}"/>
              </a:ext>
            </a:extLst>
          </p:cNvPr>
          <p:cNvCxnSpPr>
            <a:cxnSpLocks/>
          </p:cNvCxnSpPr>
          <p:nvPr/>
        </p:nvCxnSpPr>
        <p:spPr>
          <a:xfrm>
            <a:off x="6156176" y="3003798"/>
            <a:ext cx="1224136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6D5DA26A-2E30-4F92-93B6-724ADCDC71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893" y="2571750"/>
            <a:ext cx="904307" cy="88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1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2743E-8BAE-42AC-8E8D-562ADBA3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Reactive</a:t>
            </a:r>
            <a:r>
              <a:rPr lang="de-CH" dirty="0"/>
              <a:t> </a:t>
            </a:r>
            <a:r>
              <a:rPr lang="de-CH" dirty="0" err="1"/>
              <a:t>Programming</a:t>
            </a:r>
            <a:r>
              <a:rPr lang="de-CH" dirty="0"/>
              <a:t>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3B4D4C-AF3B-4B3E-AB7A-A7A47F1398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SBB • Division • Abteilung oder Bereich • DD.MM.YY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F25FC3-0959-4BF3-83E7-4D580910C1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60C7B768-3B79-47D2-A54A-65F4FBBD2D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749" y="1131889"/>
            <a:ext cx="4248275" cy="3816350"/>
          </a:xfrm>
        </p:spPr>
        <p:txBody>
          <a:bodyPr/>
          <a:lstStyle/>
          <a:p>
            <a:pPr marL="0" indent="0">
              <a:buNone/>
            </a:pPr>
            <a:endParaRPr lang="de-CH" dirty="0">
              <a:hlinkClick r:id="rId2"/>
            </a:endParaRPr>
          </a:p>
          <a:p>
            <a:pPr marL="0" indent="0">
              <a:buNone/>
            </a:pPr>
            <a:r>
              <a:rPr lang="de-CH" dirty="0">
                <a:hlinkClick r:id="rId2"/>
              </a:rPr>
              <a:t>www.reactivemanifesto.org</a:t>
            </a:r>
            <a:r>
              <a:rPr lang="de-CH" dirty="0"/>
              <a:t> </a:t>
            </a:r>
          </a:p>
          <a:p>
            <a:pPr marL="0" indent="0">
              <a:buNone/>
            </a:pPr>
            <a:endParaRPr lang="de-CH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b="1" dirty="0"/>
              <a:t>Propagation </a:t>
            </a:r>
            <a:r>
              <a:rPr lang="de-CH" b="1" dirty="0" err="1"/>
              <a:t>of</a:t>
            </a:r>
            <a:r>
              <a:rPr lang="de-CH" b="1" dirty="0"/>
              <a:t> Change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>
                <a:sym typeface="Wingdings" panose="05000000000000000000" pitchFamily="2" charset="2"/>
              </a:rPr>
              <a:t>	 Streams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data</a:t>
            </a:r>
            <a:endParaRPr lang="de-CH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b="1" dirty="0">
                <a:sym typeface="Wingdings" panose="05000000000000000000" pitchFamily="2" charset="2"/>
              </a:rPr>
              <a:t>Asynchron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b="1" dirty="0">
                <a:sym typeface="Wingdings" panose="05000000000000000000" pitchFamily="2" charset="2"/>
              </a:rPr>
              <a:t>Non-</a:t>
            </a:r>
            <a:r>
              <a:rPr lang="de-CH" b="1" dirty="0" err="1">
                <a:sym typeface="Wingdings" panose="05000000000000000000" pitchFamily="2" charset="2"/>
              </a:rPr>
              <a:t>blocking</a:t>
            </a:r>
            <a:r>
              <a:rPr lang="de-CH" dirty="0">
                <a:sym typeface="Wingdings" panose="05000000000000000000" pitchFamily="2" charset="2"/>
              </a:rPr>
              <a:t> (I/O)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b="1" dirty="0" err="1">
                <a:sym typeface="Wingdings" panose="05000000000000000000" pitchFamily="2" charset="2"/>
              </a:rPr>
              <a:t>Backpressure</a:t>
            </a:r>
            <a:r>
              <a:rPr lang="de-CH" dirty="0">
                <a:sym typeface="Wingdings" panose="05000000000000000000" pitchFamily="2" charset="2"/>
              </a:rPr>
              <a:t>!</a:t>
            </a:r>
          </a:p>
          <a:p>
            <a:pPr marL="0" indent="0">
              <a:buNone/>
            </a:pPr>
            <a:endParaRPr lang="de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CH" sz="1800" dirty="0">
                <a:sym typeface="Wingdings" panose="05000000000000000000" pitchFamily="2" charset="2"/>
              </a:rPr>
              <a:t>1 bis 2 Threads reichen theoretisch dafür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2BD2B17-018B-48FA-BEE8-90B4DE5FA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709" y="2187100"/>
            <a:ext cx="4345974" cy="158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7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87FC2-EC11-4587-8BBD-8042B1DB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Reactivex</a:t>
            </a:r>
            <a:r>
              <a:rPr lang="de-CH" dirty="0"/>
              <a:t>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5DAF5C-24A3-4807-8EBB-A6C985F7BB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SBB • Division • Abteilung oder Bereich • DD.MM.YY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994A93-C9E3-4EA7-B7FF-209B3D9F14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2F53E8-DEC1-40BF-B59C-5DA41006C1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749" y="1131889"/>
            <a:ext cx="4032251" cy="38163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hlinkClick r:id="rId2"/>
              </a:rPr>
              <a:t>http://reactivex.io/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hlinkClick r:id="rId3"/>
              </a:rPr>
              <a:t>https://rxmarbles.com/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/>
              <a:t>Observable</a:t>
            </a:r>
            <a:r>
              <a:rPr lang="de-CH" dirty="0"/>
              <a:t> and Operators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z.B. in </a:t>
            </a:r>
            <a:r>
              <a:rPr lang="de-CH" dirty="0" err="1"/>
              <a:t>RxJava</a:t>
            </a:r>
            <a:r>
              <a:rPr lang="de-CH" dirty="0"/>
              <a:t>, </a:t>
            </a:r>
            <a:r>
              <a:rPr lang="de-CH" dirty="0" err="1"/>
              <a:t>rxjs</a:t>
            </a:r>
            <a:r>
              <a:rPr lang="de-CH" dirty="0"/>
              <a:t>, 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5DC702A-0514-4CDA-930E-BDEF938E2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571" y="997200"/>
            <a:ext cx="3839629" cy="287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2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9757F-3694-4D26-B93D-40C7D4F4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Reactive</a:t>
            </a:r>
            <a:r>
              <a:rPr lang="de-CH" dirty="0"/>
              <a:t> Streams.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96E899-4D91-475C-A0C4-BE12E2FB9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SBB • Division • Abteilung oder Bereich • DD.MM.YY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98ECE1-DE50-44BD-8D12-4D3DF37387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011371-CF8B-4170-937A-20E30ACFBD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749" y="1131889"/>
            <a:ext cx="4032251" cy="3816350"/>
          </a:xfrm>
        </p:spPr>
        <p:txBody>
          <a:bodyPr/>
          <a:lstStyle/>
          <a:p>
            <a:pPr marL="0" indent="0">
              <a:buNone/>
            </a:pPr>
            <a:r>
              <a:rPr lang="de-CH" dirty="0">
                <a:hlinkClick r:id="rId2"/>
              </a:rPr>
              <a:t>https://www.reactive-streams.org/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b="1" dirty="0" err="1"/>
              <a:t>Backpressure</a:t>
            </a:r>
            <a:r>
              <a:rPr lang="de-CH" dirty="0"/>
              <a:t>!</a:t>
            </a:r>
          </a:p>
          <a:p>
            <a:pPr marL="597825" lvl="1" indent="-342900">
              <a:buFont typeface="Wingdings" panose="05000000000000000000" pitchFamily="2" charset="2"/>
              <a:buChar char="§"/>
            </a:pPr>
            <a:r>
              <a:rPr lang="de-CH" dirty="0"/>
              <a:t>Akka Streams</a:t>
            </a:r>
          </a:p>
          <a:p>
            <a:pPr marL="597825" lvl="1" indent="-342900">
              <a:buFont typeface="Wingdings" panose="05000000000000000000" pitchFamily="2" charset="2"/>
              <a:buChar char="§"/>
            </a:pPr>
            <a:r>
              <a:rPr lang="de-CH" dirty="0"/>
              <a:t>Project </a:t>
            </a:r>
            <a:r>
              <a:rPr lang="de-CH" dirty="0" err="1"/>
              <a:t>Reactor</a:t>
            </a:r>
            <a:endParaRPr lang="de-CH" dirty="0"/>
          </a:p>
          <a:p>
            <a:pPr marL="597825" lvl="1" indent="-342900">
              <a:buFont typeface="Wingdings" panose="05000000000000000000" pitchFamily="2" charset="2"/>
              <a:buChar char="§"/>
            </a:pPr>
            <a:r>
              <a:rPr lang="de-CH" dirty="0"/>
              <a:t>Kafka Streams</a:t>
            </a:r>
          </a:p>
          <a:p>
            <a:pPr marL="597825" lvl="1" indent="-342900">
              <a:buFont typeface="Wingdings" panose="05000000000000000000" pitchFamily="2" charset="2"/>
              <a:buChar char="§"/>
            </a:pPr>
            <a:r>
              <a:rPr lang="de-CH" dirty="0"/>
              <a:t>..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dirty="0"/>
              <a:t>Warm-Up:</a:t>
            </a:r>
          </a:p>
          <a:p>
            <a:pPr marL="0" indent="0">
              <a:buNone/>
            </a:pPr>
            <a:r>
              <a:rPr lang="de-CH" dirty="0">
                <a:hlinkClick r:id="rId3"/>
              </a:rPr>
              <a:t>https://github.com/paedu/basics</a:t>
            </a:r>
            <a:r>
              <a:rPr lang="de-CH" dirty="0"/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C35EC38-E392-4F47-A8FB-B56F3F78EC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9" t="8211" r="10784" b="7703"/>
          <a:stretch/>
        </p:blipFill>
        <p:spPr>
          <a:xfrm>
            <a:off x="4067944" y="1491630"/>
            <a:ext cx="4268216" cy="27003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FD3BE4C-9252-4286-80E8-DCF2958851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837" y="3959091"/>
            <a:ext cx="558009" cy="5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8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B26D6-61BA-457C-8482-5194DECB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Actor System und Actors.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ECEAA7-2F4B-4879-8543-FD2CD3AB78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SBB • Division • Abteilung oder Bereich • DD.MM.YY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4A27C5-3279-47BC-9022-E3D03A471C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7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6471306-B339-466B-BC89-A8713D97E9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" t="14043" r="8696" b="7684"/>
          <a:stretch/>
        </p:blipFill>
        <p:spPr>
          <a:xfrm>
            <a:off x="1475656" y="1032841"/>
            <a:ext cx="5549023" cy="362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8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B155F-58AB-4612-B40D-AA0E5EC8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Actor Grundlagen und Regeln.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A96B9E-C69A-4771-914B-366D44286D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SBB • Division • Abteilung oder Bereich • DD.MM.YY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0A8F05-DAD4-46C5-8EE0-3C565FB530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1BFD0-9BC0-4EA1-9615-FE62CDBB34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b="1" dirty="0"/>
              <a:t>Actor-Hierarchie</a:t>
            </a:r>
            <a:r>
              <a:rPr lang="de-CH" dirty="0"/>
              <a:t> bilden (Supervisor, Parent- / Child-Aktoren)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b="1" dirty="0"/>
              <a:t>Actor-Supervision</a:t>
            </a:r>
            <a:r>
              <a:rPr lang="de-CH" dirty="0"/>
              <a:t> (Parent «</a:t>
            </a:r>
            <a:r>
              <a:rPr lang="de-CH" dirty="0" err="1"/>
              <a:t>supervised</a:t>
            </a:r>
            <a:r>
              <a:rPr lang="de-CH" dirty="0"/>
              <a:t>» seine Childs)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/>
              <a:t>Können </a:t>
            </a:r>
            <a:r>
              <a:rPr lang="de-CH" b="1" dirty="0"/>
              <a:t>Zustand und Verhalten </a:t>
            </a:r>
            <a:r>
              <a:rPr lang="de-CH" dirty="0"/>
              <a:t>beinhalten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/>
              <a:t>Nur via </a:t>
            </a:r>
            <a:r>
              <a:rPr lang="de-CH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ActorRef</a:t>
            </a:r>
            <a:r>
              <a:rPr lang="de-CH" dirty="0"/>
              <a:t> ansprechbar!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/>
              <a:t>Messages sind </a:t>
            </a:r>
            <a:r>
              <a:rPr lang="de-CH" b="1" dirty="0" err="1"/>
              <a:t>immutable</a:t>
            </a:r>
            <a:r>
              <a:rPr lang="de-CH" b="1" dirty="0"/>
              <a:t>!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/>
              <a:t>Message </a:t>
            </a:r>
            <a:r>
              <a:rPr lang="de-CH" dirty="0" err="1"/>
              <a:t>Passing</a:t>
            </a:r>
            <a:r>
              <a:rPr lang="de-CH" dirty="0"/>
              <a:t> auf 2 Arten:</a:t>
            </a:r>
          </a:p>
          <a:p>
            <a:pPr marL="597825" lvl="1" indent="-342900">
              <a:buFont typeface="Wingdings" panose="05000000000000000000" pitchFamily="2" charset="2"/>
              <a:buChar char="§"/>
            </a:pPr>
            <a:r>
              <a:rPr lang="de-CH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actorRef.tell</a:t>
            </a:r>
            <a:r>
              <a:rPr lang="de-CH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de-CH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CH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sender</a:t>
            </a:r>
            <a:r>
              <a:rPr lang="de-CH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de-CH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CH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97825" lvl="1" indent="-342900">
              <a:buFont typeface="Wingdings" panose="05000000000000000000" pitchFamily="2" charset="2"/>
              <a:buChar char="§"/>
            </a:pPr>
            <a:r>
              <a:rPr lang="de-CH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Patterns.ask</a:t>
            </a:r>
            <a:r>
              <a:rPr lang="de-CH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actorRef</a:t>
            </a:r>
            <a:r>
              <a:rPr lang="de-CH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CH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de-CH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Timeout): </a:t>
            </a:r>
            <a:r>
              <a:rPr lang="de-CH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CompletableFuture</a:t>
            </a:r>
            <a:endParaRPr lang="de-CH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>
                <a:latin typeface="+mn-lt"/>
                <a:cs typeface="Courier New" panose="02070309020205020404" pitchFamily="49" charset="0"/>
              </a:rPr>
              <a:t>Meldungen aus Mailbox werden sequentiell abgearbeitet</a:t>
            </a:r>
          </a:p>
        </p:txBody>
      </p:sp>
    </p:spTree>
    <p:extLst>
      <p:ext uri="{BB962C8B-B14F-4D97-AF65-F5344CB8AC3E}">
        <p14:creationId xmlns:p14="http://schemas.microsoft.com/office/powerpoint/2010/main" val="250291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BBD49-4832-4FBD-AD32-78574B4D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Actor API.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547193-7FE7-4014-A17D-574A076CC8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SBB • Division • Abteilung oder Bereich • DD.MM.YY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757B77-9AD4-4AAC-80E3-A0BEAD978B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946314-3833-4CD2-AD3C-562E3FF20491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SumActor 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AbstractLoggingActor {</a:t>
            </a:r>
            <a:b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static 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 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Props.</a:t>
            </a:r>
            <a:r>
              <a:rPr kumimoji="0" lang="de-DE" altLang="de-DE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(SumActor.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class, 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SumActor::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preStart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log().info(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"SumActor starting.."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super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.preStart()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Receive 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createReceive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receiveBuilder()</a:t>
            </a:r>
            <a:b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.match(Integer.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class, this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::handleMessage)</a:t>
            </a:r>
            <a:b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.match(Message.GetState.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class, this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::replyCurrentState)</a:t>
            </a:r>
            <a:b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.build()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281849"/>
      </p:ext>
    </p:extLst>
  </p:cSld>
  <p:clrMapOvr>
    <a:masterClrMapping/>
  </p:clrMapOvr>
</p:sld>
</file>

<file path=ppt/theme/theme1.xml><?xml version="1.0" encoding="utf-8"?>
<a:theme xmlns:a="http://schemas.openxmlformats.org/drawingml/2006/main" name="20170515_PPT-Vorlage_NEU_16-9">
  <a:themeElements>
    <a:clrScheme name="SBB">
      <a:dk1>
        <a:srgbClr val="000000"/>
      </a:dk1>
      <a:lt1>
        <a:srgbClr val="FFFFFF"/>
      </a:lt1>
      <a:dk2>
        <a:srgbClr val="B7B7B7"/>
      </a:dk2>
      <a:lt2>
        <a:srgbClr val="4C4C4C"/>
      </a:lt2>
      <a:accent1>
        <a:srgbClr val="ABADCB"/>
      </a:accent1>
      <a:accent2>
        <a:srgbClr val="6C6FA4"/>
      </a:accent2>
      <a:accent3>
        <a:srgbClr val="2D327D"/>
      </a:accent3>
      <a:accent4>
        <a:srgbClr val="FF9999"/>
      </a:accent4>
      <a:accent5>
        <a:srgbClr val="FF4C4C"/>
      </a:accent5>
      <a:accent6>
        <a:srgbClr val="FF0000"/>
      </a:accent6>
      <a:hlink>
        <a:srgbClr val="2D327D"/>
      </a:hlink>
      <a:folHlink>
        <a:srgbClr val="2D327D"/>
      </a:folHlink>
    </a:clrScheme>
    <a:fontScheme name="S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wrap="square" lIns="36000" tIns="36000" rIns="36000" bIns="36000" rtlCol="0" anchor="t" anchorCtr="0">
        <a:normAutofit/>
      </a:bodyPr>
      <a:lstStyle>
        <a:defPPr algn="ctr">
          <a:defRPr sz="24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rgbClr val="B7B7B7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defRPr noProof="0" dirty="0" smtClean="0"/>
        </a:defPPr>
      </a:lstStyle>
    </a:txDef>
  </a:objectDefaults>
  <a:extraClrSchemeLst>
    <a:extraClrScheme>
      <a:clrScheme name="SBB">
        <a:dk1>
          <a:sysClr val="windowText" lastClr="000000"/>
        </a:dk1>
        <a:lt1>
          <a:sysClr val="window" lastClr="FFFFFF"/>
        </a:lt1>
        <a:dk2>
          <a:srgbClr val="B7B7B7"/>
        </a:dk2>
        <a:lt2>
          <a:srgbClr val="4C4C4C"/>
        </a:lt2>
        <a:accent1>
          <a:srgbClr val="ABADCB"/>
        </a:accent1>
        <a:accent2>
          <a:srgbClr val="6C6FA4"/>
        </a:accent2>
        <a:accent3>
          <a:srgbClr val="2D327D"/>
        </a:accent3>
        <a:accent4>
          <a:srgbClr val="FF9999"/>
        </a:accent4>
        <a:accent5>
          <a:srgbClr val="FF4C4C"/>
        </a:accent5>
        <a:accent6>
          <a:srgbClr val="EB0000"/>
        </a:accent6>
        <a:hlink>
          <a:srgbClr val="2D327D"/>
        </a:hlink>
        <a:folHlink>
          <a:srgbClr val="D5D6E5"/>
        </a:folHlink>
      </a:clrScheme>
    </a:extraClrScheme>
  </a:extraClrSchemeLst>
  <a:extLst>
    <a:ext uri="{05A4C25C-085E-4340-85A3-A5531E510DB2}">
      <thm15:themeFamily xmlns:thm15="http://schemas.microsoft.com/office/thememl/2012/main" name="20171027_PPT-Vorlage_NEU_16-9_DE.potx" id="{0941FAD8-8FAF-4750-B829-EFD251309340}" vid="{0AA4253E-025A-4019-A331-0FA10C00B1E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traulichkeit xmlns="9f2978cc-3e47-403a-b2fe-91b6bff435b7">Intern</Vertraulichkeit>
    <_Status xmlns="http://schemas.microsoft.com/sharepoint/v3/fields">in Arbeit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04D8F1F28BAE44B24A8409A91B811E" ma:contentTypeVersion="6" ma:contentTypeDescription="Create a new document." ma:contentTypeScope="" ma:versionID="60ae0ea3d183180d97a8d641019bbef7">
  <xsd:schema xmlns:xsd="http://www.w3.org/2001/XMLSchema" xmlns:xs="http://www.w3.org/2001/XMLSchema" xmlns:p="http://schemas.microsoft.com/office/2006/metadata/properties" xmlns:ns2="9f2978cc-3e47-403a-b2fe-91b6bff435b7" xmlns:ns3="http://schemas.microsoft.com/sharepoint/v3/fields" targetNamespace="http://schemas.microsoft.com/office/2006/metadata/properties" ma:root="true" ma:fieldsID="7514fa4a44f273ba96655ebcdeba5ee6" ns2:_="" ns3:_="">
    <xsd:import namespace="9f2978cc-3e47-403a-b2fe-91b6bff435b7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Vertraulichkeit" minOccurs="0"/>
                <xsd:element ref="ns3:_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2978cc-3e47-403a-b2fe-91b6bff435b7" elementFormDefault="qualified">
    <xsd:import namespace="http://schemas.microsoft.com/office/2006/documentManagement/types"/>
    <xsd:import namespace="http://schemas.microsoft.com/office/infopath/2007/PartnerControls"/>
    <xsd:element name="Vertraulichkeit" ma:index="8" nillable="true" ma:displayName="Vertraulichkeit" ma:default="Intern" ma:format="Dropdown" ma:internalName="Vertraulichkeit">
      <xsd:simpleType>
        <xsd:restriction base="dms:Choice">
          <xsd:enumeration value="Öffentlich"/>
          <xsd:enumeration value="Intern"/>
          <xsd:enumeration value="Vertrauli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9" nillable="true" ma:displayName="Status" ma:default="in Arbeit" ma:format="Dropdown" ma:internalName="_Status">
      <xsd:simpleType>
        <xsd:union memberTypes="dms:Text">
          <xsd:simpleType>
            <xsd:restriction base="dms:Choice">
              <xsd:enumeration value="in Arbeit"/>
              <xsd:enumeration value="Freigegeben"/>
              <xsd:enumeration value="Ungültig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tns:customPropertyEditors xmlns:tns="http://schemas.microsoft.com/office/2006/customDocumentInformationPanel">
  <tns:showOnOpen>false</tns:showOnOpen>
  <tns:defaultPropertyEditorNamespace>Standard- und SharePoint-Bibliothekseigenschaften</tns:defaultPropertyEditorNamespace>
</tns:customPropertyEditors>
</file>

<file path=customXml/itemProps1.xml><?xml version="1.0" encoding="utf-8"?>
<ds:datastoreItem xmlns:ds="http://schemas.openxmlformats.org/officeDocument/2006/customXml" ds:itemID="{49478669-F5C7-40B1-91DE-3FFEA2EC19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BBA91C-7362-4181-84E0-BA62D80F712B}">
  <ds:schemaRefs>
    <ds:schemaRef ds:uri="http://purl.org/dc/elements/1.1/"/>
    <ds:schemaRef ds:uri="http://schemas.microsoft.com/office/2006/metadata/properties"/>
    <ds:schemaRef ds:uri="9f2978cc-3e47-403a-b2fe-91b6bff435b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BCA1DE9-B506-4531-9DCE-66A5ADFA05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2978cc-3e47-403a-b2fe-91b6bff435b7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26F925D-5B5E-4ED9-8F1A-0031942F8FB6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20171027_PPT-Vorlage_NEU_16-9_DE</Template>
  <TotalTime>0</TotalTime>
  <Words>649</Words>
  <Application>Microsoft Office PowerPoint</Application>
  <PresentationFormat>Bildschirmpräsentation (16:9)</PresentationFormat>
  <Paragraphs>114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Symbol</vt:lpstr>
      <vt:lpstr>Wingdings</vt:lpstr>
      <vt:lpstr>Wingdings 3</vt:lpstr>
      <vt:lpstr>Courier New</vt:lpstr>
      <vt:lpstr>Calibri</vt:lpstr>
      <vt:lpstr>20170515_PPT-Vorlage_NEU_16-9</vt:lpstr>
      <vt:lpstr>«Hands-On»  Event Sourcing / CQRS  using Reactive Programming</vt:lpstr>
      <vt:lpstr>Organisatorisches. </vt:lpstr>
      <vt:lpstr>Programm.</vt:lpstr>
      <vt:lpstr>Reactive Programming.</vt:lpstr>
      <vt:lpstr>Reactivex.</vt:lpstr>
      <vt:lpstr>Reactive Streams.</vt:lpstr>
      <vt:lpstr>Actor System und Actors.</vt:lpstr>
      <vt:lpstr>Actor Grundlagen und Regeln.</vt:lpstr>
      <vt:lpstr>Actor API.</vt:lpstr>
      <vt:lpstr>Persistent Actor (Eventsourced).</vt:lpstr>
      <vt:lpstr>PowerPoint-Präsentation</vt:lpstr>
      <vt:lpstr>Redux (Frontend)</vt:lpstr>
      <vt:lpstr>PowerPoint-Präsentation</vt:lpstr>
      <vt:lpstr>Danke für Ihre Aufmerksamkeit.</vt:lpstr>
    </vt:vector>
  </TitlesOfParts>
  <Company>SBB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«Hands-On» _x000b_Event Sourcing / CQRS_x000b__x000b_using_x000b_Reactive Programming</dc:title>
  <dc:creator>Spiegel Patrick (IT-SWE-CC1-JV5)</dc:creator>
  <cp:lastModifiedBy>Spiegel Patrick (IT-SWE-CC1-JV5)</cp:lastModifiedBy>
  <cp:revision>61</cp:revision>
  <dcterms:created xsi:type="dcterms:W3CDTF">2019-04-06T13:49:34Z</dcterms:created>
  <dcterms:modified xsi:type="dcterms:W3CDTF">2019-05-08T10:38:46Z</dcterms:modified>
  <cp:contentStatus>in Arbeit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0x0101009104D8F1F28BAE44B24A8409A91B811E</vt:lpwstr>
  </property>
  <property fmtid="{D5CDD505-2E9C-101B-9397-08002B2CF9AE}" pid="3" name="SBB">
    <vt:lpwstr>1</vt:lpwstr>
  </property>
  <property fmtid="{D5CDD505-2E9C-101B-9397-08002B2CF9AE}" pid="4" name="_dlc_DocIdItemGuid">
    <vt:lpwstr>e5b36f05-320b-4d62-8807-a49de0780757</vt:lpwstr>
  </property>
  <property fmtid="{D5CDD505-2E9C-101B-9397-08002B2CF9AE}" pid="5" name="Confidentiality">
    <vt:lpwstr>2;#Intern|62a0be02-f36a-4921-b808-50c565cb6ae4</vt:lpwstr>
  </property>
  <property fmtid="{D5CDD505-2E9C-101B-9397-08002B2CF9AE}" pid="6" name="Status">
    <vt:lpwstr>1;#In Arbeit|5da52893-878e-4f16-8c0f-6f1d371a87cc</vt:lpwstr>
  </property>
  <property fmtid="{D5CDD505-2E9C-101B-9397-08002B2CF9AE}" pid="7" name="Keyword">
    <vt:lpwstr/>
  </property>
  <property fmtid="{D5CDD505-2E9C-101B-9397-08002B2CF9AE}" pid="8" name="Status_0">
    <vt:lpwstr>In Arbeit|5da52893-878e-4f16-8c0f-6f1d371a87cc</vt:lpwstr>
  </property>
  <property fmtid="{D5CDD505-2E9C-101B-9397-08002B2CF9AE}" pid="9" name="Confidentiality_0">
    <vt:lpwstr>Intern|62a0be02-f36a-4921-b808-50c565cb6ae4</vt:lpwstr>
  </property>
  <property fmtid="{D5CDD505-2E9C-101B-9397-08002B2CF9AE}" pid="10" name="DocumentOwner">
    <vt:lpwstr/>
  </property>
  <property fmtid="{D5CDD505-2E9C-101B-9397-08002B2CF9AE}" pid="11" name="AuthorisedAudience">
    <vt:lpwstr/>
  </property>
  <property fmtid="{D5CDD505-2E9C-101B-9397-08002B2CF9AE}" pid="12" name="Keyword_0">
    <vt:lpwstr/>
  </property>
  <property fmtid="{D5CDD505-2E9C-101B-9397-08002B2CF9AE}" pid="13" name="MP_InheritedTags">
    <vt:lpwstr/>
  </property>
  <property fmtid="{D5CDD505-2E9C-101B-9397-08002B2CF9AE}" pid="14" name="DateSHPTitle">
    <vt:lpwstr>5/8/2019 12:35:34 PM</vt:lpwstr>
  </property>
  <property fmtid="{D5CDD505-2E9C-101B-9397-08002B2CF9AE}" pid="15" name="TmpVertraulichkeit">
    <vt:lpwstr>Intern</vt:lpwstr>
  </property>
  <property fmtid="{D5CDD505-2E9C-101B-9397-08002B2CF9AE}" pid="16" name="TmpStatus">
    <vt:lpwstr>in Arbeit</vt:lpwstr>
  </property>
  <property fmtid="{D5CDD505-2E9C-101B-9397-08002B2CF9AE}" pid="17" name="DateBDPTitle">
    <vt:lpwstr>5/8/2019 12:35:34 PM</vt:lpwstr>
  </property>
  <property fmtid="{D5CDD505-2E9C-101B-9397-08002B2CF9AE}" pid="18" name="ValueBDPTitle">
    <vt:lpwstr>«Hands-On» _x000b_Event Sourcing / CQRS_x000b__x000b_using_x000b_Reactive Programming</vt:lpwstr>
  </property>
  <property fmtid="{D5CDD505-2E9C-101B-9397-08002B2CF9AE}" pid="19" name="ValueSHPTitle">
    <vt:lpwstr>«Hands-On» _x000b_Event Sourcing / CQRS_x000b__x000b_using_x000b_Reactive Programming</vt:lpwstr>
  </property>
</Properties>
</file>