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504" r:id="rId3"/>
    <p:sldId id="505" r:id="rId4"/>
    <p:sldId id="531" r:id="rId5"/>
    <p:sldId id="530" r:id="rId6"/>
    <p:sldId id="527" r:id="rId7"/>
    <p:sldId id="529" r:id="rId8"/>
    <p:sldId id="508" r:id="rId9"/>
    <p:sldId id="510" r:id="rId10"/>
    <p:sldId id="509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5" r:id="rId25"/>
    <p:sldId id="526" r:id="rId26"/>
    <p:sldId id="532" r:id="rId27"/>
    <p:sldId id="533" r:id="rId28"/>
    <p:sldId id="534" r:id="rId29"/>
    <p:sldId id="506" r:id="rId30"/>
    <p:sldId id="507" r:id="rId31"/>
    <p:sldId id="511" r:id="rId32"/>
    <p:sldId id="271" r:id="rId3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F54D9507-6AB5-46CA-80B5-6FFB9A4AB01A}">
          <p14:sldIdLst>
            <p14:sldId id="256"/>
            <p14:sldId id="504"/>
            <p14:sldId id="505"/>
            <p14:sldId id="531"/>
            <p14:sldId id="530"/>
            <p14:sldId id="527"/>
            <p14:sldId id="529"/>
            <p14:sldId id="508"/>
            <p14:sldId id="510"/>
            <p14:sldId id="509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32"/>
            <p14:sldId id="533"/>
            <p14:sldId id="534"/>
            <p14:sldId id="506"/>
            <p14:sldId id="507"/>
            <p14:sldId id="511"/>
          </p14:sldIdLst>
        </p14:section>
        <p14:section name="Sección sin título" id="{CB412A7C-63CF-40CC-BF99-045377341027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43" userDrawn="1">
          <p15:clr>
            <a:srgbClr val="A4A3A4"/>
          </p15:clr>
        </p15:guide>
        <p15:guide id="2" orient="horz" pos="4420" userDrawn="1">
          <p15:clr>
            <a:srgbClr val="A4A3A4"/>
          </p15:clr>
        </p15:guide>
        <p15:guide id="3" pos="76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taCruz" initials="S" lastIdx="3" clrIdx="0">
    <p:extLst>
      <p:ext uri="{19B8F6BF-5375-455C-9EA6-DF929625EA0E}">
        <p15:presenceInfo xmlns:p15="http://schemas.microsoft.com/office/powerpoint/2012/main" userId="c22c00d8986cbf4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AAE"/>
    <a:srgbClr val="00A29D"/>
    <a:srgbClr val="247DAE"/>
    <a:srgbClr val="9DCA5B"/>
    <a:srgbClr val="FC9E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/>
      <a:tcStyle>
        <a:tcBdr/>
        <a:fill>
          <a:solidFill>
            <a:srgbClr val="E6EA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/>
      <a:tcStyle>
        <a:tcBdr/>
        <a:fill>
          <a:solidFill>
            <a:srgbClr val="F8F4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/>
      <a:tcStyle>
        <a:tcBdr/>
        <a:fill>
          <a:solidFill>
            <a:srgbClr val="EBE8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94"/>
  </p:normalViewPr>
  <p:slideViewPr>
    <p:cSldViewPr snapToGrid="0" snapToObjects="1">
      <p:cViewPr varScale="1">
        <p:scale>
          <a:sx n="33" d="100"/>
          <a:sy n="33" d="100"/>
        </p:scale>
        <p:origin x="276" y="240"/>
      </p:cViewPr>
      <p:guideLst>
        <p:guide orient="horz" pos="4343"/>
        <p:guide orient="horz" pos="44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655564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oter/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"/>
          <p:cNvSpPr/>
          <p:nvPr/>
        </p:nvSpPr>
        <p:spPr>
          <a:xfrm>
            <a:off x="-6340" y="12193678"/>
            <a:ext cx="24396680" cy="1317531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just" defTabSz="825500">
              <a:lnSpc>
                <a:spcPct val="130000"/>
              </a:lnSpc>
              <a:defRPr sz="2000" b="1" spc="-58">
                <a:solidFill>
                  <a:srgbClr val="53585F"/>
                </a:solidFill>
                <a:latin typeface="Lato-Bold"/>
                <a:ea typeface="Lato-Bold"/>
                <a:cs typeface="Lato-Bold"/>
                <a:sym typeface="Lato-Bold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>
            <a:off x="-2" y="12200029"/>
            <a:ext cx="24384002" cy="1"/>
          </a:xfrm>
          <a:prstGeom prst="line">
            <a:avLst/>
          </a:prstGeom>
          <a:ln w="12700">
            <a:solidFill>
              <a:srgbClr val="CCCCCC"/>
            </a:solidFill>
            <a:miter lim="400000"/>
          </a:ln>
        </p:spPr>
        <p:txBody>
          <a:bodyPr lIns="45718" tIns="45718" rIns="45718" bIns="45718"/>
          <a:lstStyle/>
          <a:p>
            <a:pPr defTabSz="821529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30" name="© 2020 Anzen Digital an AgileTrought Company"/>
          <p:cNvSpPr txBox="1"/>
          <p:nvPr/>
        </p:nvSpPr>
        <p:spPr>
          <a:xfrm>
            <a:off x="346199" y="12678420"/>
            <a:ext cx="3980581" cy="35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3" tIns="71433" rIns="71433" bIns="71433" anchor="ctr">
            <a:spAutoFit/>
          </a:bodyPr>
          <a:lstStyle>
            <a:lvl1pPr defTabSz="821529">
              <a:defRPr>
                <a:solidFill>
                  <a:srgbClr val="A6AAA9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© 2020 Anzen Digital an Agile Thought Company </a:t>
            </a:r>
          </a:p>
        </p:txBody>
      </p:sp>
      <p:pic>
        <p:nvPicPr>
          <p:cNvPr id="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718" y="12600475"/>
            <a:ext cx="1819949" cy="5146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" name="Group"/>
          <p:cNvGrpSpPr/>
          <p:nvPr/>
        </p:nvGrpSpPr>
        <p:grpSpPr>
          <a:xfrm>
            <a:off x="-6" y="13509619"/>
            <a:ext cx="24384011" cy="206383"/>
            <a:chOff x="0" y="0"/>
            <a:chExt cx="24384008" cy="206381"/>
          </a:xfrm>
        </p:grpSpPr>
        <p:sp>
          <p:nvSpPr>
            <p:cNvPr id="32" name="Rectangle"/>
            <p:cNvSpPr/>
            <p:nvPr/>
          </p:nvSpPr>
          <p:spPr>
            <a:xfrm>
              <a:off x="0" y="-1"/>
              <a:ext cx="24384009" cy="206382"/>
            </a:xfrm>
            <a:prstGeom prst="rect">
              <a:avLst/>
            </a:prstGeom>
            <a:solidFill>
              <a:srgbClr val="00A2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 defTabSz="821529">
                <a:lnSpc>
                  <a:spcPct val="130000"/>
                </a:lnSpc>
                <a:defRPr sz="2000" b="1" spc="-58">
                  <a:solidFill>
                    <a:srgbClr val="00A29D"/>
                  </a:solidFill>
                  <a:latin typeface="Lato-Bold"/>
                  <a:ea typeface="Lato-Bold"/>
                  <a:cs typeface="Lato-Bold"/>
                  <a:sym typeface="Lato-Bold"/>
                </a:defRPr>
              </a:pPr>
              <a:endParaRPr/>
            </a:p>
          </p:txBody>
        </p:sp>
        <p:sp>
          <p:nvSpPr>
            <p:cNvPr id="33" name="Shape"/>
            <p:cNvSpPr/>
            <p:nvPr/>
          </p:nvSpPr>
          <p:spPr>
            <a:xfrm>
              <a:off x="0" y="-1"/>
              <a:ext cx="6274151" cy="20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76" y="20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8AA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 defTabSz="821529">
                <a:lnSpc>
                  <a:spcPct val="130000"/>
                </a:lnSpc>
                <a:defRPr sz="2000" b="1" spc="-58">
                  <a:solidFill>
                    <a:srgbClr val="00A29D"/>
                  </a:solidFill>
                  <a:latin typeface="Lato-Bold"/>
                  <a:ea typeface="Lato-Bold"/>
                  <a:cs typeface="Lato-Bold"/>
                  <a:sym typeface="Lato-Bold"/>
                </a:defRPr>
              </a:pPr>
              <a:endParaRPr/>
            </a:p>
          </p:txBody>
        </p:sp>
      </p:grpSp>
      <p:pic>
        <p:nvPicPr>
          <p:cNvPr id="35" name="Image" descr="Image"/>
          <p:cNvPicPr>
            <a:picLocks noChangeAspect="1"/>
          </p:cNvPicPr>
          <p:nvPr/>
        </p:nvPicPr>
        <p:blipFill>
          <a:blip r:embed="rId3">
            <a:alphaModFix amt="48855"/>
          </a:blip>
          <a:stretch>
            <a:fillRect/>
          </a:stretch>
        </p:blipFill>
        <p:spPr>
          <a:xfrm>
            <a:off x="11067012" y="0"/>
            <a:ext cx="13316989" cy="8616875"/>
          </a:xfrm>
          <a:prstGeom prst="rect">
            <a:avLst/>
          </a:prstGeom>
          <a:ln w="12700">
            <a:miter lim="400000"/>
          </a:ln>
        </p:spPr>
      </p:pic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20102" y="12663768"/>
            <a:ext cx="372359" cy="373375"/>
          </a:xfrm>
          <a:prstGeom prst="rect">
            <a:avLst/>
          </a:prstGeom>
        </p:spPr>
        <p:txBody>
          <a:bodyPr lIns="91436" tIns="91436" rIns="91436" bIns="91436"/>
          <a:lstStyle>
            <a:lvl1pPr algn="ctr" defTabSz="1828800">
              <a:defRPr b="1">
                <a:solidFill>
                  <a:srgbClr val="53585F"/>
                </a:solidFill>
                <a:latin typeface="Lato-Bold"/>
                <a:ea typeface="Lato-Bold"/>
                <a:cs typeface="Lato-Bold"/>
                <a:sym typeface="Lato-Bold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u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15.jpg" descr="pic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965" y="-33538"/>
            <a:ext cx="10832682" cy="12847192"/>
          </a:xfrm>
          <a:prstGeom prst="rect">
            <a:avLst/>
          </a:prstGeom>
          <a:ln w="12700">
            <a:miter lim="400000"/>
          </a:ln>
        </p:spPr>
      </p:pic>
      <p:sp>
        <p:nvSpPr>
          <p:cNvPr id="58" name="Rectangle"/>
          <p:cNvSpPr/>
          <p:nvPr/>
        </p:nvSpPr>
        <p:spPr>
          <a:xfrm>
            <a:off x="-6340" y="12193678"/>
            <a:ext cx="24396680" cy="1317531"/>
          </a:xfrm>
          <a:prstGeom prst="rect">
            <a:avLst/>
          </a:prstGeom>
          <a:solidFill>
            <a:srgbClr val="FAFAFA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just" defTabSz="825500">
              <a:lnSpc>
                <a:spcPct val="130000"/>
              </a:lnSpc>
              <a:defRPr sz="2000" b="1" spc="-58">
                <a:solidFill>
                  <a:srgbClr val="53585F"/>
                </a:solidFill>
                <a:latin typeface="Lato-Bold"/>
                <a:ea typeface="Lato-Bold"/>
                <a:cs typeface="Lato-Bold"/>
                <a:sym typeface="Lato-Bold"/>
              </a:defRPr>
            </a:pPr>
            <a:endParaRPr/>
          </a:p>
        </p:txBody>
      </p:sp>
      <p:sp>
        <p:nvSpPr>
          <p:cNvPr id="59" name="Line"/>
          <p:cNvSpPr/>
          <p:nvPr/>
        </p:nvSpPr>
        <p:spPr>
          <a:xfrm>
            <a:off x="-2" y="12200029"/>
            <a:ext cx="24384002" cy="1"/>
          </a:xfrm>
          <a:prstGeom prst="line">
            <a:avLst/>
          </a:prstGeom>
          <a:ln w="12700">
            <a:solidFill>
              <a:srgbClr val="CCCCCC"/>
            </a:solidFill>
            <a:miter lim="400000"/>
          </a:ln>
        </p:spPr>
        <p:txBody>
          <a:bodyPr lIns="45718" tIns="45718" rIns="45718" bIns="45718"/>
          <a:lstStyle/>
          <a:p>
            <a:pPr defTabSz="821529">
              <a:defRPr>
                <a:latin typeface="Lucida Grande"/>
                <a:ea typeface="Lucida Grande"/>
                <a:cs typeface="Lucida Grande"/>
                <a:sym typeface="Lucida Grande"/>
              </a:defRPr>
            </a:pPr>
            <a:endParaRPr/>
          </a:p>
        </p:txBody>
      </p:sp>
      <p:sp>
        <p:nvSpPr>
          <p:cNvPr id="60" name="© 2020 Anzen Digital an AgileTrought Company"/>
          <p:cNvSpPr txBox="1"/>
          <p:nvPr/>
        </p:nvSpPr>
        <p:spPr>
          <a:xfrm>
            <a:off x="346199" y="12678420"/>
            <a:ext cx="3980581" cy="358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3" tIns="71433" rIns="71433" bIns="71433" anchor="ctr">
            <a:spAutoFit/>
          </a:bodyPr>
          <a:lstStyle>
            <a:lvl1pPr defTabSz="821529">
              <a:defRPr>
                <a:solidFill>
                  <a:srgbClr val="A6AAA9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t>© 2020 Anzen Digital an Agile Thought Company </a:t>
            </a:r>
          </a:p>
        </p:txBody>
      </p:sp>
      <p:pic>
        <p:nvPicPr>
          <p:cNvPr id="6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718" y="12600475"/>
            <a:ext cx="1819949" cy="5146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4" name="Group"/>
          <p:cNvGrpSpPr/>
          <p:nvPr/>
        </p:nvGrpSpPr>
        <p:grpSpPr>
          <a:xfrm>
            <a:off x="-6" y="13509619"/>
            <a:ext cx="24384011" cy="206383"/>
            <a:chOff x="0" y="0"/>
            <a:chExt cx="24384008" cy="206381"/>
          </a:xfrm>
        </p:grpSpPr>
        <p:sp>
          <p:nvSpPr>
            <p:cNvPr id="62" name="Rectangle"/>
            <p:cNvSpPr/>
            <p:nvPr/>
          </p:nvSpPr>
          <p:spPr>
            <a:xfrm>
              <a:off x="0" y="-1"/>
              <a:ext cx="24384009" cy="206382"/>
            </a:xfrm>
            <a:prstGeom prst="rect">
              <a:avLst/>
            </a:prstGeom>
            <a:solidFill>
              <a:srgbClr val="00A2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 defTabSz="821529">
                <a:lnSpc>
                  <a:spcPct val="130000"/>
                </a:lnSpc>
                <a:defRPr sz="2000" b="1" spc="-58">
                  <a:solidFill>
                    <a:srgbClr val="00A29D"/>
                  </a:solidFill>
                  <a:latin typeface="Lato-Bold"/>
                  <a:ea typeface="Lato-Bold"/>
                  <a:cs typeface="Lato-Bold"/>
                  <a:sym typeface="Lato-Bold"/>
                </a:defRPr>
              </a:pPr>
              <a:endParaRPr/>
            </a:p>
          </p:txBody>
        </p:sp>
        <p:sp>
          <p:nvSpPr>
            <p:cNvPr id="63" name="Shape"/>
            <p:cNvSpPr/>
            <p:nvPr/>
          </p:nvSpPr>
          <p:spPr>
            <a:xfrm>
              <a:off x="0" y="-1"/>
              <a:ext cx="6274151" cy="20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76" y="20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8AA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 defTabSz="821529">
                <a:lnSpc>
                  <a:spcPct val="130000"/>
                </a:lnSpc>
                <a:defRPr sz="2000" b="1" spc="-58">
                  <a:solidFill>
                    <a:srgbClr val="00A29D"/>
                  </a:solidFill>
                  <a:latin typeface="Lato-Bold"/>
                  <a:ea typeface="Lato-Bold"/>
                  <a:cs typeface="Lato-Bold"/>
                  <a:sym typeface="Lato-Bold"/>
                </a:defRPr>
              </a:pPr>
              <a:endParaRPr/>
            </a:p>
          </p:txBody>
        </p:sp>
      </p:grp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85402" y="1758999"/>
            <a:ext cx="320549" cy="317501"/>
          </a:xfrm>
          <a:prstGeom prst="rect">
            <a:avLst/>
          </a:prstGeom>
        </p:spPr>
        <p:txBody>
          <a:bodyPr lIns="50800" tIns="50800" rIns="50800" bIns="50800" anchor="t">
            <a:normAutofit/>
          </a:bodyPr>
          <a:lstStyle>
            <a:lvl1pPr algn="l">
              <a:defRPr sz="1400">
                <a:solidFill>
                  <a:srgbClr val="DCDEE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" descr="Image"/>
          <p:cNvPicPr>
            <a:picLocks noChangeAspect="1"/>
          </p:cNvPicPr>
          <p:nvPr/>
        </p:nvPicPr>
        <p:blipFill>
          <a:blip r:embed="rId5">
            <a:alphaModFix amt="48855"/>
          </a:blip>
          <a:stretch>
            <a:fillRect/>
          </a:stretch>
        </p:blipFill>
        <p:spPr>
          <a:xfrm>
            <a:off x="11067012" y="0"/>
            <a:ext cx="13316989" cy="8616875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" descr="Image"/>
          <p:cNvPicPr>
            <a:picLocks noChangeAspect="1"/>
          </p:cNvPicPr>
          <p:nvPr/>
        </p:nvPicPr>
        <p:blipFill>
          <a:blip r:embed="rId5">
            <a:alphaModFix amt="48855"/>
          </a:blip>
          <a:stretch>
            <a:fillRect/>
          </a:stretch>
        </p:blipFill>
        <p:spPr>
          <a:xfrm rot="16200000" flipH="1">
            <a:off x="-2350056" y="2749069"/>
            <a:ext cx="13316986" cy="8616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600" y="4619557"/>
            <a:ext cx="10720800" cy="44768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" name="Group"/>
          <p:cNvGrpSpPr/>
          <p:nvPr/>
        </p:nvGrpSpPr>
        <p:grpSpPr>
          <a:xfrm>
            <a:off x="-6347" y="12774985"/>
            <a:ext cx="24396692" cy="711209"/>
            <a:chOff x="-2" y="0"/>
            <a:chExt cx="24396690" cy="711207"/>
          </a:xfrm>
        </p:grpSpPr>
        <p:sp>
          <p:nvSpPr>
            <p:cNvPr id="5" name="Rectangle"/>
            <p:cNvSpPr/>
            <p:nvPr/>
          </p:nvSpPr>
          <p:spPr>
            <a:xfrm>
              <a:off x="-3" y="-1"/>
              <a:ext cx="24396692" cy="711209"/>
            </a:xfrm>
            <a:prstGeom prst="rect">
              <a:avLst/>
            </a:prstGeom>
            <a:solidFill>
              <a:srgbClr val="FAFAFA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 defTabSz="825500">
                <a:lnSpc>
                  <a:spcPct val="130000"/>
                </a:lnSpc>
                <a:defRPr sz="2000" b="1" spc="-58">
                  <a:solidFill>
                    <a:srgbClr val="53585F"/>
                  </a:solidFill>
                  <a:latin typeface="Lato-Bold"/>
                  <a:ea typeface="Lato-Bold"/>
                  <a:cs typeface="Lato-Bold"/>
                  <a:sym typeface="Lato-Bold"/>
                </a:defRPr>
              </a:pPr>
              <a:endParaRPr/>
            </a:p>
          </p:txBody>
        </p:sp>
        <p:sp>
          <p:nvSpPr>
            <p:cNvPr id="6" name="Line"/>
            <p:cNvSpPr/>
            <p:nvPr/>
          </p:nvSpPr>
          <p:spPr>
            <a:xfrm>
              <a:off x="6337" y="6351"/>
              <a:ext cx="24384012" cy="1"/>
            </a:xfrm>
            <a:prstGeom prst="line">
              <a:avLst/>
            </a:prstGeom>
            <a:noFill/>
            <a:ln w="12700" cap="flat">
              <a:solidFill>
                <a:srgbClr val="CCCCCC"/>
              </a:solidFill>
              <a:prstDash val="solid"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defTabSz="821529">
                <a:defRPr>
                  <a:latin typeface="Lucida Grande"/>
                  <a:ea typeface="Lucida Grande"/>
                  <a:cs typeface="Lucida Grande"/>
                  <a:sym typeface="Lucida Grande"/>
                </a:defRPr>
              </a:pPr>
              <a:endParaRPr/>
            </a:p>
          </p:txBody>
        </p:sp>
        <p:sp>
          <p:nvSpPr>
            <p:cNvPr id="7" name="© 2020 Anzen Digital an AgileTrought Company"/>
            <p:cNvSpPr txBox="1"/>
            <p:nvPr/>
          </p:nvSpPr>
          <p:spPr>
            <a:xfrm>
              <a:off x="10245918" y="176214"/>
              <a:ext cx="3980581" cy="358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1433" tIns="71433" rIns="71433" bIns="71433" numCol="1" anchor="ctr">
              <a:spAutoFit/>
            </a:bodyPr>
            <a:lstStyle>
              <a:lvl1pPr defTabSz="821529">
                <a:defRPr>
                  <a:solidFill>
                    <a:srgbClr val="A6AAA9"/>
                  </a:solidFill>
                  <a:latin typeface="Lato Regular"/>
                  <a:ea typeface="Lato Regular"/>
                  <a:cs typeface="Lato Regular"/>
                  <a:sym typeface="Lato Regular"/>
                </a:defRPr>
              </a:lvl1pPr>
            </a:lstStyle>
            <a:p>
              <a:r>
                <a:t>© 2020 Anzen Digital an Agile Thought Company </a:t>
              </a:r>
            </a:p>
          </p:txBody>
        </p:sp>
      </p:grpSp>
      <p:grpSp>
        <p:nvGrpSpPr>
          <p:cNvPr id="11" name="Group"/>
          <p:cNvGrpSpPr/>
          <p:nvPr/>
        </p:nvGrpSpPr>
        <p:grpSpPr>
          <a:xfrm>
            <a:off x="-6" y="13509619"/>
            <a:ext cx="24384011" cy="206383"/>
            <a:chOff x="0" y="0"/>
            <a:chExt cx="24384008" cy="206381"/>
          </a:xfrm>
        </p:grpSpPr>
        <p:sp>
          <p:nvSpPr>
            <p:cNvPr id="9" name="Rectangle"/>
            <p:cNvSpPr/>
            <p:nvPr/>
          </p:nvSpPr>
          <p:spPr>
            <a:xfrm>
              <a:off x="0" y="-1"/>
              <a:ext cx="24384009" cy="206382"/>
            </a:xfrm>
            <a:prstGeom prst="rect">
              <a:avLst/>
            </a:prstGeom>
            <a:solidFill>
              <a:srgbClr val="00A29D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 defTabSz="821529">
                <a:lnSpc>
                  <a:spcPct val="130000"/>
                </a:lnSpc>
                <a:defRPr sz="2000" b="1" spc="-58">
                  <a:solidFill>
                    <a:srgbClr val="00A29D"/>
                  </a:solidFill>
                  <a:latin typeface="Lato-Bold"/>
                  <a:ea typeface="Lato-Bold"/>
                  <a:cs typeface="Lato-Bold"/>
                  <a:sym typeface="Lato-Bold"/>
                </a:defRPr>
              </a:pPr>
              <a:endParaRPr/>
            </a:p>
          </p:txBody>
        </p:sp>
        <p:sp>
          <p:nvSpPr>
            <p:cNvPr id="10" name="Shape"/>
            <p:cNvSpPr/>
            <p:nvPr/>
          </p:nvSpPr>
          <p:spPr>
            <a:xfrm>
              <a:off x="0" y="-1"/>
              <a:ext cx="6274151" cy="206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876" y="205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8AAE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just" defTabSz="821529">
                <a:lnSpc>
                  <a:spcPct val="130000"/>
                </a:lnSpc>
                <a:defRPr sz="2000" b="1" spc="-58">
                  <a:solidFill>
                    <a:srgbClr val="00A29D"/>
                  </a:solidFill>
                  <a:latin typeface="Lato-Bold"/>
                  <a:ea typeface="Lato-Bold"/>
                  <a:cs typeface="Lato-Bold"/>
                  <a:sym typeface="Lato-Bold"/>
                </a:defRPr>
              </a:pPr>
              <a:endParaRPr/>
            </a:p>
          </p:txBody>
        </p:sp>
      </p:grp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3653366" y="1539875"/>
            <a:ext cx="19507201" cy="3336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idx="1"/>
          </p:nvPr>
        </p:nvSpPr>
        <p:spPr>
          <a:xfrm>
            <a:off x="13610166" y="4876800"/>
            <a:ext cx="9550401" cy="883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7194280" y="12571732"/>
            <a:ext cx="280921" cy="2819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 defTabSz="821529">
              <a:defRPr sz="1200">
                <a:solidFill>
                  <a:srgbClr val="A6AAA9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transition spd="med"/>
  <p:txStyles>
    <p:titleStyle>
      <a:lvl1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1pPr>
      <a:lvl2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2pPr>
      <a:lvl3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3pPr>
      <a:lvl4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4pPr>
      <a:lvl5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5pPr>
      <a:lvl6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6pPr>
      <a:lvl7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7pPr>
      <a:lvl8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8pPr>
      <a:lvl9pPr marL="0" marR="0" indent="0" algn="l" defTabSz="18284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0" i="0" u="none" strike="noStrike" cap="none" spc="0" baseline="0">
          <a:solidFill>
            <a:srgbClr val="7F7F7F"/>
          </a:solidFill>
          <a:uFillTx/>
          <a:latin typeface="Montserrat Hairline"/>
          <a:ea typeface="Montserrat Hairline"/>
          <a:cs typeface="Montserrat Hairline"/>
          <a:sym typeface="Montserrat Hairline"/>
        </a:defRPr>
      </a:lvl9pPr>
    </p:titleStyle>
    <p:bodyStyle>
      <a:lvl1pPr marL="0" marR="0" indent="0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1pPr>
      <a:lvl2pPr marL="1827388" marR="0" indent="-1382887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2pPr>
      <a:lvl3pPr marL="2271888" marR="0" indent="-1382887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3pPr>
      <a:lvl4pPr marL="2716388" marR="0" indent="-1382887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4pPr>
      <a:lvl5pPr marL="3160885" marR="0" indent="-1382885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5pPr>
      <a:lvl6pPr marL="29880272" marR="0" indent="-27657772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6pPr>
      <a:lvl7pPr marL="30324772" marR="0" indent="-27657772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7pPr>
      <a:lvl8pPr marL="30769272" marR="0" indent="-27657772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8pPr>
      <a:lvl9pPr marL="31213772" marR="0" indent="-27657772" algn="l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-"/>
        <a:tabLst/>
        <a:defRPr sz="11200" b="1" i="0" u="none" strike="noStrike" cap="none" spc="-336" baseline="8927">
          <a:solidFill>
            <a:srgbClr val="53585F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1pPr>
      <a:lvl2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2pPr>
      <a:lvl3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3pPr>
      <a:lvl4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4pPr>
      <a:lvl5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5pPr>
      <a:lvl6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6pPr>
      <a:lvl7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7pPr>
      <a:lvl8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8pPr>
      <a:lvl9pPr marL="0" marR="0" indent="0" algn="r" defTabSz="82152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Lato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922420" y="1742381"/>
            <a:ext cx="22900105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Confundir ciencia de datos con ingeniería de 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Confundir ciencia de datos con BI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RH no sabe reclutar </a:t>
            </a: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para </a:t>
            </a: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tecnología, no debe iniciar el reclutamiento para ciencia de datos</a:t>
            </a:r>
            <a:endParaRPr lang="es-MX" sz="3600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Creen </a:t>
            </a: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que un Científico de Datos es un </a:t>
            </a: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programador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Las </a:t>
            </a: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pociones son del área de </a:t>
            </a: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tecnología, </a:t>
            </a: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no en la de negocios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No saben liderar un proyecto de Ciencia de 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Usan metodología de  desarrollo de software para un proyecto de </a:t>
            </a: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Como son desarrollos interno, no utilizan metodologías ni una planeación</a:t>
            </a:r>
            <a:endParaRPr lang="es-MX" sz="3600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No especifican los roles del científico de datos al </a:t>
            </a: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contratarlo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Peor aun, especifican el rol y cuando acaba el proyecto de datos lo tratan con desarrollador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Peor aun, especifican el rol  y las tareas, pero al llegar a la empresa te tratan como un todólogo</a:t>
            </a:r>
            <a:endParaRPr lang="es-MX" sz="3600" dirty="0">
              <a:solidFill>
                <a:schemeClr val="bg2">
                  <a:lumMod val="50000"/>
                </a:schemeClr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Confunde un departen  de ciencia de datos/ analítica con uno de desarrollo de software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Quiero innovar en ciencia de datos sin tener un departamento de investigación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“Tu tráeme lo que hiciste en otro lugar y hazlo rápido”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No toman en cuenta el costo y tiempo de implantación  de nuevos modelos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“No tienes por que conocer todo el negocio”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Necesito que sepas de tecnología e integración* (sólo es aplicable si tu perfil es ML </a:t>
            </a:r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Engineer</a:t>
            </a: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Mala praxis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720786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493079" y="5068107"/>
            <a:ext cx="1853103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6000" dirty="0">
                <a:solidFill>
                  <a:schemeClr val="tx2"/>
                </a:solidFill>
              </a:rPr>
              <a:t>¿Por qué fracasan los proyectos de ciencia de datos?</a:t>
            </a:r>
          </a:p>
        </p:txBody>
      </p:sp>
    </p:spTree>
    <p:extLst>
      <p:ext uri="{BB962C8B-B14F-4D97-AF65-F5344CB8AC3E}">
        <p14:creationId xmlns:p14="http://schemas.microsoft.com/office/powerpoint/2010/main" val="38685913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256547" y="5464008"/>
            <a:ext cx="180874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3600" dirty="0" smtClean="0">
                <a:solidFill>
                  <a:schemeClr val="tx2"/>
                </a:solidFill>
              </a:rPr>
              <a:t>La </a:t>
            </a:r>
            <a:r>
              <a:rPr lang="es-MX" sz="3600" dirty="0">
                <a:solidFill>
                  <a:schemeClr val="tx2"/>
                </a:solidFill>
              </a:rPr>
              <a:t>mayoría de la gente piensa erróneamente en </a:t>
            </a:r>
            <a:r>
              <a:rPr lang="es-MX" sz="3600" dirty="0" err="1">
                <a:solidFill>
                  <a:schemeClr val="tx2"/>
                </a:solidFill>
              </a:rPr>
              <a:t>big</a:t>
            </a:r>
            <a:r>
              <a:rPr lang="es-MX" sz="3600" dirty="0">
                <a:solidFill>
                  <a:schemeClr val="tx2"/>
                </a:solidFill>
              </a:rPr>
              <a:t> data, ciencia de datos y análisis de datos como términos intercambiables y responderán como tales</a:t>
            </a: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0938096" cy="239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MX" sz="6600" dirty="0">
                <a:solidFill>
                  <a:schemeClr val="tx2"/>
                </a:solidFill>
              </a:rPr>
              <a:t>La realidad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47141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60884" y="4260850"/>
            <a:ext cx="2001252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400" dirty="0">
                <a:solidFill>
                  <a:schemeClr val="tx2"/>
                </a:solidFill>
              </a:rPr>
              <a:t>E</a:t>
            </a:r>
            <a:r>
              <a:rPr lang="es-ES" sz="4400" dirty="0" smtClean="0">
                <a:solidFill>
                  <a:schemeClr val="tx2"/>
                </a:solidFill>
              </a:rPr>
              <a:t>xiste </a:t>
            </a:r>
            <a:r>
              <a:rPr lang="es-ES" sz="4400" dirty="0">
                <a:solidFill>
                  <a:schemeClr val="tx2"/>
                </a:solidFill>
              </a:rPr>
              <a:t>evidencia de que la mala calidad de los datos sigue siendo un desafío </a:t>
            </a:r>
            <a:r>
              <a:rPr lang="es-ES" sz="4400" dirty="0" smtClean="0">
                <a:solidFill>
                  <a:schemeClr val="tx2"/>
                </a:solidFill>
              </a:rPr>
              <a:t>importante, la calidad / cantidad </a:t>
            </a:r>
            <a:r>
              <a:rPr lang="es-ES" sz="4400" dirty="0">
                <a:solidFill>
                  <a:schemeClr val="tx2"/>
                </a:solidFill>
              </a:rPr>
              <a:t>de los datos de entrenamiento como su mayor </a:t>
            </a:r>
            <a:r>
              <a:rPr lang="es-ES" sz="4400" dirty="0" smtClean="0">
                <a:solidFill>
                  <a:schemeClr val="tx2"/>
                </a:solidFill>
              </a:rPr>
              <a:t>desafío</a:t>
            </a:r>
          </a:p>
          <a:p>
            <a:r>
              <a:rPr lang="es-ES" sz="4400" dirty="0">
                <a:solidFill>
                  <a:schemeClr val="tx2"/>
                </a:solidFill>
              </a:rPr>
              <a:t>D</a:t>
            </a:r>
            <a:r>
              <a:rPr lang="es-ES" sz="4400" dirty="0" smtClean="0">
                <a:solidFill>
                  <a:schemeClr val="tx2"/>
                </a:solidFill>
              </a:rPr>
              <a:t>atos no disponibles o de difícil acceso.</a:t>
            </a:r>
            <a:endParaRPr lang="es-MX" sz="4400" dirty="0">
              <a:solidFill>
                <a:schemeClr val="tx2"/>
              </a:solidFill>
            </a:endParaRP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0938096" cy="239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6600" dirty="0">
                <a:solidFill>
                  <a:schemeClr val="tx2"/>
                </a:solidFill>
              </a:rPr>
              <a:t>Valor de los datos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89970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99347" y="5800892"/>
            <a:ext cx="20012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 smtClean="0">
                <a:solidFill>
                  <a:schemeClr val="tx2"/>
                </a:solidFill>
              </a:rPr>
              <a:t>Las </a:t>
            </a:r>
            <a:r>
              <a:rPr lang="es-ES" sz="4800" dirty="0">
                <a:solidFill>
                  <a:schemeClr val="tx2"/>
                </a:solidFill>
              </a:rPr>
              <a:t>organizaciones estén usando tecnología obsoleta o incorrecta.</a:t>
            </a:r>
            <a:endParaRPr lang="es-MX" sz="4800" dirty="0">
              <a:solidFill>
                <a:schemeClr val="tx2"/>
              </a:solidFill>
            </a:endParaRP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0938096" cy="239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6600" dirty="0">
                <a:solidFill>
                  <a:schemeClr val="tx2"/>
                </a:solidFill>
              </a:rPr>
              <a:t>Tecnología, software y algoritmos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07041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99347" y="5054934"/>
            <a:ext cx="200125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 smtClean="0">
                <a:solidFill>
                  <a:schemeClr val="tx2"/>
                </a:solidFill>
              </a:rPr>
              <a:t>La </a:t>
            </a:r>
            <a:r>
              <a:rPr lang="es-ES" sz="4800" dirty="0">
                <a:solidFill>
                  <a:schemeClr val="tx2"/>
                </a:solidFill>
              </a:rPr>
              <a:t>deficiencia de </a:t>
            </a:r>
            <a:r>
              <a:rPr lang="es-ES" sz="4800" dirty="0" smtClean="0">
                <a:solidFill>
                  <a:schemeClr val="tx2"/>
                </a:solidFill>
              </a:rPr>
              <a:t>lideres experimentados</a:t>
            </a:r>
            <a:r>
              <a:rPr lang="es-ES" sz="4800" dirty="0">
                <a:solidFill>
                  <a:schemeClr val="tx2"/>
                </a:solidFill>
              </a:rPr>
              <a:t>. </a:t>
            </a:r>
            <a:endParaRPr lang="es-ES" sz="4800" dirty="0" smtClean="0">
              <a:solidFill>
                <a:schemeClr val="tx2"/>
              </a:solidFill>
            </a:endParaRPr>
          </a:p>
          <a:p>
            <a:r>
              <a:rPr lang="es-ES" sz="4800" dirty="0" smtClean="0">
                <a:solidFill>
                  <a:schemeClr val="tx2"/>
                </a:solidFill>
              </a:rPr>
              <a:t>Como resultado, tenemos muchos científicos de datos extremadamente brillantes con poca experiencia en el manejo de la cultura organizacional. y falta de liderazgo analítico superior.</a:t>
            </a:r>
            <a:endParaRPr lang="es-MX" sz="4800" dirty="0">
              <a:solidFill>
                <a:schemeClr val="tx2"/>
              </a:solidFill>
            </a:endParaRP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0938096" cy="2394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6600" dirty="0">
                <a:solidFill>
                  <a:schemeClr val="tx2"/>
                </a:solidFill>
              </a:rPr>
              <a:t> Científicos de datos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762095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99347" y="4357103"/>
            <a:ext cx="200125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 smtClean="0">
                <a:solidFill>
                  <a:schemeClr val="tx2"/>
                </a:solidFill>
              </a:rPr>
              <a:t>Ciencia </a:t>
            </a:r>
            <a:r>
              <a:rPr lang="es-ES" sz="4800" dirty="0">
                <a:solidFill>
                  <a:schemeClr val="tx2"/>
                </a:solidFill>
              </a:rPr>
              <a:t>de datos como un proceso mucho más lineal de lo que es. Animan a los científicos de datos a dedicar mucho tiempo a planificar y analizar para una única entrega casi perfecta, que puede no ser lo que el cliente desea en última instancia.</a:t>
            </a:r>
            <a:endParaRPr lang="es-MX" sz="4800" dirty="0">
              <a:solidFill>
                <a:schemeClr val="tx2"/>
              </a:solidFill>
            </a:endParaRP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0938096" cy="120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6600" dirty="0">
                <a:solidFill>
                  <a:schemeClr val="tx2"/>
                </a:solidFill>
              </a:rPr>
              <a:t>Metodologías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569213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99347" y="4357103"/>
            <a:ext cx="200125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 smtClean="0">
                <a:solidFill>
                  <a:schemeClr val="tx2"/>
                </a:solidFill>
              </a:rPr>
              <a:t>Tratar a la </a:t>
            </a:r>
            <a:r>
              <a:rPr lang="es-ES" sz="4800" dirty="0">
                <a:solidFill>
                  <a:schemeClr val="tx2"/>
                </a:solidFill>
              </a:rPr>
              <a:t>ciencia de datos como un proceso mucho más lineal de lo que es</a:t>
            </a:r>
            <a:r>
              <a:rPr lang="es-ES" sz="48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s-ES" sz="4800" dirty="0" smtClean="0">
                <a:solidFill>
                  <a:schemeClr val="tx2"/>
                </a:solidFill>
              </a:rPr>
              <a:t>Los científicos </a:t>
            </a:r>
            <a:r>
              <a:rPr lang="es-ES" sz="4800" dirty="0">
                <a:solidFill>
                  <a:schemeClr val="tx2"/>
                </a:solidFill>
              </a:rPr>
              <a:t>de datos a dedicar mucho tiempo a planificar y analizar para una única entrega casi </a:t>
            </a:r>
            <a:r>
              <a:rPr lang="es-ES" sz="4800" dirty="0" smtClean="0">
                <a:solidFill>
                  <a:schemeClr val="tx2"/>
                </a:solidFill>
              </a:rPr>
              <a:t>perfecta.</a:t>
            </a:r>
          </a:p>
          <a:p>
            <a:endParaRPr lang="es-ES" sz="4800" dirty="0">
              <a:solidFill>
                <a:schemeClr val="tx2"/>
              </a:solidFill>
            </a:endParaRPr>
          </a:p>
          <a:p>
            <a:r>
              <a:rPr lang="es-ES" sz="4800" dirty="0" smtClean="0">
                <a:solidFill>
                  <a:schemeClr val="tx2"/>
                </a:solidFill>
              </a:rPr>
              <a:t>Tratan </a:t>
            </a:r>
            <a:r>
              <a:rPr lang="es-ES" sz="4800" dirty="0">
                <a:solidFill>
                  <a:schemeClr val="tx2"/>
                </a:solidFill>
              </a:rPr>
              <a:t>la implementación y el monitoreo como un </a:t>
            </a:r>
            <a:r>
              <a:rPr lang="es-ES" sz="4800" dirty="0" smtClean="0">
                <a:solidFill>
                  <a:schemeClr val="tx2"/>
                </a:solidFill>
              </a:rPr>
              <a:t>problema de pasar </a:t>
            </a:r>
            <a:r>
              <a:rPr lang="es-ES" sz="4800" dirty="0">
                <a:solidFill>
                  <a:schemeClr val="tx2"/>
                </a:solidFill>
              </a:rPr>
              <a:t>a otros equipos para su finalización con poca comunicación o colaboración</a:t>
            </a:r>
            <a:endParaRPr lang="es-MX" sz="4800" dirty="0">
              <a:solidFill>
                <a:schemeClr val="tx2"/>
              </a:solidFill>
            </a:endParaRP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0938096" cy="120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6600" dirty="0"/>
              <a:t>Procesos de ciencia de datos</a:t>
            </a:r>
          </a:p>
        </p:txBody>
      </p:sp>
    </p:spTree>
    <p:extLst>
      <p:ext uri="{BB962C8B-B14F-4D97-AF65-F5344CB8AC3E}">
        <p14:creationId xmlns:p14="http://schemas.microsoft.com/office/powerpoint/2010/main" val="328882077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99347" y="3129882"/>
            <a:ext cx="2001252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 smtClean="0">
                <a:solidFill>
                  <a:schemeClr val="tx2"/>
                </a:solidFill>
              </a:rPr>
              <a:t>A menudo </a:t>
            </a:r>
            <a:r>
              <a:rPr lang="es-ES" sz="4800" dirty="0">
                <a:solidFill>
                  <a:schemeClr val="tx2"/>
                </a:solidFill>
              </a:rPr>
              <a:t>se toman por el deseo de ajustarse a "la forma en que siempre se han hecho las </a:t>
            </a:r>
            <a:r>
              <a:rPr lang="es-ES" sz="4800" dirty="0" smtClean="0">
                <a:solidFill>
                  <a:schemeClr val="tx2"/>
                </a:solidFill>
              </a:rPr>
              <a:t>cosas</a:t>
            </a:r>
          </a:p>
          <a:p>
            <a:endParaRPr lang="es-ES" sz="4800" dirty="0">
              <a:solidFill>
                <a:schemeClr val="tx2"/>
              </a:solidFill>
            </a:endParaRPr>
          </a:p>
          <a:p>
            <a:r>
              <a:rPr lang="es-ES" sz="4800" dirty="0" smtClean="0">
                <a:solidFill>
                  <a:schemeClr val="tx2"/>
                </a:solidFill>
              </a:rPr>
              <a:t>La </a:t>
            </a:r>
            <a:r>
              <a:rPr lang="es-ES" sz="4800" dirty="0">
                <a:solidFill>
                  <a:schemeClr val="tx2"/>
                </a:solidFill>
              </a:rPr>
              <a:t>comprensión de la gestión, la alineación organizacional y la resistencia organizacional general son los </a:t>
            </a:r>
            <a:r>
              <a:rPr lang="es-ES" sz="4800" dirty="0" smtClean="0">
                <a:solidFill>
                  <a:schemeClr val="tx2"/>
                </a:solidFill>
              </a:rPr>
              <a:t>culpables</a:t>
            </a:r>
          </a:p>
          <a:p>
            <a:endParaRPr lang="es-ES" sz="4800" dirty="0">
              <a:solidFill>
                <a:schemeClr val="tx2"/>
              </a:solidFill>
            </a:endParaRPr>
          </a:p>
          <a:p>
            <a:r>
              <a:rPr lang="es-ES" sz="4800" dirty="0" smtClean="0">
                <a:solidFill>
                  <a:schemeClr val="tx2"/>
                </a:solidFill>
              </a:rPr>
              <a:t>La </a:t>
            </a:r>
            <a:r>
              <a:rPr lang="es-ES" sz="4800" dirty="0">
                <a:solidFill>
                  <a:schemeClr val="tx2"/>
                </a:solidFill>
              </a:rPr>
              <a:t>falta de conocimiento de la mejor manera de usar los datos para tomar decisiones, las percepciones heredadas del enfoque del siglo pasado para manejar datos y entregar análisis, y la escasez de soporte para análisis de datos.</a:t>
            </a:r>
            <a:endParaRPr lang="es-MX" sz="4800" dirty="0">
              <a:solidFill>
                <a:schemeClr val="tx2"/>
              </a:solidFill>
            </a:endParaRP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0938096" cy="120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6600" dirty="0" smtClean="0">
                <a:solidFill>
                  <a:schemeClr val="tx2"/>
                </a:solidFill>
              </a:rPr>
              <a:t>Cultura </a:t>
            </a:r>
            <a:r>
              <a:rPr lang="es-ES" sz="6600" dirty="0">
                <a:solidFill>
                  <a:schemeClr val="tx2"/>
                </a:solidFill>
              </a:rPr>
              <a:t>organizacional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88367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99347" y="3129882"/>
            <a:ext cx="20012527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 smtClean="0">
                <a:solidFill>
                  <a:schemeClr val="tx2"/>
                </a:solidFill>
              </a:rPr>
              <a:t>A menudo </a:t>
            </a:r>
            <a:r>
              <a:rPr lang="es-ES" sz="4800" dirty="0">
                <a:solidFill>
                  <a:schemeClr val="tx2"/>
                </a:solidFill>
              </a:rPr>
              <a:t>se toman por el deseo de ajustarse a "la forma en que siempre se han hecho las </a:t>
            </a:r>
            <a:r>
              <a:rPr lang="es-ES" sz="4800" dirty="0" smtClean="0">
                <a:solidFill>
                  <a:schemeClr val="tx2"/>
                </a:solidFill>
              </a:rPr>
              <a:t>cosas</a:t>
            </a:r>
          </a:p>
          <a:p>
            <a:endParaRPr lang="es-ES" sz="4800" dirty="0">
              <a:solidFill>
                <a:schemeClr val="tx2"/>
              </a:solidFill>
            </a:endParaRPr>
          </a:p>
          <a:p>
            <a:r>
              <a:rPr lang="es-ES" sz="4800" dirty="0" smtClean="0">
                <a:solidFill>
                  <a:schemeClr val="tx2"/>
                </a:solidFill>
              </a:rPr>
              <a:t>La </a:t>
            </a:r>
            <a:r>
              <a:rPr lang="es-ES" sz="4800" dirty="0">
                <a:solidFill>
                  <a:schemeClr val="tx2"/>
                </a:solidFill>
              </a:rPr>
              <a:t>comprensión de la gestión, la alineación organizacional y la resistencia organizacional general son los </a:t>
            </a:r>
            <a:r>
              <a:rPr lang="es-ES" sz="4800" dirty="0" smtClean="0">
                <a:solidFill>
                  <a:schemeClr val="tx2"/>
                </a:solidFill>
              </a:rPr>
              <a:t>culpables</a:t>
            </a:r>
          </a:p>
          <a:p>
            <a:endParaRPr lang="es-ES" sz="4800" dirty="0">
              <a:solidFill>
                <a:schemeClr val="tx2"/>
              </a:solidFill>
            </a:endParaRPr>
          </a:p>
          <a:p>
            <a:r>
              <a:rPr lang="es-ES" sz="4800" dirty="0" smtClean="0">
                <a:solidFill>
                  <a:schemeClr val="tx2"/>
                </a:solidFill>
              </a:rPr>
              <a:t>La </a:t>
            </a:r>
            <a:r>
              <a:rPr lang="es-ES" sz="4800" dirty="0">
                <a:solidFill>
                  <a:schemeClr val="tx2"/>
                </a:solidFill>
              </a:rPr>
              <a:t>falta de conocimiento de la mejor manera de usar los datos para tomar decisiones, las percepciones heredadas del enfoque del siglo pasado para manejar datos y entregar análisis, y la escasez de soporte para análisis de datos.</a:t>
            </a:r>
            <a:endParaRPr lang="es-MX" sz="4800" dirty="0">
              <a:solidFill>
                <a:schemeClr val="tx2"/>
              </a:solidFill>
            </a:endParaRP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2096138" cy="132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6600" dirty="0"/>
              <a:t>La brecha de conocimiento de los científicos de datos</a:t>
            </a:r>
          </a:p>
        </p:txBody>
      </p:sp>
    </p:spTree>
    <p:extLst>
      <p:ext uri="{BB962C8B-B14F-4D97-AF65-F5344CB8AC3E}">
        <p14:creationId xmlns:p14="http://schemas.microsoft.com/office/powerpoint/2010/main" val="325759967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EB 2020"/>
          <p:cNvSpPr txBox="1"/>
          <p:nvPr/>
        </p:nvSpPr>
        <p:spPr>
          <a:xfrm>
            <a:off x="1777232" y="10840035"/>
            <a:ext cx="2418923" cy="729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1433" tIns="71433" rIns="71433" bIns="71433" anchor="ctr">
            <a:spAutoFit/>
          </a:bodyPr>
          <a:lstStyle>
            <a:lvl1pPr defTabSz="825500">
              <a:defRPr sz="3800">
                <a:solidFill>
                  <a:srgbClr val="53585F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r>
              <a:rPr lang="es-MX" dirty="0" smtClean="0"/>
              <a:t>NOV</a:t>
            </a:r>
            <a:r>
              <a:rPr dirty="0" smtClean="0"/>
              <a:t> </a:t>
            </a:r>
            <a:r>
              <a:rPr dirty="0"/>
              <a:t>2020</a:t>
            </a:r>
          </a:p>
        </p:txBody>
      </p:sp>
      <p:sp>
        <p:nvSpPr>
          <p:cNvPr id="76" name="Capacidades de implementación digital"/>
          <p:cNvSpPr txBox="1"/>
          <p:nvPr/>
        </p:nvSpPr>
        <p:spPr>
          <a:xfrm>
            <a:off x="3485718" y="4996211"/>
            <a:ext cx="14789814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/>
            <a:r>
              <a:rPr lang="es-MX" sz="8000" dirty="0">
                <a:solidFill>
                  <a:schemeClr val="tx2"/>
                </a:solidFill>
              </a:rPr>
              <a:t>Desarrollo de proyecto de </a:t>
            </a:r>
          </a:p>
          <a:p>
            <a:pPr algn="ctr"/>
            <a:r>
              <a:rPr lang="es-MX" sz="8000" dirty="0">
                <a:solidFill>
                  <a:schemeClr val="tx2"/>
                </a:solidFill>
              </a:rPr>
              <a:t>ciencia de datos de forma sistemática </a:t>
            </a:r>
          </a:p>
        </p:txBody>
      </p:sp>
      <p:pic>
        <p:nvPicPr>
          <p:cNvPr id="7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232" y="1270000"/>
            <a:ext cx="4571185" cy="129269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96105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99347" y="3129882"/>
            <a:ext cx="2001252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 smtClean="0">
                <a:solidFill>
                  <a:schemeClr val="tx2"/>
                </a:solidFill>
              </a:rPr>
              <a:t>Los </a:t>
            </a:r>
            <a:r>
              <a:rPr lang="es-ES" sz="4800" dirty="0">
                <a:solidFill>
                  <a:schemeClr val="tx2"/>
                </a:solidFill>
              </a:rPr>
              <a:t>científicos de datos necesitan una buena comprensión del dominio </a:t>
            </a:r>
            <a:r>
              <a:rPr lang="es-ES" sz="4800" dirty="0" smtClean="0">
                <a:solidFill>
                  <a:schemeClr val="tx2"/>
                </a:solidFill>
              </a:rPr>
              <a:t>empresarial para </a:t>
            </a:r>
            <a:r>
              <a:rPr lang="es-ES" sz="4800" dirty="0">
                <a:solidFill>
                  <a:schemeClr val="tx2"/>
                </a:solidFill>
              </a:rPr>
              <a:t>permitir una mejor comprensión del problema comercial, identificar los datos correctos y prepararlos (a menudo detectando problemas de calidad por primera vez), emplear los algoritmos correctos en los datos, validar sus enfoques, convencer a las partes interesadas para que actúen, </a:t>
            </a:r>
            <a:r>
              <a:rPr lang="es-ES" sz="4800" dirty="0" err="1" smtClean="0">
                <a:solidFill>
                  <a:schemeClr val="tx2"/>
                </a:solidFill>
              </a:rPr>
              <a:t>operacionalizar</a:t>
            </a:r>
            <a:r>
              <a:rPr lang="es-ES" sz="4800" dirty="0" smtClean="0">
                <a:solidFill>
                  <a:schemeClr val="tx2"/>
                </a:solidFill>
              </a:rPr>
              <a:t> </a:t>
            </a:r>
            <a:r>
              <a:rPr lang="es-ES" sz="4800" dirty="0">
                <a:solidFill>
                  <a:schemeClr val="tx2"/>
                </a:solidFill>
              </a:rPr>
              <a:t>sus resultados y medir resultados.</a:t>
            </a:r>
            <a:endParaRPr lang="es-MX" sz="4800" dirty="0">
              <a:solidFill>
                <a:schemeClr val="tx2"/>
              </a:solidFill>
            </a:endParaRP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2096138" cy="132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6600" dirty="0"/>
              <a:t>La brecha de conocimiento de los científicos de datos</a:t>
            </a:r>
          </a:p>
        </p:txBody>
      </p:sp>
    </p:spTree>
    <p:extLst>
      <p:ext uri="{BB962C8B-B14F-4D97-AF65-F5344CB8AC3E}">
        <p14:creationId xmlns:p14="http://schemas.microsoft.com/office/powerpoint/2010/main" val="281531030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99347" y="3129882"/>
            <a:ext cx="200125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tx2"/>
                </a:solidFill>
              </a:rPr>
              <a:t>Además, la capacidad de comunicar ideas complejas a una audiencia no técnica y perspicacia para los negocios en un entorno comercial es crucial.</a:t>
            </a:r>
            <a:endParaRPr lang="es-MX" sz="4800" dirty="0">
              <a:solidFill>
                <a:schemeClr val="tx2"/>
              </a:solidFill>
            </a:endParaRP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2096138" cy="1321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6600" dirty="0"/>
              <a:t>La brecha de conocimiento de los científicos de datos</a:t>
            </a:r>
          </a:p>
        </p:txBody>
      </p:sp>
    </p:spTree>
    <p:extLst>
      <p:ext uri="{BB962C8B-B14F-4D97-AF65-F5344CB8AC3E}">
        <p14:creationId xmlns:p14="http://schemas.microsoft.com/office/powerpoint/2010/main" val="179785868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99347" y="3129882"/>
            <a:ext cx="2001252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tx2"/>
                </a:solidFill>
              </a:rPr>
              <a:t>Las necesidades de los científicos de datos a menudo son malinterpretadas por TI, incluso por aquellos que brindan apoyo como "agradables". Con frecuencia se les pide a los científicos de datos que justifiquen por qué necesitan acceso a múltiples fuentes de datos, datos de producción completos, software específico y computadoras poderosas cuando otros "desarrolladores" no los necesitan y los analistas de informes han "extraído" datos durante años simplemente ejecutando SQL consultas sobre bases de datos relacionales.</a:t>
            </a:r>
            <a:endParaRPr lang="es-MX" sz="4800" dirty="0">
              <a:solidFill>
                <a:schemeClr val="tx2"/>
              </a:solidFill>
            </a:endParaRP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2096138" cy="120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6600" dirty="0"/>
              <a:t>Brecha de conocimiento de TI</a:t>
            </a:r>
          </a:p>
        </p:txBody>
      </p:sp>
    </p:spTree>
    <p:extLst>
      <p:ext uri="{BB962C8B-B14F-4D97-AF65-F5344CB8AC3E}">
        <p14:creationId xmlns:p14="http://schemas.microsoft.com/office/powerpoint/2010/main" val="39760972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57541" y="2239545"/>
            <a:ext cx="20012527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tx2"/>
                </a:solidFill>
              </a:rPr>
              <a:t>Las grandes empresas tienden a concentrarse en las tecnologías de </a:t>
            </a:r>
            <a:r>
              <a:rPr lang="es-ES" sz="4800" dirty="0" err="1">
                <a:solidFill>
                  <a:schemeClr val="tx2"/>
                </a:solidFill>
              </a:rPr>
              <a:t>big</a:t>
            </a:r>
            <a:r>
              <a:rPr lang="es-ES" sz="4800" dirty="0">
                <a:solidFill>
                  <a:schemeClr val="tx2"/>
                </a:solidFill>
              </a:rPr>
              <a:t> data que se utilizan para crear aplicaciones</a:t>
            </a:r>
            <a:r>
              <a:rPr lang="es-ES" sz="4800" dirty="0" smtClean="0">
                <a:solidFill>
                  <a:schemeClr val="tx2"/>
                </a:solidFill>
              </a:rPr>
              <a:t>.</a:t>
            </a:r>
            <a:r>
              <a:rPr lang="es-ES" sz="4800" dirty="0">
                <a:solidFill>
                  <a:schemeClr val="tx2"/>
                </a:solidFill>
              </a:rPr>
              <a:t> pero no brindan a sus científicos de datos acceso suficiente a los datos, las bibliotecas de software y las herramientas que </a:t>
            </a:r>
            <a:r>
              <a:rPr lang="es-ES" sz="4800" dirty="0" smtClean="0">
                <a:solidFill>
                  <a:schemeClr val="tx2"/>
                </a:solidFill>
              </a:rPr>
              <a:t>necesitan</a:t>
            </a:r>
          </a:p>
          <a:p>
            <a:endParaRPr lang="es-ES" sz="4800" dirty="0">
              <a:solidFill>
                <a:schemeClr val="tx2"/>
              </a:solidFill>
            </a:endParaRPr>
          </a:p>
          <a:p>
            <a:r>
              <a:rPr lang="es-ES" sz="4800" dirty="0">
                <a:solidFill>
                  <a:schemeClr val="tx2"/>
                </a:solidFill>
              </a:rPr>
              <a:t>Sin el talento suficiente en ingeniería de datos, gobernanza de datos, </a:t>
            </a:r>
            <a:r>
              <a:rPr lang="es-ES" sz="4800" dirty="0" err="1">
                <a:solidFill>
                  <a:schemeClr val="tx2"/>
                </a:solidFill>
              </a:rPr>
              <a:t>DevOps</a:t>
            </a:r>
            <a:r>
              <a:rPr lang="es-ES" sz="4800" dirty="0">
                <a:solidFill>
                  <a:schemeClr val="tx2"/>
                </a:solidFill>
              </a:rPr>
              <a:t>, administración de bases de datos, arquitectura de soluciones e ingeniería de infraestructura, es casi imposible utilizar las herramientas de manera eficiente</a:t>
            </a:r>
            <a:r>
              <a:rPr lang="es-ES" sz="4800" dirty="0" smtClean="0">
                <a:solidFill>
                  <a:schemeClr val="tx2"/>
                </a:solidFill>
              </a:rPr>
              <a:t>.</a:t>
            </a:r>
          </a:p>
          <a:p>
            <a:r>
              <a:rPr lang="es-ES" sz="4800" dirty="0">
                <a:solidFill>
                  <a:schemeClr val="tx2"/>
                </a:solidFill>
              </a:rPr>
              <a:t>Las organizaciones más grandes también tienden a cometer el error de tratar la ciencia de datos como un proyecto de tecnología de “cascada del viejo mundo”, donde se necesita una infraestructura costosa o comprar herramientas de alto precio antes de poder comenzar a usar datos.</a:t>
            </a:r>
            <a:endParaRPr lang="es-MX" sz="4800" dirty="0">
              <a:solidFill>
                <a:schemeClr val="tx2"/>
              </a:solidFill>
            </a:endParaRP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2096138" cy="120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MX" sz="6600" dirty="0"/>
              <a:t>Brecha de conocimiento tecnológico</a:t>
            </a:r>
          </a:p>
        </p:txBody>
      </p:sp>
    </p:spTree>
    <p:extLst>
      <p:ext uri="{BB962C8B-B14F-4D97-AF65-F5344CB8AC3E}">
        <p14:creationId xmlns:p14="http://schemas.microsoft.com/office/powerpoint/2010/main" val="64537660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57541" y="2239545"/>
            <a:ext cx="20012527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tx2"/>
                </a:solidFill>
              </a:rPr>
              <a:t>La mayoría de los ejecutivos de alto nivel no parecen entender la ciencia de datos a pesar de que tienden a ser muy numerados, o incluso a tener conocimientos de </a:t>
            </a:r>
            <a:r>
              <a:rPr lang="es-ES" sz="4800" dirty="0" smtClean="0">
                <a:solidFill>
                  <a:schemeClr val="tx2"/>
                </a:solidFill>
              </a:rPr>
              <a:t>TI</a:t>
            </a:r>
          </a:p>
          <a:p>
            <a:endParaRPr lang="es-ES" sz="4800" dirty="0">
              <a:solidFill>
                <a:schemeClr val="tx2"/>
              </a:solidFill>
            </a:endParaRPr>
          </a:p>
          <a:p>
            <a:r>
              <a:rPr lang="es-ES" sz="4800" dirty="0">
                <a:solidFill>
                  <a:schemeClr val="tx2"/>
                </a:solidFill>
              </a:rPr>
              <a:t>Los buenos proveedores y consultores deben ser explícitos sobre las dificultades de trabajar en el ámbito de la ciencia de datos y proporcionar respuestas reales para resolver problemas reales</a:t>
            </a:r>
            <a:r>
              <a:rPr lang="es-ES" sz="4800" dirty="0" smtClean="0">
                <a:solidFill>
                  <a:schemeClr val="tx2"/>
                </a:solidFill>
              </a:rPr>
              <a:t>.</a:t>
            </a:r>
          </a:p>
          <a:p>
            <a:endParaRPr lang="es-ES" sz="4800" dirty="0">
              <a:solidFill>
                <a:schemeClr val="tx2"/>
              </a:solidFill>
            </a:endParaRPr>
          </a:p>
          <a:p>
            <a:r>
              <a:rPr lang="es-ES" sz="4800" dirty="0">
                <a:solidFill>
                  <a:schemeClr val="tx2"/>
                </a:solidFill>
              </a:rPr>
              <a:t>La falta de familiaridad hace que sea difícil separar la exageración de la realidad y comprender realmente los requisitos necesarios para maximizar los beneficios de los datos</a:t>
            </a: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2096138" cy="120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6600" dirty="0"/>
              <a:t>Brecha de conocimiento de liderazgo</a:t>
            </a:r>
          </a:p>
        </p:txBody>
      </p:sp>
    </p:spTree>
    <p:extLst>
      <p:ext uri="{BB962C8B-B14F-4D97-AF65-F5344CB8AC3E}">
        <p14:creationId xmlns:p14="http://schemas.microsoft.com/office/powerpoint/2010/main" val="193654890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757541" y="2239545"/>
            <a:ext cx="20012527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800" dirty="0">
                <a:solidFill>
                  <a:schemeClr val="tx2"/>
                </a:solidFill>
              </a:rPr>
              <a:t>La mayoría de los ejecutivos de alto nivel no parecen entender la ciencia de datos a pesar de que tienden a ser muy numerados, o incluso a tener conocimientos de </a:t>
            </a:r>
            <a:r>
              <a:rPr lang="es-ES" sz="4800" dirty="0" smtClean="0">
                <a:solidFill>
                  <a:schemeClr val="tx2"/>
                </a:solidFill>
              </a:rPr>
              <a:t>TI</a:t>
            </a:r>
          </a:p>
          <a:p>
            <a:endParaRPr lang="es-ES" sz="4800" dirty="0">
              <a:solidFill>
                <a:schemeClr val="tx2"/>
              </a:solidFill>
            </a:endParaRPr>
          </a:p>
          <a:p>
            <a:r>
              <a:rPr lang="es-ES" sz="4800" dirty="0">
                <a:solidFill>
                  <a:schemeClr val="tx2"/>
                </a:solidFill>
              </a:rPr>
              <a:t>Los buenos proveedores y consultores deben ser explícitos sobre las dificultades de trabajar en el ámbito de la ciencia de datos y proporcionar respuestas reales para resolver problemas reales</a:t>
            </a:r>
            <a:r>
              <a:rPr lang="es-ES" sz="4800" dirty="0" smtClean="0">
                <a:solidFill>
                  <a:schemeClr val="tx2"/>
                </a:solidFill>
              </a:rPr>
              <a:t>.</a:t>
            </a:r>
          </a:p>
          <a:p>
            <a:endParaRPr lang="es-ES" sz="4800" dirty="0">
              <a:solidFill>
                <a:schemeClr val="tx2"/>
              </a:solidFill>
            </a:endParaRPr>
          </a:p>
          <a:p>
            <a:r>
              <a:rPr lang="es-ES" sz="4800" dirty="0">
                <a:solidFill>
                  <a:schemeClr val="tx2"/>
                </a:solidFill>
              </a:rPr>
              <a:t>La falta de familiaridad hace que sea difícil separar la exageración de la realidad y comprender realmente los requisitos necesarios para maximizar los beneficios de los datos</a:t>
            </a:r>
          </a:p>
        </p:txBody>
      </p:sp>
      <p:sp>
        <p:nvSpPr>
          <p:cNvPr id="3" name="Google Shape;91;p6"/>
          <p:cNvSpPr txBox="1"/>
          <p:nvPr/>
        </p:nvSpPr>
        <p:spPr>
          <a:xfrm>
            <a:off x="715736" y="509813"/>
            <a:ext cx="22096138" cy="1209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sz="6600" dirty="0"/>
              <a:t>Brecha de alfabetización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144264196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pacidades de implementación digital"/>
          <p:cNvSpPr txBox="1"/>
          <p:nvPr/>
        </p:nvSpPr>
        <p:spPr>
          <a:xfrm>
            <a:off x="3485718" y="4996211"/>
            <a:ext cx="1478981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/>
            <a:r>
              <a:rPr lang="es-MX" sz="8000" dirty="0" smtClean="0">
                <a:solidFill>
                  <a:schemeClr val="tx2"/>
                </a:solidFill>
              </a:rPr>
              <a:t>Ecosistema de datos</a:t>
            </a:r>
            <a:endParaRPr lang="es-MX" sz="8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6638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lipse 59">
            <a:extLst>
              <a:ext uri="{FF2B5EF4-FFF2-40B4-BE49-F238E27FC236}">
                <a16:creationId xmlns:a16="http://schemas.microsoft.com/office/drawing/2014/main" xmlns="" id="{1FC0AFEE-D072-8D4C-807A-7F4EFC402535}"/>
              </a:ext>
            </a:extLst>
          </p:cNvPr>
          <p:cNvSpPr/>
          <p:nvPr/>
        </p:nvSpPr>
        <p:spPr>
          <a:xfrm>
            <a:off x="10577900" y="4608816"/>
            <a:ext cx="3219210" cy="3219210"/>
          </a:xfrm>
          <a:prstGeom prst="ellipse">
            <a:avLst/>
          </a:prstGeom>
          <a:solidFill>
            <a:srgbClr val="2F8AAE"/>
          </a:solidFill>
          <a:ln w="2540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11142911" y="848641"/>
            <a:ext cx="2161838" cy="21618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>
            <a:solidFill>
              <a:srgbClr val="2F8AAE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93433" y="420049"/>
            <a:ext cx="887605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Las organizaciones </a:t>
            </a:r>
            <a:r>
              <a:rPr lang="es-ES" sz="3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deben enfocarse </a:t>
            </a:r>
            <a:r>
              <a:rPr lang="es-ES" sz="3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 un esquema </a:t>
            </a:r>
            <a:r>
              <a:rPr lang="es-ES" sz="3600" dirty="0" smtClean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procesos</a:t>
            </a:r>
            <a:r>
              <a:rPr lang="es-ES" sz="36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3600" b="1" i="1" dirty="0" smtClean="0">
                <a:solidFill>
                  <a:srgbClr val="2F8AA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Liderados </a:t>
            </a:r>
            <a:r>
              <a:rPr lang="es-ES" sz="3600" b="1" dirty="0">
                <a:solidFill>
                  <a:srgbClr val="2F8AA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por datos</a:t>
            </a:r>
            <a:r>
              <a:rPr lang="es-ES" sz="3600" dirty="0">
                <a:solidFill>
                  <a:srgbClr val="2F8AA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3200" dirty="0">
                <a:solidFill>
                  <a:schemeClr val="tx2"/>
                </a:solidFill>
              </a:rPr>
              <a:t/>
            </a:r>
            <a:br>
              <a:rPr lang="es-ES" sz="3200" dirty="0">
                <a:solidFill>
                  <a:schemeClr val="tx2"/>
                </a:solidFill>
              </a:rPr>
            </a:br>
            <a:endParaRPr lang="es-MX" sz="3200" dirty="0">
              <a:solidFill>
                <a:schemeClr val="tx2"/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0746257" y="5572091"/>
            <a:ext cx="2882497" cy="10772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s-MX" sz="3200" dirty="0">
                <a:solidFill>
                  <a:schemeClr val="bg1"/>
                </a:solidFill>
              </a:rPr>
              <a:t>Insight Driven </a:t>
            </a:r>
          </a:p>
          <a:p>
            <a:pPr algn="ctr"/>
            <a:r>
              <a:rPr lang="es-MX" sz="3200" dirty="0">
                <a:solidFill>
                  <a:schemeClr val="bg1"/>
                </a:solidFill>
              </a:rPr>
              <a:t>Company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xmlns="" id="{5B83E573-8269-3D4D-A14E-ECA3CDDE5DC4}"/>
              </a:ext>
            </a:extLst>
          </p:cNvPr>
          <p:cNvSpPr txBox="1"/>
          <p:nvPr/>
        </p:nvSpPr>
        <p:spPr>
          <a:xfrm>
            <a:off x="11229236" y="1402173"/>
            <a:ext cx="1941047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s-MX" sz="2400" dirty="0">
                <a:solidFill>
                  <a:srgbClr val="2F8AAE"/>
                </a:solidFill>
              </a:rPr>
              <a:t>Datos alternativos</a:t>
            </a:r>
            <a:endParaRPr kumimoji="0" lang="es-MX" sz="2400" i="0" u="none" strike="noStrike" cap="none" spc="0" normalizeH="0" baseline="0" dirty="0">
              <a:ln>
                <a:noFill/>
              </a:ln>
              <a:solidFill>
                <a:srgbClr val="2F8AAE"/>
              </a:solidFill>
              <a:effectLst/>
              <a:uFillTx/>
              <a:sym typeface="Arial"/>
            </a:endParaRP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xmlns="" id="{FB1AD880-5746-7B4E-8650-EC2AD1FB4110}"/>
              </a:ext>
            </a:extLst>
          </p:cNvPr>
          <p:cNvSpPr/>
          <p:nvPr/>
        </p:nvSpPr>
        <p:spPr>
          <a:xfrm>
            <a:off x="11109546" y="9798476"/>
            <a:ext cx="2181772" cy="218177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>
            <a:solidFill>
              <a:srgbClr val="2F8AAE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xmlns="" id="{BBEBEF89-F469-2941-8CF1-F120CE39974A}"/>
              </a:ext>
            </a:extLst>
          </p:cNvPr>
          <p:cNvSpPr/>
          <p:nvPr/>
        </p:nvSpPr>
        <p:spPr>
          <a:xfrm>
            <a:off x="8342209" y="1402173"/>
            <a:ext cx="2161838" cy="21618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>
            <a:solidFill>
              <a:srgbClr val="2F8AAE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xmlns="" id="{586EDA76-0576-2849-92A1-602BD7134E82}"/>
              </a:ext>
            </a:extLst>
          </p:cNvPr>
          <p:cNvSpPr/>
          <p:nvPr/>
        </p:nvSpPr>
        <p:spPr>
          <a:xfrm>
            <a:off x="6733406" y="3883794"/>
            <a:ext cx="2161838" cy="21618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>
            <a:solidFill>
              <a:srgbClr val="2F8AAE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xmlns="" id="{FEAC7344-66FE-2B44-9DA3-1B0A3C099F1D}"/>
              </a:ext>
            </a:extLst>
          </p:cNvPr>
          <p:cNvSpPr/>
          <p:nvPr/>
        </p:nvSpPr>
        <p:spPr>
          <a:xfrm>
            <a:off x="6660219" y="6479758"/>
            <a:ext cx="2161838" cy="21618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>
            <a:solidFill>
              <a:srgbClr val="2F8AAE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xmlns="" id="{44C87791-EA75-4B43-885C-D294B85D1A94}"/>
              </a:ext>
            </a:extLst>
          </p:cNvPr>
          <p:cNvSpPr/>
          <p:nvPr/>
        </p:nvSpPr>
        <p:spPr>
          <a:xfrm>
            <a:off x="14110283" y="1402173"/>
            <a:ext cx="2161838" cy="21618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>
            <a:solidFill>
              <a:srgbClr val="2F8AAE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xmlns="" id="{CD34C6FC-322D-B743-AA85-98D7326F7EEA}"/>
              </a:ext>
            </a:extLst>
          </p:cNvPr>
          <p:cNvSpPr/>
          <p:nvPr/>
        </p:nvSpPr>
        <p:spPr>
          <a:xfrm>
            <a:off x="15519154" y="3883794"/>
            <a:ext cx="2161838" cy="21618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>
            <a:solidFill>
              <a:srgbClr val="2F8AAE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xmlns="" id="{7E2CF484-1652-F44A-B8FF-53E98D5F558A}"/>
              </a:ext>
            </a:extLst>
          </p:cNvPr>
          <p:cNvSpPr/>
          <p:nvPr/>
        </p:nvSpPr>
        <p:spPr>
          <a:xfrm>
            <a:off x="15519152" y="6424952"/>
            <a:ext cx="2161838" cy="21618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>
            <a:solidFill>
              <a:srgbClr val="2F8AAE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xmlns="" id="{B5B41FC6-F571-3F4D-9347-DB6E7A729969}"/>
              </a:ext>
            </a:extLst>
          </p:cNvPr>
          <p:cNvSpPr/>
          <p:nvPr/>
        </p:nvSpPr>
        <p:spPr>
          <a:xfrm>
            <a:off x="14110283" y="8966110"/>
            <a:ext cx="2161838" cy="21618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>
            <a:solidFill>
              <a:srgbClr val="2F8AAE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xmlns="" id="{F2C01666-F226-CE45-8D12-A76F696C29C1}"/>
              </a:ext>
            </a:extLst>
          </p:cNvPr>
          <p:cNvSpPr txBox="1"/>
          <p:nvPr/>
        </p:nvSpPr>
        <p:spPr>
          <a:xfrm>
            <a:off x="14110282" y="1810150"/>
            <a:ext cx="2176201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s-MX" sz="2400" dirty="0">
                <a:solidFill>
                  <a:srgbClr val="2F8AAE"/>
                </a:solidFill>
              </a:rPr>
              <a:t>Cloud </a:t>
            </a:r>
            <a:r>
              <a:rPr lang="es-MX" sz="2400" dirty="0" err="1">
                <a:solidFill>
                  <a:srgbClr val="2F8AAE"/>
                </a:solidFill>
              </a:rPr>
              <a:t>computing</a:t>
            </a:r>
            <a:endParaRPr lang="es-MX" sz="2400" dirty="0">
              <a:solidFill>
                <a:srgbClr val="2F8AAE"/>
              </a:solidFill>
            </a:endParaRPr>
          </a:p>
          <a:p>
            <a:pPr algn="ctr"/>
            <a:r>
              <a:rPr kumimoji="0" lang="es-ES" sz="2400" i="0" u="none" strike="noStrike" cap="none" spc="0" normalizeH="0" baseline="0" dirty="0">
                <a:ln>
                  <a:noFill/>
                </a:ln>
                <a:solidFill>
                  <a:srgbClr val="2F8AAE"/>
                </a:solidFill>
                <a:effectLst/>
                <a:uFillTx/>
                <a:sym typeface="Arial"/>
              </a:rPr>
              <a:t>distribuido</a:t>
            </a:r>
            <a:endParaRPr kumimoji="0" lang="es-MX" sz="2400" i="0" u="none" strike="noStrike" cap="none" spc="0" normalizeH="0" baseline="0" dirty="0">
              <a:ln>
                <a:noFill/>
              </a:ln>
              <a:solidFill>
                <a:srgbClr val="2F8AAE"/>
              </a:solidFill>
              <a:effectLst/>
              <a:uFillTx/>
              <a:sym typeface="Arial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xmlns="" id="{24D35B09-9FD8-0347-A480-50757058F340}"/>
              </a:ext>
            </a:extLst>
          </p:cNvPr>
          <p:cNvSpPr txBox="1"/>
          <p:nvPr/>
        </p:nvSpPr>
        <p:spPr>
          <a:xfrm>
            <a:off x="15519152" y="4578983"/>
            <a:ext cx="2161838" cy="830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s-MX" sz="2400" dirty="0">
                <a:solidFill>
                  <a:srgbClr val="2F8AAE"/>
                </a:solidFill>
              </a:rPr>
              <a:t>Agilidad y gobierno </a:t>
            </a:r>
            <a:endParaRPr kumimoji="0" lang="es-MX" sz="2400" i="0" u="none" strike="noStrike" cap="none" spc="0" normalizeH="0" baseline="0" dirty="0">
              <a:ln>
                <a:noFill/>
              </a:ln>
              <a:solidFill>
                <a:srgbClr val="2F8AAE"/>
              </a:solidFill>
              <a:effectLst/>
              <a:uFillTx/>
              <a:sym typeface="Arial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xmlns="" id="{57F443B6-661B-CA4D-8F76-CF44C4A490E0}"/>
              </a:ext>
            </a:extLst>
          </p:cNvPr>
          <p:cNvSpPr txBox="1"/>
          <p:nvPr/>
        </p:nvSpPr>
        <p:spPr>
          <a:xfrm>
            <a:off x="15519153" y="7120141"/>
            <a:ext cx="216183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s-MX" sz="2000" dirty="0">
                <a:solidFill>
                  <a:srgbClr val="2F8AAE"/>
                </a:solidFill>
              </a:rPr>
              <a:t>Decisiones en tiempo real </a:t>
            </a:r>
            <a:endParaRPr kumimoji="0" lang="es-MX" sz="2000" i="0" u="none" strike="noStrike" cap="none" spc="0" normalizeH="0" baseline="0" dirty="0">
              <a:ln>
                <a:noFill/>
              </a:ln>
              <a:solidFill>
                <a:srgbClr val="2F8AAE"/>
              </a:solidFill>
              <a:effectLst/>
              <a:uFillTx/>
              <a:sym typeface="Arial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xmlns="" id="{D7DDF9A0-2012-F44B-A20F-C70B8E8F4AF9}"/>
              </a:ext>
            </a:extLst>
          </p:cNvPr>
          <p:cNvSpPr txBox="1"/>
          <p:nvPr/>
        </p:nvSpPr>
        <p:spPr>
          <a:xfrm>
            <a:off x="14110282" y="9794690"/>
            <a:ext cx="2161839" cy="52321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algn="ctr"/>
            <a:r>
              <a:rPr lang="es-MX" sz="2800" dirty="0">
                <a:solidFill>
                  <a:srgbClr val="2F8AAE"/>
                </a:solidFill>
              </a:rPr>
              <a:t>NBA</a:t>
            </a:r>
            <a:endParaRPr kumimoji="0" lang="es-MX" sz="2800" i="0" u="none" strike="noStrike" cap="none" spc="0" normalizeH="0" baseline="0" dirty="0">
              <a:ln>
                <a:noFill/>
              </a:ln>
              <a:solidFill>
                <a:srgbClr val="2F8AAE"/>
              </a:solidFill>
              <a:effectLst/>
              <a:uFillTx/>
              <a:sym typeface="Arial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xmlns="" id="{D591B3E6-F5D9-EC4E-BB15-50A2FD02615E}"/>
              </a:ext>
            </a:extLst>
          </p:cNvPr>
          <p:cNvSpPr/>
          <p:nvPr/>
        </p:nvSpPr>
        <p:spPr>
          <a:xfrm>
            <a:off x="10904478" y="10535418"/>
            <a:ext cx="25919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solidFill>
                  <a:srgbClr val="2F8AAE"/>
                </a:solidFill>
                <a:latin typeface="ArialMT"/>
              </a:rPr>
              <a:t>Operacionalización </a:t>
            </a:r>
          </a:p>
          <a:p>
            <a:pPr algn="ctr"/>
            <a:r>
              <a:rPr lang="es-MX" sz="2000" dirty="0">
                <a:solidFill>
                  <a:srgbClr val="2F8AAE"/>
                </a:solidFill>
                <a:latin typeface="ArialMT"/>
              </a:rPr>
              <a:t>de los datos</a:t>
            </a:r>
            <a:endParaRPr lang="es-MX" sz="2000" dirty="0">
              <a:solidFill>
                <a:srgbClr val="2F8AAE"/>
              </a:solidFill>
            </a:endParaRP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xmlns="" id="{0410B9B8-A50D-D143-864D-C2825631CFEF}"/>
              </a:ext>
            </a:extLst>
          </p:cNvPr>
          <p:cNvSpPr/>
          <p:nvPr/>
        </p:nvSpPr>
        <p:spPr>
          <a:xfrm>
            <a:off x="8472047" y="9675876"/>
            <a:ext cx="211831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Democratización</a:t>
            </a:r>
          </a:p>
          <a:p>
            <a:endParaRPr lang="es-MX" sz="1800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xmlns="" id="{51CF239B-FD30-A248-A41F-7FBBE0096A91}"/>
              </a:ext>
            </a:extLst>
          </p:cNvPr>
          <p:cNvSpPr/>
          <p:nvPr/>
        </p:nvSpPr>
        <p:spPr>
          <a:xfrm>
            <a:off x="8375693" y="8966110"/>
            <a:ext cx="2161838" cy="2161836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 cap="flat">
            <a:solidFill>
              <a:srgbClr val="2F8AAE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xmlns="" id="{8AD77267-9260-264A-B6EF-C3387CC84274}"/>
              </a:ext>
            </a:extLst>
          </p:cNvPr>
          <p:cNvSpPr/>
          <p:nvPr/>
        </p:nvSpPr>
        <p:spPr>
          <a:xfrm>
            <a:off x="8147228" y="9846973"/>
            <a:ext cx="26187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solidFill>
                  <a:srgbClr val="2F8AAE"/>
                </a:solidFill>
              </a:rPr>
              <a:t>Democratización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xmlns="" id="{F98A130F-A977-D94C-B7B2-330DFEE1624C}"/>
              </a:ext>
            </a:extLst>
          </p:cNvPr>
          <p:cNvSpPr/>
          <p:nvPr/>
        </p:nvSpPr>
        <p:spPr>
          <a:xfrm>
            <a:off x="6587033" y="7068234"/>
            <a:ext cx="230821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 err="1">
                <a:solidFill>
                  <a:srgbClr val="2F8AAE"/>
                </a:solidFill>
              </a:rPr>
              <a:t>Hiper</a:t>
            </a:r>
            <a:endParaRPr lang="es-MX" sz="2000" dirty="0">
              <a:solidFill>
                <a:srgbClr val="2F8AAE"/>
              </a:solidFill>
            </a:endParaRPr>
          </a:p>
          <a:p>
            <a:pPr algn="ctr"/>
            <a:r>
              <a:rPr lang="es-MX" sz="2000" dirty="0">
                <a:solidFill>
                  <a:srgbClr val="2F8AAE"/>
                </a:solidFill>
              </a:rPr>
              <a:t>automatización</a:t>
            </a:r>
          </a:p>
          <a:p>
            <a:pPr algn="ctr"/>
            <a:endParaRPr lang="es-MX" sz="1800" dirty="0">
              <a:solidFill>
                <a:srgbClr val="2F8AAE"/>
              </a:solidFill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xmlns="" id="{D26ED023-8058-4943-B939-EA8992BACA5C}"/>
              </a:ext>
            </a:extLst>
          </p:cNvPr>
          <p:cNvSpPr/>
          <p:nvPr/>
        </p:nvSpPr>
        <p:spPr>
          <a:xfrm>
            <a:off x="6784465" y="4662183"/>
            <a:ext cx="2110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000" dirty="0" err="1">
                <a:solidFill>
                  <a:srgbClr val="2F8AAE"/>
                </a:solidFill>
              </a:rPr>
              <a:t>Blockchain</a:t>
            </a:r>
            <a:endParaRPr lang="es-MX" sz="2000" dirty="0">
              <a:solidFill>
                <a:srgbClr val="2F8AAE"/>
              </a:solidFill>
            </a:endParaRP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xmlns="" id="{370B3BF2-D21D-9D48-AE4C-E9BDB3FC3C63}"/>
              </a:ext>
            </a:extLst>
          </p:cNvPr>
          <p:cNvSpPr/>
          <p:nvPr/>
        </p:nvSpPr>
        <p:spPr>
          <a:xfrm>
            <a:off x="8342209" y="1854910"/>
            <a:ext cx="2161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400" dirty="0">
                <a:solidFill>
                  <a:srgbClr val="2F8AAE"/>
                </a:solidFill>
                <a:latin typeface="ArialMT"/>
              </a:rPr>
              <a:t>IA ética </a:t>
            </a:r>
          </a:p>
          <a:p>
            <a:pPr algn="ctr"/>
            <a:r>
              <a:rPr lang="es-ES" sz="2400" dirty="0">
                <a:solidFill>
                  <a:srgbClr val="2F8AAE"/>
                </a:solidFill>
                <a:latin typeface="ArialMT"/>
              </a:rPr>
              <a:t>&amp; </a:t>
            </a:r>
          </a:p>
          <a:p>
            <a:pPr algn="ctr"/>
            <a:r>
              <a:rPr lang="es-ES" sz="2400" dirty="0">
                <a:solidFill>
                  <a:srgbClr val="2F8AAE"/>
                </a:solidFill>
                <a:latin typeface="ArialMT"/>
              </a:rPr>
              <a:t>UX </a:t>
            </a:r>
            <a:r>
              <a:rPr lang="es-ES" sz="2400" dirty="0" err="1">
                <a:solidFill>
                  <a:srgbClr val="2F8AAE"/>
                </a:solidFill>
                <a:latin typeface="ArialMT"/>
              </a:rPr>
              <a:t>for</a:t>
            </a:r>
            <a:r>
              <a:rPr lang="es-ES" sz="2400" dirty="0">
                <a:solidFill>
                  <a:srgbClr val="2F8AAE"/>
                </a:solidFill>
                <a:latin typeface="ArialMT"/>
              </a:rPr>
              <a:t> IA</a:t>
            </a:r>
            <a:endParaRPr lang="es-MX" sz="2400" dirty="0">
              <a:solidFill>
                <a:srgbClr val="2F8AAE"/>
              </a:solidFill>
            </a:endParaRP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xmlns="" id="{FA2814F7-1AE0-6F43-84E4-36072BACC471}"/>
              </a:ext>
            </a:extLst>
          </p:cNvPr>
          <p:cNvSpPr/>
          <p:nvPr/>
        </p:nvSpPr>
        <p:spPr>
          <a:xfrm>
            <a:off x="10441551" y="4488750"/>
            <a:ext cx="3460187" cy="3460187"/>
          </a:xfrm>
          <a:prstGeom prst="ellipse">
            <a:avLst/>
          </a:prstGeom>
          <a:noFill/>
          <a:ln w="25400" cap="flat">
            <a:solidFill>
              <a:srgbClr val="2F8AAE"/>
            </a:solidFill>
            <a:prstDash val="sysDot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xmlns="" id="{118F68F5-48FC-6A42-9612-48CFFB038810}"/>
              </a:ext>
            </a:extLst>
          </p:cNvPr>
          <p:cNvCxnSpPr>
            <a:cxnSpLocks/>
          </p:cNvCxnSpPr>
          <p:nvPr/>
        </p:nvCxnSpPr>
        <p:spPr>
          <a:xfrm flipV="1">
            <a:off x="12185933" y="3047016"/>
            <a:ext cx="17947" cy="1441734"/>
          </a:xfrm>
          <a:prstGeom prst="line">
            <a:avLst/>
          </a:prstGeom>
          <a:noFill/>
          <a:ln w="25400" cap="flat">
            <a:solidFill>
              <a:srgbClr val="2F8AAE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xmlns="" id="{A3B800C0-3811-A44E-84EE-1E8CCDD2E7F5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12189592" y="8004346"/>
            <a:ext cx="10840" cy="1794130"/>
          </a:xfrm>
          <a:prstGeom prst="line">
            <a:avLst/>
          </a:prstGeom>
          <a:noFill/>
          <a:ln w="25400" cap="flat">
            <a:solidFill>
              <a:srgbClr val="2F8AAE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xmlns="" id="{5306295D-24BA-344E-B34D-47139BA9ECDA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13170283" y="7721937"/>
            <a:ext cx="1256594" cy="1560767"/>
          </a:xfrm>
          <a:prstGeom prst="line">
            <a:avLst/>
          </a:prstGeom>
          <a:noFill/>
          <a:ln w="25400" cap="flat">
            <a:solidFill>
              <a:srgbClr val="2F8AAE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xmlns="" id="{BFC51F06-8B98-0A4E-8350-C26CB6D480D8}"/>
              </a:ext>
            </a:extLst>
          </p:cNvPr>
          <p:cNvCxnSpPr>
            <a:cxnSpLocks/>
          </p:cNvCxnSpPr>
          <p:nvPr/>
        </p:nvCxnSpPr>
        <p:spPr>
          <a:xfrm flipH="1" flipV="1">
            <a:off x="13850589" y="6649307"/>
            <a:ext cx="1770861" cy="418929"/>
          </a:xfrm>
          <a:prstGeom prst="line">
            <a:avLst/>
          </a:prstGeom>
          <a:noFill/>
          <a:ln w="25400" cap="flat">
            <a:solidFill>
              <a:srgbClr val="2F8AAE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xmlns="" id="{5CFF8C48-0C0A-EF45-998D-D40CDAB61760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3797110" y="4994481"/>
            <a:ext cx="1722042" cy="456699"/>
          </a:xfrm>
          <a:prstGeom prst="line">
            <a:avLst/>
          </a:prstGeom>
          <a:noFill/>
          <a:ln w="25400" cap="flat">
            <a:solidFill>
              <a:srgbClr val="2F8AAE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xmlns="" id="{435A47CE-33AF-314C-9A33-A633CACBA0BD}"/>
              </a:ext>
            </a:extLst>
          </p:cNvPr>
          <p:cNvCxnSpPr>
            <a:cxnSpLocks/>
            <a:stCxn id="43" idx="3"/>
          </p:cNvCxnSpPr>
          <p:nvPr/>
        </p:nvCxnSpPr>
        <p:spPr>
          <a:xfrm flipH="1">
            <a:off x="13170283" y="3247415"/>
            <a:ext cx="1256594" cy="1530232"/>
          </a:xfrm>
          <a:prstGeom prst="line">
            <a:avLst/>
          </a:prstGeom>
          <a:noFill/>
          <a:ln w="25400" cap="flat">
            <a:solidFill>
              <a:srgbClr val="2F8AAE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8" name="Conector recto 87">
            <a:extLst>
              <a:ext uri="{FF2B5EF4-FFF2-40B4-BE49-F238E27FC236}">
                <a16:creationId xmlns:a16="http://schemas.microsoft.com/office/drawing/2014/main" xmlns="" id="{13847132-7338-164C-9BCD-72800D47EC5F}"/>
              </a:ext>
            </a:extLst>
          </p:cNvPr>
          <p:cNvCxnSpPr>
            <a:cxnSpLocks/>
          </p:cNvCxnSpPr>
          <p:nvPr/>
        </p:nvCxnSpPr>
        <p:spPr>
          <a:xfrm>
            <a:off x="9987518" y="3395208"/>
            <a:ext cx="1167351" cy="1354682"/>
          </a:xfrm>
          <a:prstGeom prst="line">
            <a:avLst/>
          </a:prstGeom>
          <a:noFill/>
          <a:ln w="25400" cap="flat">
            <a:solidFill>
              <a:srgbClr val="2F8AAE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xmlns="" id="{E23B0BBA-535B-504D-B0DC-6BC4B814E06B}"/>
              </a:ext>
            </a:extLst>
          </p:cNvPr>
          <p:cNvCxnSpPr>
            <a:cxnSpLocks/>
          </p:cNvCxnSpPr>
          <p:nvPr/>
        </p:nvCxnSpPr>
        <p:spPr>
          <a:xfrm flipH="1" flipV="1">
            <a:off x="8895243" y="5338366"/>
            <a:ext cx="1578029" cy="359048"/>
          </a:xfrm>
          <a:prstGeom prst="line">
            <a:avLst/>
          </a:prstGeom>
          <a:noFill/>
          <a:ln w="25400" cap="flat">
            <a:solidFill>
              <a:srgbClr val="2F8AAE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xmlns="" id="{1C6AFD26-663B-8941-BED7-77766D54D216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8895244" y="6902793"/>
            <a:ext cx="1695114" cy="657884"/>
          </a:xfrm>
          <a:prstGeom prst="line">
            <a:avLst/>
          </a:prstGeom>
          <a:noFill/>
          <a:ln w="25400" cap="flat">
            <a:solidFill>
              <a:srgbClr val="2F8AAE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7" name="Conector recto 96">
            <a:extLst>
              <a:ext uri="{FF2B5EF4-FFF2-40B4-BE49-F238E27FC236}">
                <a16:creationId xmlns:a16="http://schemas.microsoft.com/office/drawing/2014/main" xmlns="" id="{32776F4B-D7F4-D54F-BBF3-B44CB8A86157}"/>
              </a:ext>
            </a:extLst>
          </p:cNvPr>
          <p:cNvCxnSpPr>
            <a:cxnSpLocks/>
            <a:stCxn id="55" idx="7"/>
          </p:cNvCxnSpPr>
          <p:nvPr/>
        </p:nvCxnSpPr>
        <p:spPr>
          <a:xfrm flipV="1">
            <a:off x="10220937" y="7750360"/>
            <a:ext cx="1104102" cy="1532344"/>
          </a:xfrm>
          <a:prstGeom prst="line">
            <a:avLst/>
          </a:prstGeom>
          <a:noFill/>
          <a:ln w="25400" cap="flat">
            <a:solidFill>
              <a:srgbClr val="2F8AAE"/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66596901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xmlns="" id="{3D153FF7-685F-2141-AC79-568F133CB4FD}"/>
              </a:ext>
            </a:extLst>
          </p:cNvPr>
          <p:cNvCxnSpPr>
            <a:cxnSpLocks/>
          </p:cNvCxnSpPr>
          <p:nvPr/>
        </p:nvCxnSpPr>
        <p:spPr>
          <a:xfrm flipV="1">
            <a:off x="4777900" y="1745338"/>
            <a:ext cx="1903948" cy="249752"/>
          </a:xfrm>
          <a:prstGeom prst="line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xmlns="" id="{0F7AD647-CFE8-934C-9BD9-741E43E7E5BA}"/>
              </a:ext>
            </a:extLst>
          </p:cNvPr>
          <p:cNvCxnSpPr>
            <a:cxnSpLocks/>
          </p:cNvCxnSpPr>
          <p:nvPr/>
        </p:nvCxnSpPr>
        <p:spPr>
          <a:xfrm>
            <a:off x="4049292" y="4039195"/>
            <a:ext cx="3052880" cy="1529085"/>
          </a:xfrm>
          <a:prstGeom prst="line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xmlns="" id="{AE7E9E9F-1CCF-7B46-B9A1-B3EB67250EB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3357721" y="4397917"/>
            <a:ext cx="1828472" cy="2436656"/>
          </a:xfrm>
          <a:prstGeom prst="line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xmlns="" id="{6CC8A15E-CA1D-524C-82DE-E3F0FF114A28}"/>
              </a:ext>
            </a:extLst>
          </p:cNvPr>
          <p:cNvCxnSpPr>
            <a:cxnSpLocks/>
            <a:endCxn id="37" idx="0"/>
          </p:cNvCxnSpPr>
          <p:nvPr/>
        </p:nvCxnSpPr>
        <p:spPr>
          <a:xfrm flipH="1">
            <a:off x="2550135" y="4381597"/>
            <a:ext cx="290613" cy="1835401"/>
          </a:xfrm>
          <a:prstGeom prst="line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xmlns="" id="{7B948A89-E7D8-5240-9231-1BE2115B3F8C}"/>
              </a:ext>
            </a:extLst>
          </p:cNvPr>
          <p:cNvCxnSpPr>
            <a:cxnSpLocks/>
          </p:cNvCxnSpPr>
          <p:nvPr/>
        </p:nvCxnSpPr>
        <p:spPr>
          <a:xfrm>
            <a:off x="4858100" y="2704051"/>
            <a:ext cx="7868333" cy="582196"/>
          </a:xfrm>
          <a:prstGeom prst="line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xmlns="" id="{A3A36245-ABDA-9D49-B40D-0341BB8467B2}"/>
              </a:ext>
            </a:extLst>
          </p:cNvPr>
          <p:cNvCxnSpPr>
            <a:cxnSpLocks/>
          </p:cNvCxnSpPr>
          <p:nvPr/>
        </p:nvCxnSpPr>
        <p:spPr>
          <a:xfrm>
            <a:off x="4639553" y="3459329"/>
            <a:ext cx="8415823" cy="2566756"/>
          </a:xfrm>
          <a:prstGeom prst="line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xmlns="" id="{3FCCA6BD-1819-D84F-BC4B-9C8344E05870}"/>
              </a:ext>
            </a:extLst>
          </p:cNvPr>
          <p:cNvCxnSpPr>
            <a:cxnSpLocks/>
          </p:cNvCxnSpPr>
          <p:nvPr/>
        </p:nvCxnSpPr>
        <p:spPr>
          <a:xfrm>
            <a:off x="3825672" y="4223696"/>
            <a:ext cx="6976774" cy="5180800"/>
          </a:xfrm>
          <a:prstGeom prst="line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xmlns="" id="{EC32815F-7CD3-ED47-BFF0-7ECF3B74DA16}"/>
              </a:ext>
            </a:extLst>
          </p:cNvPr>
          <p:cNvCxnSpPr>
            <a:cxnSpLocks/>
          </p:cNvCxnSpPr>
          <p:nvPr/>
        </p:nvCxnSpPr>
        <p:spPr>
          <a:xfrm flipV="1">
            <a:off x="4858100" y="1598506"/>
            <a:ext cx="14546811" cy="731807"/>
          </a:xfrm>
          <a:prstGeom prst="line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xmlns="" id="{94B9E1D4-1A0E-4F46-A2ED-580CAF15F3D0}"/>
              </a:ext>
            </a:extLst>
          </p:cNvPr>
          <p:cNvCxnSpPr>
            <a:cxnSpLocks/>
          </p:cNvCxnSpPr>
          <p:nvPr/>
        </p:nvCxnSpPr>
        <p:spPr>
          <a:xfrm>
            <a:off x="4748901" y="3083261"/>
            <a:ext cx="14310071" cy="1977845"/>
          </a:xfrm>
          <a:prstGeom prst="line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xmlns="" id="{A18FE768-271B-E847-B925-C7B909104CD1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4394715" y="3740542"/>
            <a:ext cx="15216156" cy="6235497"/>
          </a:xfrm>
          <a:prstGeom prst="line">
            <a:avLst/>
          </a:prstGeom>
          <a:noFill/>
          <a:ln w="38100" cap="flat">
            <a:solidFill>
              <a:schemeClr val="bg1">
                <a:lumMod val="95000"/>
              </a:schemeClr>
            </a:solidFill>
            <a:prstDash val="sysDot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xmlns="" id="{4E47C5C9-EA30-D047-B57F-997C0770F988}"/>
              </a:ext>
            </a:extLst>
          </p:cNvPr>
          <p:cNvSpPr/>
          <p:nvPr/>
        </p:nvSpPr>
        <p:spPr>
          <a:xfrm>
            <a:off x="10622933" y="8801866"/>
            <a:ext cx="2841709" cy="2841709"/>
          </a:xfrm>
          <a:prstGeom prst="ellipse">
            <a:avLst/>
          </a:prstGeom>
          <a:solidFill>
            <a:srgbClr val="00A29D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xmlns="" id="{B3BA9F9B-C353-E74A-9950-EBE58BF186F2}"/>
              </a:ext>
            </a:extLst>
          </p:cNvPr>
          <p:cNvSpPr/>
          <p:nvPr/>
        </p:nvSpPr>
        <p:spPr>
          <a:xfrm>
            <a:off x="14850522" y="513960"/>
            <a:ext cx="4367487" cy="4367487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xmlns="" id="{C3C7F4EB-A093-1F47-9350-2803E54C7754}"/>
              </a:ext>
            </a:extLst>
          </p:cNvPr>
          <p:cNvSpPr/>
          <p:nvPr/>
        </p:nvSpPr>
        <p:spPr>
          <a:xfrm>
            <a:off x="1197448" y="7954788"/>
            <a:ext cx="3442105" cy="3442105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xmlns="" id="{CFCB4FEE-A88D-A44D-BFA7-5BEDFB0A5CAD}"/>
              </a:ext>
            </a:extLst>
          </p:cNvPr>
          <p:cNvSpPr/>
          <p:nvPr/>
        </p:nvSpPr>
        <p:spPr>
          <a:xfrm>
            <a:off x="5812019" y="7954788"/>
            <a:ext cx="3638448" cy="3638448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xmlns="" id="{B0DF7672-2E6B-B749-B5E0-64C5CB2D927A}"/>
              </a:ext>
            </a:extLst>
          </p:cNvPr>
          <p:cNvSpPr/>
          <p:nvPr/>
        </p:nvSpPr>
        <p:spPr>
          <a:xfrm>
            <a:off x="9180588" y="5442503"/>
            <a:ext cx="3160565" cy="3160565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xmlns="" id="{1C28B329-1C35-D84C-8277-73651E3434E6}"/>
              </a:ext>
            </a:extLst>
          </p:cNvPr>
          <p:cNvSpPr/>
          <p:nvPr/>
        </p:nvSpPr>
        <p:spPr>
          <a:xfrm>
            <a:off x="7862013" y="0"/>
            <a:ext cx="4367487" cy="4367487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2" name="Elipse 11"/>
          <p:cNvSpPr/>
          <p:nvPr/>
        </p:nvSpPr>
        <p:spPr>
          <a:xfrm>
            <a:off x="961302" y="484800"/>
            <a:ext cx="4030396" cy="4030396"/>
          </a:xfrm>
          <a:prstGeom prst="ellipse">
            <a:avLst/>
          </a:prstGeom>
          <a:solidFill>
            <a:srgbClr val="2F8AAE"/>
          </a:solidFill>
          <a:ln w="5715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325270" y="1838279"/>
            <a:ext cx="3302460" cy="13234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MX" sz="4000" b="1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Ciencia de datos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xmlns="" id="{B6232102-8F76-E042-97F4-B1CD205540BD}"/>
              </a:ext>
            </a:extLst>
          </p:cNvPr>
          <p:cNvSpPr/>
          <p:nvPr/>
        </p:nvSpPr>
        <p:spPr>
          <a:xfrm>
            <a:off x="8362937" y="1212991"/>
            <a:ext cx="3943603" cy="2530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Empatizar con </a:t>
            </a:r>
          </a:p>
          <a:p>
            <a:r>
              <a:rPr lang="es-E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 mundo del cliente</a:t>
            </a:r>
          </a:p>
          <a:p>
            <a:endParaRPr lang="es-MX" sz="18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Thinking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Canvas</a:t>
            </a:r>
            <a:r>
              <a:rPr lang="es-MX" sz="1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Machine learning </a:t>
            </a:r>
            <a:r>
              <a:rPr lang="es-MX" sz="18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</a:t>
            </a:r>
            <a:endParaRPr lang="es-MX" sz="18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Canvas</a:t>
            </a:r>
            <a:r>
              <a:rPr lang="es-MX" sz="1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MX" sz="18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chatobots</a:t>
            </a:r>
            <a:endParaRPr lang="es-MX" sz="18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Canvas</a:t>
            </a:r>
            <a:r>
              <a:rPr lang="es-MX" sz="1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MX" sz="18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ethical</a:t>
            </a:r>
            <a:r>
              <a:rPr lang="es-MX" sz="1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AI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xmlns="" id="{8EAF4BA8-B641-3649-AB6A-1ECBF11BC428}"/>
              </a:ext>
            </a:extLst>
          </p:cNvPr>
          <p:cNvSpPr/>
          <p:nvPr/>
        </p:nvSpPr>
        <p:spPr>
          <a:xfrm>
            <a:off x="6804339" y="931032"/>
            <a:ext cx="1436107" cy="1436107"/>
          </a:xfrm>
          <a:prstGeom prst="ellipse">
            <a:avLst/>
          </a:prstGeom>
          <a:solidFill>
            <a:srgbClr val="00A29D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E9B1ACD7-5BCF-ED42-BB43-113F3DBC6F20}"/>
              </a:ext>
            </a:extLst>
          </p:cNvPr>
          <p:cNvSpPr/>
          <p:nvPr/>
        </p:nvSpPr>
        <p:spPr>
          <a:xfrm>
            <a:off x="6852210" y="1442575"/>
            <a:ext cx="1362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UX of AI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xmlns="" id="{FB55380C-FF43-7A48-AB46-D388CA3F7975}"/>
              </a:ext>
            </a:extLst>
          </p:cNvPr>
          <p:cNvSpPr/>
          <p:nvPr/>
        </p:nvSpPr>
        <p:spPr>
          <a:xfrm>
            <a:off x="9510703" y="6704290"/>
            <a:ext cx="250741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Modelos reproducibles</a:t>
            </a:r>
          </a:p>
          <a:p>
            <a:endParaRPr lang="es-MX" sz="18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18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ModelDB</a:t>
            </a:r>
            <a:endParaRPr lang="es-MX" sz="18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xmlns="" id="{E6AA95FB-43FF-E74A-B1F9-8A528C319E00}"/>
              </a:ext>
            </a:extLst>
          </p:cNvPr>
          <p:cNvSpPr/>
          <p:nvPr/>
        </p:nvSpPr>
        <p:spPr>
          <a:xfrm>
            <a:off x="7140293" y="4704399"/>
            <a:ext cx="2515984" cy="2515984"/>
          </a:xfrm>
          <a:prstGeom prst="ellipse">
            <a:avLst/>
          </a:prstGeom>
          <a:solidFill>
            <a:srgbClr val="00A29D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xmlns="" id="{D5C5ED3A-E7ED-304F-9AE3-92D150F504C3}"/>
              </a:ext>
            </a:extLst>
          </p:cNvPr>
          <p:cNvSpPr/>
          <p:nvPr/>
        </p:nvSpPr>
        <p:spPr>
          <a:xfrm>
            <a:off x="7280990" y="5306920"/>
            <a:ext cx="28091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 </a:t>
            </a:r>
          </a:p>
          <a:p>
            <a:r>
              <a:rPr lang="es-MX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&amp;</a:t>
            </a:r>
          </a:p>
          <a:p>
            <a:r>
              <a:rPr lang="es-MX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versioning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xmlns="" id="{DBADDCDD-B4A8-1742-B8AB-893A946D89F6}"/>
              </a:ext>
            </a:extLst>
          </p:cNvPr>
          <p:cNvSpPr/>
          <p:nvPr/>
        </p:nvSpPr>
        <p:spPr>
          <a:xfrm>
            <a:off x="4858101" y="6507593"/>
            <a:ext cx="2240352" cy="2232756"/>
          </a:xfrm>
          <a:prstGeom prst="ellipse">
            <a:avLst/>
          </a:prstGeom>
          <a:solidFill>
            <a:srgbClr val="00A29D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xmlns="" id="{8EA083EB-4A35-9945-8507-C435EE06C64A}"/>
              </a:ext>
            </a:extLst>
          </p:cNvPr>
          <p:cNvSpPr/>
          <p:nvPr/>
        </p:nvSpPr>
        <p:spPr>
          <a:xfrm>
            <a:off x="5072934" y="6981405"/>
            <a:ext cx="170591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Privacy</a:t>
            </a:r>
          </a:p>
          <a:p>
            <a:r>
              <a:rPr lang="es-MX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preserving </a:t>
            </a:r>
          </a:p>
          <a:p>
            <a:r>
              <a:rPr lang="es-MX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ML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xmlns="" id="{2396EC28-D579-A74E-86E1-4B2462C061A7}"/>
              </a:ext>
            </a:extLst>
          </p:cNvPr>
          <p:cNvSpPr/>
          <p:nvPr/>
        </p:nvSpPr>
        <p:spPr>
          <a:xfrm>
            <a:off x="6011124" y="9041356"/>
            <a:ext cx="3227079" cy="1699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Preservar la privacidad en  todo momento</a:t>
            </a:r>
          </a:p>
          <a:p>
            <a:endParaRPr lang="es-MX" sz="18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Anonimización</a:t>
            </a:r>
            <a:endParaRPr lang="es-MX" sz="18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Seguridad de los modelos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xmlns="" id="{F0D8018F-AEA9-E64D-A72A-7B52FB4860E9}"/>
              </a:ext>
            </a:extLst>
          </p:cNvPr>
          <p:cNvSpPr/>
          <p:nvPr/>
        </p:nvSpPr>
        <p:spPr>
          <a:xfrm>
            <a:off x="1519435" y="6216998"/>
            <a:ext cx="2061399" cy="2061399"/>
          </a:xfrm>
          <a:prstGeom prst="ellipse">
            <a:avLst/>
          </a:prstGeom>
          <a:solidFill>
            <a:srgbClr val="00A29D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xmlns="" id="{19DC2DC3-57C0-1943-A78B-A870EF35C0F3}"/>
              </a:ext>
            </a:extLst>
          </p:cNvPr>
          <p:cNvSpPr/>
          <p:nvPr/>
        </p:nvSpPr>
        <p:spPr>
          <a:xfrm>
            <a:off x="1532151" y="7013047"/>
            <a:ext cx="2005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Reproducible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xmlns="" id="{F97DB13A-3A8B-6949-B1D7-16B1BE1650BA}"/>
              </a:ext>
            </a:extLst>
          </p:cNvPr>
          <p:cNvSpPr/>
          <p:nvPr/>
        </p:nvSpPr>
        <p:spPr>
          <a:xfrm>
            <a:off x="1660785" y="8732692"/>
            <a:ext cx="2515432" cy="30008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Estandarización </a:t>
            </a:r>
          </a:p>
          <a:p>
            <a:r>
              <a:rPr lang="es-MX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códigos, plantillas y </a:t>
            </a:r>
          </a:p>
          <a:p>
            <a:r>
              <a:rPr lang="es-MX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políticas de código</a:t>
            </a:r>
          </a:p>
          <a:p>
            <a:endParaRPr lang="es-MX" sz="18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Enviroment</a:t>
            </a:r>
            <a:r>
              <a:rPr lang="es-MX" sz="1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Notebooks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Versionamiento</a:t>
            </a:r>
            <a:endParaRPr lang="es-MX" sz="18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1800" dirty="0">
              <a:solidFill>
                <a:schemeClr val="tx2"/>
              </a:solidFill>
            </a:endParaRPr>
          </a:p>
          <a:p>
            <a:endParaRPr lang="es-MX" sz="1800" b="1" dirty="0">
              <a:solidFill>
                <a:schemeClr val="tx2"/>
              </a:solidFill>
            </a:endParaRPr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xmlns="" id="{CB2EBD64-1D19-F04B-B7CC-00F02B48AE98}"/>
              </a:ext>
            </a:extLst>
          </p:cNvPr>
          <p:cNvSpPr/>
          <p:nvPr/>
        </p:nvSpPr>
        <p:spPr>
          <a:xfrm>
            <a:off x="12807464" y="2150051"/>
            <a:ext cx="2468936" cy="2468936"/>
          </a:xfrm>
          <a:prstGeom prst="ellipse">
            <a:avLst/>
          </a:prstGeom>
          <a:solidFill>
            <a:srgbClr val="00A29D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xmlns="" id="{B6FE845F-0FE5-864D-A5D8-C5DFBFBB7785}"/>
              </a:ext>
            </a:extLst>
          </p:cNvPr>
          <p:cNvSpPr/>
          <p:nvPr/>
        </p:nvSpPr>
        <p:spPr>
          <a:xfrm>
            <a:off x="12920471" y="2784355"/>
            <a:ext cx="224292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sz="2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Model</a:t>
            </a:r>
            <a:r>
              <a:rPr lang="es-MX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MX" sz="2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Serving</a:t>
            </a:r>
            <a:r>
              <a:rPr lang="es-MX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algn="ctr"/>
            <a:r>
              <a:rPr lang="es-MX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</a:t>
            </a:r>
          </a:p>
          <a:p>
            <a:pPr algn="ctr"/>
            <a:r>
              <a:rPr lang="es-MX" sz="2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Monitoring</a:t>
            </a:r>
            <a:endParaRPr lang="es-MX" sz="24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xmlns="" id="{CE726D25-E01C-0948-B899-39799A9CA66B}"/>
              </a:ext>
            </a:extLst>
          </p:cNvPr>
          <p:cNvSpPr/>
          <p:nvPr/>
        </p:nvSpPr>
        <p:spPr>
          <a:xfrm>
            <a:off x="15508000" y="1745336"/>
            <a:ext cx="3550972" cy="2530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Feedback al cliente y</a:t>
            </a:r>
          </a:p>
          <a:p>
            <a:r>
              <a:rPr lang="es-MX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retroalimentación de los modelos</a:t>
            </a:r>
          </a:p>
          <a:p>
            <a:endParaRPr lang="es-MX" sz="18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Aprendizaje activo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Advisor</a:t>
            </a:r>
            <a:r>
              <a:rPr lang="es-ES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dashboard</a:t>
            </a:r>
            <a:endParaRPr lang="es-ES" sz="18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Logs</a:t>
            </a:r>
            <a:endParaRPr lang="es-MX" sz="1800" b="1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Utilizar </a:t>
            </a:r>
            <a:r>
              <a:rPr lang="es-MX" sz="1800" dirty="0" err="1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KPIs</a:t>
            </a:r>
            <a:endParaRPr lang="es-MX" sz="18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xmlns="" id="{7B143605-F80C-A34C-819F-097464539356}"/>
              </a:ext>
            </a:extLst>
          </p:cNvPr>
          <p:cNvSpPr/>
          <p:nvPr/>
        </p:nvSpPr>
        <p:spPr>
          <a:xfrm>
            <a:off x="15289539" y="5745529"/>
            <a:ext cx="4367487" cy="4367487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xmlns="" id="{8677428C-EE3F-7643-961C-943600A89A23}"/>
              </a:ext>
            </a:extLst>
          </p:cNvPr>
          <p:cNvSpPr/>
          <p:nvPr/>
        </p:nvSpPr>
        <p:spPr>
          <a:xfrm>
            <a:off x="12773041" y="5562689"/>
            <a:ext cx="3160565" cy="3160565"/>
          </a:xfrm>
          <a:prstGeom prst="ellipse">
            <a:avLst/>
          </a:prstGeom>
          <a:solidFill>
            <a:srgbClr val="00A29D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xmlns="" id="{DAC2D5C2-F8D8-3E49-A07D-45244675C7EE}"/>
              </a:ext>
            </a:extLst>
          </p:cNvPr>
          <p:cNvSpPr/>
          <p:nvPr/>
        </p:nvSpPr>
        <p:spPr>
          <a:xfrm>
            <a:off x="12960774" y="6508488"/>
            <a:ext cx="294824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Operacionalización</a:t>
            </a:r>
            <a:r>
              <a:rPr lang="es-MX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</a:t>
            </a:r>
          </a:p>
          <a:p>
            <a:r>
              <a:rPr lang="es-MX" sz="24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automatización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xmlns="" id="{BBF4F86B-47F9-554F-8E92-9C167A7A10AF}"/>
              </a:ext>
            </a:extLst>
          </p:cNvPr>
          <p:cNvSpPr/>
          <p:nvPr/>
        </p:nvSpPr>
        <p:spPr>
          <a:xfrm>
            <a:off x="15967199" y="7241144"/>
            <a:ext cx="3114955" cy="2600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dirty="0">
                <a:solidFill>
                  <a:schemeClr val="tx2"/>
                </a:solidFill>
              </a:rPr>
              <a:t>Automatización de</a:t>
            </a:r>
          </a:p>
          <a:p>
            <a:r>
              <a:rPr lang="es-MX" sz="1800" dirty="0">
                <a:solidFill>
                  <a:schemeClr val="tx2"/>
                </a:solidFill>
              </a:rPr>
              <a:t>los procesos</a:t>
            </a:r>
          </a:p>
          <a:p>
            <a:endParaRPr lang="es-MX" sz="18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2"/>
                </a:solidFill>
              </a:rPr>
              <a:t>MLOps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2"/>
                </a:solidFill>
              </a:rPr>
              <a:t>Test </a:t>
            </a:r>
            <a:r>
              <a:rPr lang="es-MX" sz="1800" b="1" dirty="0" err="1">
                <a:solidFill>
                  <a:schemeClr val="tx2"/>
                </a:solidFill>
              </a:rPr>
              <a:t>unit</a:t>
            </a:r>
            <a:r>
              <a:rPr lang="es-MX" sz="1800" b="1" dirty="0">
                <a:solidFill>
                  <a:schemeClr val="tx2"/>
                </a:solidFill>
              </a:rPr>
              <a:t> de los códigos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 err="1">
                <a:solidFill>
                  <a:schemeClr val="tx2"/>
                </a:solidFill>
              </a:rPr>
              <a:t>DataOps</a:t>
            </a:r>
            <a:endParaRPr lang="es-MX" sz="1800" b="1" dirty="0">
              <a:solidFill>
                <a:schemeClr val="tx2"/>
              </a:solidFill>
            </a:endParaRPr>
          </a:p>
          <a:p>
            <a:endParaRPr lang="es-MX" sz="2800" dirty="0">
              <a:solidFill>
                <a:schemeClr val="tx2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xmlns="" id="{DE1DA272-9B03-1449-B5F7-67B728072479}"/>
              </a:ext>
            </a:extLst>
          </p:cNvPr>
          <p:cNvSpPr/>
          <p:nvPr/>
        </p:nvSpPr>
        <p:spPr>
          <a:xfrm>
            <a:off x="20936525" y="4795154"/>
            <a:ext cx="2679560" cy="2679558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xmlns="" id="{B1E40E0B-2ECF-9543-A298-453FAEB3EBFE}"/>
              </a:ext>
            </a:extLst>
          </p:cNvPr>
          <p:cNvSpPr/>
          <p:nvPr/>
        </p:nvSpPr>
        <p:spPr>
          <a:xfrm>
            <a:off x="19091945" y="4008031"/>
            <a:ext cx="2250153" cy="2250153"/>
          </a:xfrm>
          <a:prstGeom prst="ellipse">
            <a:avLst/>
          </a:prstGeom>
          <a:solidFill>
            <a:srgbClr val="00A29D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xmlns="" id="{FEDF7113-07EC-7945-B663-21772C3AC0E1}"/>
              </a:ext>
            </a:extLst>
          </p:cNvPr>
          <p:cNvSpPr/>
          <p:nvPr/>
        </p:nvSpPr>
        <p:spPr>
          <a:xfrm>
            <a:off x="10865419" y="9953492"/>
            <a:ext cx="23567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AI </a:t>
            </a:r>
            <a:r>
              <a:rPr lang="es-MX" sz="2400" b="1" dirty="0" err="1">
                <a:solidFill>
                  <a:schemeClr val="bg1"/>
                </a:solidFill>
              </a:rPr>
              <a:t>Governance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xmlns="" id="{199CAB0B-DE29-8949-8CFC-0DE299FC3D45}"/>
              </a:ext>
            </a:extLst>
          </p:cNvPr>
          <p:cNvSpPr/>
          <p:nvPr/>
        </p:nvSpPr>
        <p:spPr>
          <a:xfrm>
            <a:off x="19117202" y="4902276"/>
            <a:ext cx="21996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err="1">
                <a:solidFill>
                  <a:schemeClr val="bg1"/>
                </a:solidFill>
              </a:rPr>
              <a:t>Explainble</a:t>
            </a:r>
            <a:r>
              <a:rPr lang="es-MX" sz="2400" b="1" dirty="0">
                <a:solidFill>
                  <a:schemeClr val="bg1"/>
                </a:solidFill>
              </a:rPr>
              <a:t> IA 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xmlns="" id="{4A3E1F48-6780-D24A-8727-C97903CE693D}"/>
              </a:ext>
            </a:extLst>
          </p:cNvPr>
          <p:cNvSpPr/>
          <p:nvPr/>
        </p:nvSpPr>
        <p:spPr>
          <a:xfrm>
            <a:off x="21318079" y="5943118"/>
            <a:ext cx="20185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Models explicable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2"/>
                </a:solidFill>
              </a:rPr>
              <a:t>XAI</a:t>
            </a:r>
            <a:endParaRPr lang="es-MX" sz="1800" b="1" dirty="0">
              <a:solidFill>
                <a:schemeClr val="tx2"/>
              </a:solidFill>
            </a:endParaRPr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xmlns="" id="{50E5BDFA-0B1E-2847-B46D-537064EF3E56}"/>
              </a:ext>
            </a:extLst>
          </p:cNvPr>
          <p:cNvSpPr/>
          <p:nvPr/>
        </p:nvSpPr>
        <p:spPr>
          <a:xfrm>
            <a:off x="21126162" y="662846"/>
            <a:ext cx="3160565" cy="3160565"/>
          </a:xfrm>
          <a:prstGeom prst="ellipse">
            <a:avLst/>
          </a:prstGeom>
          <a:solidFill>
            <a:schemeClr val="bg1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xmlns="" id="{494DFC95-4AB5-DD4E-9F2B-93661E5FB8FA}"/>
              </a:ext>
            </a:extLst>
          </p:cNvPr>
          <p:cNvSpPr/>
          <p:nvPr/>
        </p:nvSpPr>
        <p:spPr>
          <a:xfrm>
            <a:off x="19556519" y="678748"/>
            <a:ext cx="1825593" cy="1825593"/>
          </a:xfrm>
          <a:prstGeom prst="ellipse">
            <a:avLst/>
          </a:prstGeom>
          <a:solidFill>
            <a:srgbClr val="00A29D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xmlns="" id="{33F6DE95-4B50-9042-85E3-A21B13732594}"/>
              </a:ext>
            </a:extLst>
          </p:cNvPr>
          <p:cNvSpPr/>
          <p:nvPr/>
        </p:nvSpPr>
        <p:spPr>
          <a:xfrm>
            <a:off x="19676470" y="1360711"/>
            <a:ext cx="15856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</a:rPr>
              <a:t>IA </a:t>
            </a:r>
            <a:r>
              <a:rPr lang="es-MX" sz="2400" b="1" dirty="0" err="1">
                <a:solidFill>
                  <a:schemeClr val="bg1"/>
                </a:solidFill>
              </a:rPr>
              <a:t>Ethical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xmlns="" id="{9FC50E4E-6640-6642-A7E7-23E6AFFAA7A7}"/>
              </a:ext>
            </a:extLst>
          </p:cNvPr>
          <p:cNvSpPr/>
          <p:nvPr/>
        </p:nvSpPr>
        <p:spPr>
          <a:xfrm>
            <a:off x="21472101" y="1330754"/>
            <a:ext cx="2467342" cy="24622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1800" dirty="0">
                <a:solidFill>
                  <a:schemeClr val="tx2"/>
                </a:solidFill>
              </a:rPr>
              <a:t>Modelos sin sesgos</a:t>
            </a:r>
          </a:p>
          <a:p>
            <a:pPr>
              <a:lnSpc>
                <a:spcPct val="150000"/>
              </a:lnSpc>
            </a:pPr>
            <a:endParaRPr lang="es-MX" sz="1800" dirty="0">
              <a:solidFill>
                <a:schemeClr val="tx2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2"/>
                </a:solidFill>
              </a:rPr>
              <a:t>AI-RFX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 err="1">
                <a:solidFill>
                  <a:schemeClr val="tx2"/>
                </a:solidFill>
              </a:rPr>
              <a:t>Testing</a:t>
            </a:r>
            <a:r>
              <a:rPr lang="es-MX" sz="1800" b="1" dirty="0">
                <a:solidFill>
                  <a:schemeClr val="tx2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solidFill>
                  <a:schemeClr val="tx2"/>
                </a:solidFill>
              </a:rPr>
              <a:t>Pruebas unitarias</a:t>
            </a:r>
          </a:p>
          <a:p>
            <a:r>
              <a:rPr lang="es-MX" sz="2800" dirty="0">
                <a:solidFill>
                  <a:schemeClr val="tx2"/>
                </a:solidFill>
              </a:rPr>
              <a:t> </a:t>
            </a:r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xmlns="" id="{911EDC87-C9F1-E74B-B735-136F0E316242}"/>
              </a:ext>
            </a:extLst>
          </p:cNvPr>
          <p:cNvSpPr/>
          <p:nvPr/>
        </p:nvSpPr>
        <p:spPr>
          <a:xfrm>
            <a:off x="19610871" y="8555184"/>
            <a:ext cx="2841709" cy="2841709"/>
          </a:xfrm>
          <a:prstGeom prst="ellipse">
            <a:avLst/>
          </a:prstGeom>
          <a:solidFill>
            <a:srgbClr val="00A29D"/>
          </a:solidFill>
          <a:ln w="57150" cap="flat">
            <a:solidFill>
              <a:srgbClr val="00A29D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xmlns="" id="{0CE00F27-78FB-944B-A56A-79CC1C0D3832}"/>
              </a:ext>
            </a:extLst>
          </p:cNvPr>
          <p:cNvSpPr/>
          <p:nvPr/>
        </p:nvSpPr>
        <p:spPr>
          <a:xfrm>
            <a:off x="19815778" y="9793189"/>
            <a:ext cx="25298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b="1" dirty="0" err="1">
                <a:solidFill>
                  <a:schemeClr val="bg1"/>
                </a:solidFill>
              </a:rPr>
              <a:t>Alternative</a:t>
            </a:r>
            <a:r>
              <a:rPr lang="es-MX" sz="2400" b="1" dirty="0">
                <a:solidFill>
                  <a:schemeClr val="bg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84922427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pacidades de implementación digital"/>
          <p:cNvSpPr txBox="1"/>
          <p:nvPr/>
        </p:nvSpPr>
        <p:spPr>
          <a:xfrm>
            <a:off x="3485718" y="4996211"/>
            <a:ext cx="1478981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/>
            <a:r>
              <a:rPr lang="es-MX" sz="8000" dirty="0" err="1" smtClean="0">
                <a:solidFill>
                  <a:schemeClr val="tx2"/>
                </a:solidFill>
              </a:rPr>
              <a:t>Scoping</a:t>
            </a:r>
            <a:endParaRPr lang="es-MX" sz="8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8563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9915" y="3063314"/>
            <a:ext cx="12192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tx2"/>
                </a:solidFill>
              </a:rPr>
              <a:t>Objetivo</a:t>
            </a:r>
          </a:p>
          <a:p>
            <a:pPr algn="ctr"/>
            <a:endParaRPr lang="es-ES" sz="4000" b="1" dirty="0" smtClean="0">
              <a:solidFill>
                <a:schemeClr val="tx2"/>
              </a:solidFill>
            </a:endParaRPr>
          </a:p>
          <a:p>
            <a:pPr algn="just"/>
            <a:r>
              <a:rPr lang="es-ES" sz="4000" dirty="0" smtClean="0">
                <a:solidFill>
                  <a:schemeClr val="tx2"/>
                </a:solidFill>
              </a:rPr>
              <a:t>Diseñar un marco metodológico estándar de desarrollo de proyectos ciencia de datos, que sea capaz de sistematizar actividades tomando el cuenta todo el ecosistema de datos existente en la actualidad.</a:t>
            </a:r>
            <a:endParaRPr lang="es-E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20761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17513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;p6"/>
          <p:cNvSpPr txBox="1"/>
          <p:nvPr/>
        </p:nvSpPr>
        <p:spPr>
          <a:xfrm>
            <a:off x="715736" y="509813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Costos</a:t>
            </a:r>
            <a:endParaRPr lang="es-ES" dirty="0"/>
          </a:p>
        </p:txBody>
      </p:sp>
      <p:pic>
        <p:nvPicPr>
          <p:cNvPr id="2052" name="Picture 4" descr="Salario por ro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6" y="1685648"/>
            <a:ext cx="12217578" cy="1014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alario por ciud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5814" y="1714198"/>
            <a:ext cx="9354185" cy="1028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71884" y="4955051"/>
            <a:ext cx="12217578" cy="55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99695" y="6258638"/>
            <a:ext cx="12217578" cy="553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MX" sz="1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55310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729915" y="3063314"/>
            <a:ext cx="1219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sz="4000" b="1" dirty="0" smtClean="0">
                <a:solidFill>
                  <a:schemeClr val="tx2"/>
                </a:solidFill>
              </a:rPr>
              <a:t>Justificación</a:t>
            </a:r>
          </a:p>
          <a:p>
            <a:pPr algn="ctr"/>
            <a:endParaRPr lang="es-ES" sz="4000" b="1" dirty="0" smtClean="0">
              <a:solidFill>
                <a:schemeClr val="tx2"/>
              </a:solidFill>
            </a:endParaRPr>
          </a:p>
          <a:p>
            <a:pPr algn="just"/>
            <a:r>
              <a:rPr lang="es-ES" sz="4000" dirty="0" smtClean="0">
                <a:solidFill>
                  <a:schemeClr val="tx2"/>
                </a:solidFill>
              </a:rPr>
              <a:t>Actualmente </a:t>
            </a:r>
            <a:endParaRPr lang="es-ES" sz="4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30631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221830" y="9556158"/>
            <a:ext cx="19964401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4400" dirty="0" smtClean="0">
                <a:solidFill>
                  <a:schemeClr val="tx2"/>
                </a:solidFill>
              </a:rPr>
              <a:t>Practicamos </a:t>
            </a:r>
            <a:r>
              <a:rPr lang="es-MX" sz="4400" dirty="0">
                <a:solidFill>
                  <a:schemeClr val="tx2"/>
                </a:solidFill>
              </a:rPr>
              <a:t>la agilidad y </a:t>
            </a:r>
            <a:r>
              <a:rPr lang="es-MX" sz="4400" dirty="0" smtClean="0">
                <a:solidFill>
                  <a:schemeClr val="tx2"/>
                </a:solidFill>
              </a:rPr>
              <a:t>trabajando en </a:t>
            </a:r>
            <a:r>
              <a:rPr lang="es-MX" sz="4400" dirty="0">
                <a:solidFill>
                  <a:schemeClr val="tx2"/>
                </a:solidFill>
              </a:rPr>
              <a:t>equipos distribuidos y multifuncionales </a:t>
            </a:r>
            <a:r>
              <a:rPr lang="es-MX" sz="4400" dirty="0" smtClean="0">
                <a:solidFill>
                  <a:schemeClr val="tx2"/>
                </a:solidFill>
              </a:rPr>
              <a:t>de manera </a:t>
            </a:r>
            <a:r>
              <a:rPr lang="es-MX" sz="4400" dirty="0">
                <a:solidFill>
                  <a:schemeClr val="tx2"/>
                </a:solidFill>
              </a:rPr>
              <a:t>asincrónicamente.</a:t>
            </a:r>
          </a:p>
        </p:txBody>
      </p:sp>
    </p:spTree>
    <p:extLst>
      <p:ext uri="{BB962C8B-B14F-4D97-AF65-F5344CB8AC3E}">
        <p14:creationId xmlns:p14="http://schemas.microsoft.com/office/powerpoint/2010/main" val="249108919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1;p6"/>
          <p:cNvSpPr txBox="1"/>
          <p:nvPr/>
        </p:nvSpPr>
        <p:spPr>
          <a:xfrm>
            <a:off x="715736" y="509813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Temario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203158" y="2502568"/>
            <a:ext cx="22306547" cy="951029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3600" dirty="0">
                <a:solidFill>
                  <a:schemeClr val="tx2"/>
                </a:solidFill>
              </a:rPr>
              <a:t>Que no es ciencia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600" dirty="0">
                <a:solidFill>
                  <a:schemeClr val="tx2"/>
                </a:solidFill>
              </a:rPr>
              <a:t>¿Por qué fracasan los proyectos de ciencia de datos</a:t>
            </a:r>
            <a:r>
              <a:rPr lang="es-ES" sz="3600" dirty="0" smtClean="0">
                <a:solidFill>
                  <a:schemeClr val="tx2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600" dirty="0" smtClean="0">
                <a:solidFill>
                  <a:schemeClr val="tx2"/>
                </a:solidFill>
              </a:rPr>
              <a:t>Modelos de negocio con datos</a:t>
            </a:r>
            <a:endParaRPr lang="es-ES" sz="36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600" dirty="0">
                <a:solidFill>
                  <a:schemeClr val="tx2"/>
                </a:solidFill>
              </a:rPr>
              <a:t>Iniciativa para un departamento de ciencia de </a:t>
            </a:r>
            <a:r>
              <a:rPr lang="es-ES" sz="3600" dirty="0" smtClean="0">
                <a:solidFill>
                  <a:schemeClr val="tx2"/>
                </a:solidFill>
              </a:rPr>
              <a:t>datos</a:t>
            </a:r>
            <a:endParaRPr lang="es-ES" sz="36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600" dirty="0">
                <a:solidFill>
                  <a:schemeClr val="tx2"/>
                </a:solidFill>
              </a:rPr>
              <a:t>Matriz de madurez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600" dirty="0">
                <a:solidFill>
                  <a:schemeClr val="tx2"/>
                </a:solidFill>
              </a:rPr>
              <a:t>Data </a:t>
            </a:r>
            <a:r>
              <a:rPr lang="es-ES" sz="3600" dirty="0" err="1">
                <a:solidFill>
                  <a:schemeClr val="tx2"/>
                </a:solidFill>
              </a:rPr>
              <a:t>lake</a:t>
            </a:r>
            <a:r>
              <a:rPr lang="es-ES" sz="3600" dirty="0">
                <a:solidFill>
                  <a:schemeClr val="tx2"/>
                </a:solidFill>
              </a:rPr>
              <a:t> y data </a:t>
            </a:r>
            <a:r>
              <a:rPr lang="es-ES" sz="3600" dirty="0" err="1" smtClean="0">
                <a:solidFill>
                  <a:schemeClr val="tx2"/>
                </a:solidFill>
              </a:rPr>
              <a:t>warehouse</a:t>
            </a:r>
            <a:endParaRPr lang="es-ES" sz="36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600" dirty="0">
                <a:solidFill>
                  <a:schemeClr val="tx2"/>
                </a:solidFill>
              </a:rPr>
              <a:t>Como vendo mi </a:t>
            </a:r>
            <a:r>
              <a:rPr lang="es-ES" sz="3600" dirty="0" smtClean="0">
                <a:solidFill>
                  <a:schemeClr val="tx2"/>
                </a:solidFill>
              </a:rPr>
              <a:t>producto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600" dirty="0" smtClean="0">
                <a:solidFill>
                  <a:schemeClr val="tx2"/>
                </a:solidFill>
              </a:rPr>
              <a:t>Priorizar </a:t>
            </a:r>
            <a:r>
              <a:rPr lang="es-ES" sz="3600" dirty="0">
                <a:solidFill>
                  <a:schemeClr val="tx2"/>
                </a:solidFill>
              </a:rPr>
              <a:t>las </a:t>
            </a:r>
            <a:r>
              <a:rPr lang="es-ES" sz="3600" dirty="0" smtClean="0">
                <a:solidFill>
                  <a:schemeClr val="tx2"/>
                </a:solidFill>
              </a:rPr>
              <a:t>iniciativas de negocio</a:t>
            </a:r>
          </a:p>
          <a:p>
            <a:pPr marL="342900" lvl="1" indent="-342900">
              <a:buFont typeface="+mj-lt"/>
              <a:buAutoNum type="arabicPeriod"/>
            </a:pPr>
            <a:r>
              <a:rPr lang="es-ES" sz="3600" dirty="0">
                <a:solidFill>
                  <a:schemeClr val="tx2"/>
                </a:solidFill>
              </a:rPr>
              <a:t> Preguntas de negocio</a:t>
            </a:r>
            <a:r>
              <a:rPr lang="es-ES" sz="3600" dirty="0" smtClean="0">
                <a:solidFill>
                  <a:schemeClr val="tx2"/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600" dirty="0" smtClean="0">
                <a:solidFill>
                  <a:schemeClr val="tx2"/>
                </a:solidFill>
              </a:rPr>
              <a:t>¿Donde nace el departamento de ciencia de datos?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600" dirty="0" smtClean="0">
                <a:solidFill>
                  <a:schemeClr val="tx2"/>
                </a:solidFill>
              </a:rPr>
              <a:t>Estructura </a:t>
            </a:r>
            <a:r>
              <a:rPr lang="es-ES" sz="3600" dirty="0">
                <a:solidFill>
                  <a:schemeClr val="tx2"/>
                </a:solidFill>
              </a:rPr>
              <a:t>organizacional del departamento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600" dirty="0">
                <a:solidFill>
                  <a:schemeClr val="tx2"/>
                </a:solidFill>
              </a:rPr>
              <a:t>Perfiles y </a:t>
            </a:r>
            <a:r>
              <a:rPr lang="es-ES" sz="3600" dirty="0" smtClean="0">
                <a:solidFill>
                  <a:schemeClr val="tx2"/>
                </a:solidFill>
              </a:rPr>
              <a:t>roles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600" dirty="0" smtClean="0">
                <a:solidFill>
                  <a:schemeClr val="tx2"/>
                </a:solidFill>
              </a:rPr>
              <a:t>Célula de datos</a:t>
            </a:r>
            <a:endParaRPr lang="es-ES" sz="3600" dirty="0">
              <a:solidFill>
                <a:schemeClr val="tx2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3600" dirty="0">
                <a:solidFill>
                  <a:schemeClr val="tx2"/>
                </a:solidFill>
              </a:rPr>
              <a:t>Reclutamiento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600" dirty="0">
                <a:solidFill>
                  <a:schemeClr val="tx2"/>
                </a:solidFill>
              </a:rPr>
              <a:t>Estructura </a:t>
            </a:r>
            <a:r>
              <a:rPr lang="es-ES" sz="3600" dirty="0" smtClean="0">
                <a:solidFill>
                  <a:schemeClr val="tx2"/>
                </a:solidFill>
              </a:rPr>
              <a:t> y </a:t>
            </a:r>
            <a:r>
              <a:rPr lang="es-ES" sz="3600" dirty="0">
                <a:solidFill>
                  <a:schemeClr val="tx2"/>
                </a:solidFill>
              </a:rPr>
              <a:t>Metodologías </a:t>
            </a:r>
            <a:r>
              <a:rPr lang="es-ES" sz="3600" dirty="0" smtClean="0">
                <a:solidFill>
                  <a:schemeClr val="tx2"/>
                </a:solidFill>
              </a:rPr>
              <a:t>de </a:t>
            </a:r>
            <a:r>
              <a:rPr lang="es-ES" sz="3600" dirty="0">
                <a:solidFill>
                  <a:schemeClr val="tx2"/>
                </a:solidFill>
              </a:rPr>
              <a:t>un </a:t>
            </a:r>
            <a:r>
              <a:rPr lang="es-ES" sz="3600" dirty="0" smtClean="0">
                <a:solidFill>
                  <a:schemeClr val="tx2"/>
                </a:solidFill>
              </a:rPr>
              <a:t>proyecto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3600" dirty="0" smtClean="0">
                <a:solidFill>
                  <a:schemeClr val="tx2"/>
                </a:solidFill>
              </a:rPr>
              <a:t>UX para IA</a:t>
            </a:r>
          </a:p>
          <a:p>
            <a:pPr marL="342900" indent="-342900">
              <a:buFont typeface="+mj-lt"/>
              <a:buAutoNum type="arabicPeriod"/>
            </a:pPr>
            <a:r>
              <a:rPr kumimoji="0" lang="es-ES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Data </a:t>
            </a:r>
            <a:r>
              <a:rPr kumimoji="0" lang="es-ES" sz="3600" b="0" i="0" u="none" strike="noStrike" cap="none" spc="0" normalizeH="0" baseline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driven</a:t>
            </a:r>
            <a:r>
              <a:rPr kumimoji="0" lang="es-ES" sz="3600" b="0" i="0" u="none" strike="noStrike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 vs</a:t>
            </a:r>
            <a:r>
              <a:rPr kumimoji="0" lang="es-ES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 </a:t>
            </a:r>
            <a:r>
              <a:rPr kumimoji="0" lang="es-ES" sz="3600" b="0" i="0" u="none" strike="noStrike" cap="none" spc="0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insight</a:t>
            </a:r>
            <a:r>
              <a:rPr kumimoji="0" lang="es-ES" sz="3600" b="0" i="0" u="none" strike="noStrike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 </a:t>
            </a:r>
            <a:r>
              <a:rPr kumimoji="0" lang="es-ES" sz="3600" b="0" i="0" u="none" strike="noStrike" cap="none" spc="0" normalizeH="0" dirty="0" err="1" smtClean="0">
                <a:ln>
                  <a:noFill/>
                </a:ln>
                <a:solidFill>
                  <a:schemeClr val="tx2"/>
                </a:solidFill>
                <a:effectLst/>
                <a:uFillTx/>
                <a:sym typeface="Arial"/>
              </a:rPr>
              <a:t>driven</a:t>
            </a:r>
            <a:endParaRPr kumimoji="0" lang="es-MX" sz="3600" b="0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sym typeface="Arial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715727" y="-295263"/>
            <a:ext cx="27308674" cy="160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95886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nzen is a leading software development provider for the Mexican market, with a strong focus on the financial sector.…"/>
          <p:cNvSpPr txBox="1"/>
          <p:nvPr/>
        </p:nvSpPr>
        <p:spPr>
          <a:xfrm>
            <a:off x="1487896" y="1701200"/>
            <a:ext cx="22038096" cy="106051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71437" tIns="71437" rIns="71437" bIns="71437" anchor="t" anchorCtr="0">
            <a:noAutofit/>
          </a:bodyPr>
          <a:lstStyle/>
          <a:p>
            <a:pPr marL="571500" indent="-571500">
              <a:lnSpc>
                <a:spcPct val="90000"/>
              </a:lnSpc>
              <a:spcBef>
                <a:spcPts val="3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3600" dirty="0">
                <a:solidFill>
                  <a:schemeClr val="tx2"/>
                </a:solidFill>
              </a:rPr>
              <a:t>Estructura agile</a:t>
            </a:r>
            <a:endParaRPr lang="es-ES" sz="3600" dirty="0">
              <a:solidFill>
                <a:schemeClr val="tx2"/>
              </a:solidFill>
              <a:latin typeface="Lato Regular"/>
              <a:ea typeface="Helvetica Neue"/>
              <a:cs typeface="Helvetica Neue"/>
            </a:endParaRPr>
          </a:p>
          <a:p>
            <a:pPr marL="1440000" lvl="2" indent="-7175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MX" sz="3200" dirty="0" smtClean="0">
                <a:solidFill>
                  <a:schemeClr val="tx2"/>
                </a:solidFill>
              </a:rPr>
              <a:t>Alcance y enfoque del proyecto</a:t>
            </a:r>
          </a:p>
          <a:p>
            <a:pPr marL="1440000" lvl="2" indent="-7175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MX" sz="3200" dirty="0" smtClean="0">
                <a:solidFill>
                  <a:schemeClr val="tx2"/>
                </a:solidFill>
              </a:rPr>
              <a:t>Políticas </a:t>
            </a:r>
            <a:r>
              <a:rPr lang="es-MX" sz="3200" dirty="0">
                <a:solidFill>
                  <a:schemeClr val="tx2"/>
                </a:solidFill>
              </a:rPr>
              <a:t>de código </a:t>
            </a:r>
            <a:endParaRPr lang="es-MX" sz="3200" dirty="0" smtClean="0">
              <a:solidFill>
                <a:schemeClr val="tx2"/>
              </a:solidFill>
            </a:endParaRPr>
          </a:p>
          <a:p>
            <a:pPr marL="1440000" lvl="2" indent="-7175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MX" sz="3200" dirty="0" smtClean="0">
                <a:solidFill>
                  <a:schemeClr val="tx2"/>
                </a:solidFill>
              </a:rPr>
              <a:t>Diseño </a:t>
            </a:r>
            <a:r>
              <a:rPr lang="es-MX" sz="3200" dirty="0">
                <a:solidFill>
                  <a:schemeClr val="tx2"/>
                </a:solidFill>
              </a:rPr>
              <a:t>de patrones en proyectos de </a:t>
            </a:r>
            <a:r>
              <a:rPr lang="es-MX" sz="3200" dirty="0" smtClean="0">
                <a:solidFill>
                  <a:schemeClr val="tx2"/>
                </a:solidFill>
              </a:rPr>
              <a:t>datos</a:t>
            </a:r>
          </a:p>
          <a:p>
            <a:pPr marL="1440000" lvl="2" indent="-7175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MX" sz="3200" dirty="0" smtClean="0">
                <a:solidFill>
                  <a:schemeClr val="tx2"/>
                </a:solidFill>
              </a:rPr>
              <a:t>Directorios </a:t>
            </a:r>
            <a:r>
              <a:rPr lang="es-MX" sz="3200" dirty="0">
                <a:solidFill>
                  <a:schemeClr val="tx2"/>
                </a:solidFill>
              </a:rPr>
              <a:t>estandarizados </a:t>
            </a:r>
            <a:r>
              <a:rPr lang="es-MX" sz="3200" dirty="0" smtClean="0">
                <a:solidFill>
                  <a:schemeClr val="tx2"/>
                </a:solidFill>
              </a:rPr>
              <a:t>&amp; Plantillas </a:t>
            </a:r>
            <a:r>
              <a:rPr lang="es-MX" sz="3200" dirty="0">
                <a:solidFill>
                  <a:schemeClr val="tx2"/>
                </a:solidFill>
              </a:rPr>
              <a:t>de </a:t>
            </a:r>
            <a:r>
              <a:rPr lang="es-MX" sz="3200" dirty="0" smtClean="0">
                <a:solidFill>
                  <a:schemeClr val="tx2"/>
                </a:solidFill>
              </a:rPr>
              <a:t>código</a:t>
            </a:r>
          </a:p>
          <a:p>
            <a:pPr marL="1440000" lvl="2" indent="-7175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MX" sz="3200" dirty="0">
                <a:solidFill>
                  <a:schemeClr val="tx2"/>
                </a:solidFill>
              </a:rPr>
              <a:t>Pipelines </a:t>
            </a:r>
            <a:r>
              <a:rPr lang="es-MX" sz="3200" dirty="0" smtClean="0">
                <a:solidFill>
                  <a:schemeClr val="tx2"/>
                </a:solidFill>
              </a:rPr>
              <a:t>y </a:t>
            </a:r>
            <a:r>
              <a:rPr lang="es-MX" sz="3200" dirty="0" err="1">
                <a:solidFill>
                  <a:schemeClr val="tx2"/>
                </a:solidFill>
              </a:rPr>
              <a:t>w</a:t>
            </a:r>
            <a:r>
              <a:rPr lang="es-MX" sz="3200" dirty="0" err="1" smtClean="0">
                <a:solidFill>
                  <a:schemeClr val="tx2"/>
                </a:solidFill>
              </a:rPr>
              <a:t>orkflow</a:t>
            </a:r>
            <a:r>
              <a:rPr lang="es-MX" sz="3200" dirty="0" smtClean="0">
                <a:solidFill>
                  <a:schemeClr val="tx2"/>
                </a:solidFill>
              </a:rPr>
              <a:t> de un proyecto</a:t>
            </a:r>
          </a:p>
          <a:p>
            <a:pPr marL="1440000" lvl="2" indent="-7175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MX" sz="3200" dirty="0" smtClean="0">
                <a:solidFill>
                  <a:schemeClr val="tx2"/>
                </a:solidFill>
              </a:rPr>
              <a:t>Versionado </a:t>
            </a:r>
            <a:r>
              <a:rPr lang="es-MX" sz="3200" dirty="0">
                <a:solidFill>
                  <a:schemeClr val="tx2"/>
                </a:solidFill>
              </a:rPr>
              <a:t>de modelos y de </a:t>
            </a:r>
            <a:r>
              <a:rPr lang="es-MX" sz="3200" dirty="0" err="1" smtClean="0">
                <a:solidFill>
                  <a:schemeClr val="tx2"/>
                </a:solidFill>
              </a:rPr>
              <a:t>datasets</a:t>
            </a:r>
            <a:endParaRPr lang="es-MX" sz="3200" dirty="0" smtClean="0">
              <a:solidFill>
                <a:schemeClr val="tx2"/>
              </a:solidFill>
            </a:endParaRPr>
          </a:p>
          <a:p>
            <a:pPr marL="1440000" lvl="2" indent="-7175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MX" sz="3200" dirty="0" smtClean="0">
                <a:solidFill>
                  <a:schemeClr val="tx2"/>
                </a:solidFill>
              </a:rPr>
              <a:t>Entornos </a:t>
            </a:r>
            <a:r>
              <a:rPr lang="es-MX" sz="3200" dirty="0">
                <a:solidFill>
                  <a:schemeClr val="tx2"/>
                </a:solidFill>
              </a:rPr>
              <a:t>y modelos </a:t>
            </a:r>
            <a:r>
              <a:rPr lang="es-MX" sz="3200" dirty="0" smtClean="0">
                <a:solidFill>
                  <a:schemeClr val="tx2"/>
                </a:solidFill>
              </a:rPr>
              <a:t>reproducibles</a:t>
            </a:r>
          </a:p>
          <a:p>
            <a:pPr marL="1440000" lvl="2" indent="-7175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MX" sz="3200" dirty="0" smtClean="0">
                <a:solidFill>
                  <a:schemeClr val="tx2"/>
                </a:solidFill>
              </a:rPr>
              <a:t>Ética </a:t>
            </a:r>
            <a:r>
              <a:rPr lang="es-MX" sz="3200" dirty="0">
                <a:solidFill>
                  <a:schemeClr val="tx2"/>
                </a:solidFill>
              </a:rPr>
              <a:t>y sesgos </a:t>
            </a:r>
            <a:endParaRPr lang="es-MX" sz="3200" dirty="0" smtClean="0">
              <a:solidFill>
                <a:schemeClr val="tx2"/>
              </a:solidFill>
            </a:endParaRPr>
          </a:p>
          <a:p>
            <a:pPr marL="1440000" lvl="2" indent="-7175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MX" sz="3200" dirty="0" smtClean="0">
                <a:solidFill>
                  <a:schemeClr val="tx2"/>
                </a:solidFill>
              </a:rPr>
              <a:t>Modelos </a:t>
            </a:r>
            <a:r>
              <a:rPr lang="es-MX" sz="3200" dirty="0">
                <a:solidFill>
                  <a:schemeClr val="tx2"/>
                </a:solidFill>
              </a:rPr>
              <a:t>interpretables y </a:t>
            </a:r>
            <a:r>
              <a:rPr lang="es-MX" sz="3200" dirty="0" err="1">
                <a:solidFill>
                  <a:schemeClr val="tx2"/>
                </a:solidFill>
              </a:rPr>
              <a:t>Explainble</a:t>
            </a:r>
            <a:r>
              <a:rPr lang="es-MX" sz="3200" dirty="0">
                <a:solidFill>
                  <a:schemeClr val="tx2"/>
                </a:solidFill>
              </a:rPr>
              <a:t> </a:t>
            </a:r>
            <a:r>
              <a:rPr lang="es-MX" sz="3200" dirty="0" smtClean="0">
                <a:solidFill>
                  <a:schemeClr val="tx2"/>
                </a:solidFill>
              </a:rPr>
              <a:t>IA</a:t>
            </a:r>
          </a:p>
          <a:p>
            <a:pPr marL="1440000" lvl="2" indent="-7175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ES" sz="3200" dirty="0" smtClean="0">
                <a:solidFill>
                  <a:schemeClr val="tx2"/>
                </a:solidFill>
              </a:rPr>
              <a:t>Visualización de datos</a:t>
            </a:r>
            <a:endParaRPr lang="es-MX" sz="3200" dirty="0" smtClean="0">
              <a:solidFill>
                <a:schemeClr val="tx2"/>
              </a:solidFill>
            </a:endParaRPr>
          </a:p>
          <a:p>
            <a:pPr marL="1440000" lvl="2" indent="-7175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MX" sz="3200" dirty="0" smtClean="0">
                <a:solidFill>
                  <a:schemeClr val="tx2"/>
                </a:solidFill>
              </a:rPr>
              <a:t>Bibliotecas, paradigmas de procesamiento y </a:t>
            </a:r>
            <a:r>
              <a:rPr lang="es-MX" sz="3200" dirty="0" err="1">
                <a:solidFill>
                  <a:schemeClr val="tx2"/>
                </a:solidFill>
              </a:rPr>
              <a:t>f</a:t>
            </a:r>
            <a:r>
              <a:rPr lang="es-MX" sz="3200" dirty="0" err="1" smtClean="0">
                <a:solidFill>
                  <a:schemeClr val="tx2"/>
                </a:solidFill>
              </a:rPr>
              <a:t>rameworks</a:t>
            </a:r>
            <a:endParaRPr lang="es-MX" sz="3200" dirty="0" smtClean="0">
              <a:solidFill>
                <a:schemeClr val="tx2"/>
              </a:solidFill>
            </a:endParaRPr>
          </a:p>
          <a:p>
            <a:pPr marL="1440000" lvl="2" indent="-7175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MX" sz="3200" dirty="0" smtClean="0">
                <a:solidFill>
                  <a:schemeClr val="tx2"/>
                </a:solidFill>
              </a:rPr>
              <a:t>Datos alternativos</a:t>
            </a:r>
          </a:p>
          <a:p>
            <a:pPr marL="1440000" lvl="2" indent="-7175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MX" sz="3200" dirty="0" smtClean="0">
                <a:solidFill>
                  <a:schemeClr val="tx2"/>
                </a:solidFill>
              </a:rPr>
              <a:t>Seguridad </a:t>
            </a:r>
            <a:r>
              <a:rPr lang="es-MX" sz="3200" dirty="0">
                <a:solidFill>
                  <a:schemeClr val="tx2"/>
                </a:solidFill>
              </a:rPr>
              <a:t>y </a:t>
            </a:r>
            <a:r>
              <a:rPr lang="es-MX" sz="3200" dirty="0" err="1">
                <a:solidFill>
                  <a:schemeClr val="tx2"/>
                </a:solidFill>
              </a:rPr>
              <a:t>anonimización</a:t>
            </a:r>
            <a:r>
              <a:rPr lang="es-MX" sz="3200" dirty="0">
                <a:solidFill>
                  <a:schemeClr val="tx2"/>
                </a:solidFill>
              </a:rPr>
              <a:t> </a:t>
            </a:r>
            <a:r>
              <a:rPr lang="es-MX" sz="3200" dirty="0" smtClean="0">
                <a:solidFill>
                  <a:schemeClr val="tx2"/>
                </a:solidFill>
              </a:rPr>
              <a:t>de datos</a:t>
            </a:r>
          </a:p>
          <a:p>
            <a:pPr marL="1440000" lvl="2" indent="-717550">
              <a:buClr>
                <a:schemeClr val="tx2"/>
              </a:buClr>
              <a:buFont typeface="Courier New" panose="02070309020205020404" pitchFamily="49" charset="0"/>
              <a:buChar char="o"/>
            </a:pPr>
            <a:r>
              <a:rPr lang="es-MX" sz="3200" dirty="0" smtClean="0">
                <a:solidFill>
                  <a:schemeClr val="tx2"/>
                </a:solidFill>
              </a:rPr>
              <a:t>Data </a:t>
            </a:r>
            <a:r>
              <a:rPr lang="es-MX" sz="3200" dirty="0" err="1" smtClean="0">
                <a:solidFill>
                  <a:schemeClr val="tx2"/>
                </a:solidFill>
              </a:rPr>
              <a:t>thinking</a:t>
            </a:r>
            <a:endParaRPr lang="es-MX" sz="3200" dirty="0">
              <a:solidFill>
                <a:schemeClr val="tx2"/>
              </a:solidFill>
            </a:endParaRPr>
          </a:p>
          <a:p>
            <a:pPr lvl="2" indent="-5715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tx2"/>
                </a:solidFill>
              </a:rPr>
              <a:t>Agile avanzado</a:t>
            </a:r>
          </a:p>
          <a:p>
            <a:pPr marL="1440000" lvl="2" indent="-5715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3200" dirty="0" smtClean="0">
                <a:solidFill>
                  <a:schemeClr val="tx2"/>
                </a:solidFill>
              </a:rPr>
              <a:t>Pruebas unitarias</a:t>
            </a:r>
          </a:p>
          <a:p>
            <a:pPr marL="1440000" lvl="2" indent="-5715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3200" dirty="0" err="1" smtClean="0">
                <a:solidFill>
                  <a:schemeClr val="tx2"/>
                </a:solidFill>
              </a:rPr>
              <a:t>DataOps</a:t>
            </a:r>
            <a:r>
              <a:rPr lang="es-MX" sz="3200" dirty="0">
                <a:solidFill>
                  <a:schemeClr val="tx2"/>
                </a:solidFill>
              </a:rPr>
              <a:t> </a:t>
            </a:r>
            <a:r>
              <a:rPr lang="es-MX" sz="3200" dirty="0" smtClean="0">
                <a:solidFill>
                  <a:schemeClr val="tx2"/>
                </a:solidFill>
              </a:rPr>
              <a:t>&amp; MLOps &amp; </a:t>
            </a:r>
            <a:r>
              <a:rPr lang="es-MX" sz="3200" dirty="0">
                <a:solidFill>
                  <a:schemeClr val="tx2"/>
                </a:solidFill>
              </a:rPr>
              <a:t>CALMS </a:t>
            </a:r>
            <a:endParaRPr lang="es-MX" sz="3200" dirty="0" smtClean="0">
              <a:solidFill>
                <a:schemeClr val="tx2"/>
              </a:solidFill>
            </a:endParaRPr>
          </a:p>
          <a:p>
            <a:pPr marL="1440000" lvl="2" indent="-5715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ES" sz="3200" dirty="0" err="1">
                <a:solidFill>
                  <a:schemeClr val="tx2"/>
                </a:solidFill>
              </a:rPr>
              <a:t>Advisor</a:t>
            </a:r>
            <a:r>
              <a:rPr lang="es-ES" sz="3200" dirty="0">
                <a:solidFill>
                  <a:schemeClr val="tx2"/>
                </a:solidFill>
              </a:rPr>
              <a:t> </a:t>
            </a:r>
            <a:r>
              <a:rPr lang="es-ES" sz="3200" dirty="0" err="1" smtClean="0">
                <a:solidFill>
                  <a:schemeClr val="tx2"/>
                </a:solidFill>
              </a:rPr>
              <a:t>dashboard</a:t>
            </a:r>
            <a:r>
              <a:rPr lang="es-MX" sz="3200" dirty="0" smtClean="0">
                <a:solidFill>
                  <a:schemeClr val="tx2"/>
                </a:solidFill>
              </a:rPr>
              <a:t>, Log &amp; Monitoreo</a:t>
            </a:r>
          </a:p>
          <a:p>
            <a:pPr marL="1440000" lvl="2" indent="-5715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3200" dirty="0" smtClean="0">
                <a:solidFill>
                  <a:schemeClr val="tx2"/>
                </a:solidFill>
              </a:rPr>
              <a:t>Aprendizaje activo</a:t>
            </a:r>
          </a:p>
          <a:p>
            <a:pPr marL="1440000" lvl="2" indent="-57150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s-MX" sz="3200" dirty="0" smtClean="0">
                <a:solidFill>
                  <a:schemeClr val="tx2"/>
                </a:solidFill>
              </a:rPr>
              <a:t>Sprint </a:t>
            </a:r>
            <a:r>
              <a:rPr lang="es-MX" sz="3200" dirty="0" err="1" smtClean="0">
                <a:solidFill>
                  <a:schemeClr val="tx2"/>
                </a:solidFill>
              </a:rPr>
              <a:t>Thinking</a:t>
            </a:r>
            <a:endParaRPr lang="es-MX" sz="3200" dirty="0" smtClean="0">
              <a:solidFill>
                <a:schemeClr val="tx2"/>
              </a:solidFill>
            </a:endParaRPr>
          </a:p>
        </p:txBody>
      </p:sp>
      <p:sp>
        <p:nvSpPr>
          <p:cNvPr id="3" name="Google Shape;91;p6"/>
          <p:cNvSpPr txBox="1"/>
          <p:nvPr/>
        </p:nvSpPr>
        <p:spPr>
          <a:xfrm>
            <a:off x="1487896" y="509812"/>
            <a:ext cx="20938096" cy="1175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Zoom : </a:t>
            </a:r>
            <a:r>
              <a:rPr lang="es-ES" sz="5400" dirty="0">
                <a:solidFill>
                  <a:schemeClr val="tx2"/>
                </a:solidFill>
              </a:rPr>
              <a:t>Estructura  y </a:t>
            </a:r>
            <a:r>
              <a:rPr lang="es-ES" sz="5400" dirty="0" smtClean="0">
                <a:solidFill>
                  <a:schemeClr val="tx2"/>
                </a:solidFill>
              </a:rPr>
              <a:t>metodologías </a:t>
            </a:r>
            <a:r>
              <a:rPr lang="es-ES" sz="5400" dirty="0">
                <a:solidFill>
                  <a:schemeClr val="tx2"/>
                </a:solidFill>
              </a:rPr>
              <a:t>de un proyecto de </a:t>
            </a:r>
            <a:r>
              <a:rPr lang="es-ES" sz="5400" dirty="0" smtClean="0">
                <a:solidFill>
                  <a:schemeClr val="tx2"/>
                </a:solidFill>
              </a:rPr>
              <a:t>datos</a:t>
            </a:r>
            <a:endParaRPr lang="es-E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178570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pacidades de implementación digital"/>
          <p:cNvSpPr txBox="1"/>
          <p:nvPr/>
        </p:nvSpPr>
        <p:spPr>
          <a:xfrm>
            <a:off x="3485718" y="4996211"/>
            <a:ext cx="14789814" cy="1333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ctr"/>
            <a:r>
              <a:rPr lang="es-MX" sz="8000" dirty="0" smtClean="0">
                <a:solidFill>
                  <a:schemeClr val="tx2"/>
                </a:solidFill>
              </a:rPr>
              <a:t>Qué no es ciencia de datos</a:t>
            </a:r>
            <a:endParaRPr lang="es-MX" sz="8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8894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1716504" y="3715561"/>
            <a:ext cx="2290010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Big data no es analítica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Para hacer analítica  no es necesario infraestructura </a:t>
            </a:r>
            <a:r>
              <a:rPr lang="es-MX" sz="3600" dirty="0" err="1" smtClean="0">
                <a:solidFill>
                  <a:schemeClr val="bg2">
                    <a:lumMod val="50000"/>
                  </a:schemeClr>
                </a:solidFill>
              </a:rPr>
              <a:t>big</a:t>
            </a: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err="1" smtClean="0">
                <a:solidFill>
                  <a:schemeClr val="bg2">
                    <a:lumMod val="50000"/>
                  </a:schemeClr>
                </a:solidFill>
              </a:rPr>
              <a:t>Advance</a:t>
            </a: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 analítica == ciencia de datos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Ciencia de datos no es machine learning (menos AI)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Ciencia de datos no es TECH FIRST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Machine learning , NLP , Computar </a:t>
            </a:r>
            <a:r>
              <a:rPr lang="es-MX" sz="3600" dirty="0" err="1" smtClean="0">
                <a:solidFill>
                  <a:schemeClr val="bg2">
                    <a:lumMod val="50000"/>
                  </a:schemeClr>
                </a:solidFill>
              </a:rPr>
              <a:t>vision</a:t>
            </a:r>
            <a:r>
              <a:rPr lang="es-MX" sz="36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son herramientas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No es coherente el termino: utilizamos modelos de IA y machine learning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600" dirty="0" smtClean="0">
                <a:solidFill>
                  <a:schemeClr val="bg2">
                    <a:lumMod val="50000"/>
                  </a:schemeClr>
                </a:solidFill>
              </a:rPr>
              <a:t>No evangelicen con  el lenguaje al CEO hasta ver entregado valor  </a:t>
            </a:r>
            <a:endParaRPr lang="es-MX" sz="36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Google Shape;91;p6"/>
          <p:cNvSpPr txBox="1"/>
          <p:nvPr/>
        </p:nvSpPr>
        <p:spPr>
          <a:xfrm>
            <a:off x="715736" y="509813"/>
            <a:ext cx="20938096" cy="128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lnSpc>
                <a:spcPct val="120000"/>
              </a:lnSpc>
              <a:defRPr sz="6400" b="1">
                <a:solidFill>
                  <a:srgbClr val="53585F"/>
                </a:solidFill>
                <a:latin typeface="Lato Bold"/>
                <a:ea typeface="Lato Bold"/>
                <a:cs typeface="Lato Bold"/>
                <a:sym typeface="Lato Bold"/>
              </a:defRPr>
            </a:lvl1pPr>
          </a:lstStyle>
          <a:p>
            <a:r>
              <a:rPr lang="es-ES" dirty="0" smtClean="0"/>
              <a:t>La confusión existentes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40111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White">
  <a:themeElements>
    <a:clrScheme name="1_White">
      <a:dk1>
        <a:srgbClr val="FFFFFF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1_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White">
  <a:themeElements>
    <a:clrScheme name="1_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1_Whi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1_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47049</TotalTime>
  <Words>1631</Words>
  <Application>Microsoft Office PowerPoint</Application>
  <PresentationFormat>Personalizado</PresentationFormat>
  <Paragraphs>214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4" baseType="lpstr">
      <vt:lpstr>Arial</vt:lpstr>
      <vt:lpstr>ArialMT</vt:lpstr>
      <vt:lpstr>Courier New</vt:lpstr>
      <vt:lpstr>Helvetica</vt:lpstr>
      <vt:lpstr>Helvetica Neue</vt:lpstr>
      <vt:lpstr>Lato</vt:lpstr>
      <vt:lpstr>Lato Bold</vt:lpstr>
      <vt:lpstr>Lato Regular</vt:lpstr>
      <vt:lpstr>Lato-Bold</vt:lpstr>
      <vt:lpstr>Lucida Grande</vt:lpstr>
      <vt:lpstr>Montserrat Hairline</vt:lpstr>
      <vt:lpstr>1_White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SantaCruz</dc:creator>
  <cp:lastModifiedBy>SantaCruz</cp:lastModifiedBy>
  <cp:revision>780</cp:revision>
  <dcterms:modified xsi:type="dcterms:W3CDTF">2020-12-03T06:08:15Z</dcterms:modified>
</cp:coreProperties>
</file>