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handoutMasterIdLst>
    <p:handoutMasterId r:id="rId9"/>
  </p:handoutMasterIdLst>
  <p:sldIdLst>
    <p:sldId id="312" r:id="rId2"/>
    <p:sldId id="297" r:id="rId3"/>
    <p:sldId id="313" r:id="rId4"/>
    <p:sldId id="315" r:id="rId5"/>
    <p:sldId id="317" r:id="rId6"/>
    <p:sldId id="311" r:id="rId7"/>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1pPr>
    <a:lvl2pPr marL="4572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2pPr>
    <a:lvl3pPr marL="9144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3pPr>
    <a:lvl4pPr marL="13716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4pPr>
    <a:lvl5pPr marL="18288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5pPr>
    <a:lvl6pPr marL="22860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6pPr>
    <a:lvl7pPr marL="27432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7pPr>
    <a:lvl8pPr marL="32004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8pPr>
    <a:lvl9pPr marL="36576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05F"/>
    <a:srgbClr val="070807"/>
    <a:srgbClr val="134A83"/>
    <a:srgbClr val="323F4F"/>
    <a:srgbClr val="3C5C9B"/>
    <a:srgbClr val="2AABE2"/>
    <a:srgbClr val="445954"/>
    <a:srgbClr val="025C7A"/>
    <a:srgbClr val="231F20"/>
    <a:srgbClr val="3A98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78" autoAdjust="0"/>
    <p:restoredTop sz="91429"/>
  </p:normalViewPr>
  <p:slideViewPr>
    <p:cSldViewPr snapToGrid="0" snapToObjects="1">
      <p:cViewPr varScale="1">
        <p:scale>
          <a:sx n="150" d="100"/>
          <a:sy n="150" d="100"/>
        </p:scale>
        <p:origin x="1264" y="160"/>
      </p:cViewPr>
      <p:guideLst>
        <p:guide orient="horz" pos="1620"/>
        <p:guide pos="2880"/>
      </p:guideLst>
    </p:cSldViewPr>
  </p:slideViewPr>
  <p:notesTextViewPr>
    <p:cViewPr>
      <p:scale>
        <a:sx n="100" d="100"/>
        <a:sy n="100" d="100"/>
      </p:scale>
      <p:origin x="0" y="0"/>
    </p:cViewPr>
  </p:notesTextViewPr>
  <p:sorterViewPr>
    <p:cViewPr>
      <p:scale>
        <a:sx n="141" d="100"/>
        <a:sy n="141" d="100"/>
      </p:scale>
      <p:origin x="0" y="0"/>
    </p:cViewPr>
  </p:sorterViewPr>
  <p:notesViewPr>
    <p:cSldViewPr snapToGrid="0" snapToObjects="1">
      <p:cViewPr varScale="1">
        <p:scale>
          <a:sx n="163" d="100"/>
          <a:sy n="163" d="100"/>
        </p:scale>
        <p:origin x="2160"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3EA43BBF-CF0C-254D-BDD2-F513B4118F3F}" type="datetime1">
              <a:rPr lang="en-US"/>
              <a:pPr>
                <a:defRPr/>
              </a:pPr>
              <a:t>12/6/22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E04333B-D24A-2E49-8216-59B9B438E111}" type="slidenum">
              <a:rPr lang="en-US"/>
              <a:pPr>
                <a:defRPr/>
              </a:pPr>
              <a:t>‹#›</a:t>
            </a:fld>
            <a:endParaRPr lang="en-US"/>
          </a:p>
        </p:txBody>
      </p:sp>
    </p:spTree>
    <p:extLst>
      <p:ext uri="{BB962C8B-B14F-4D97-AF65-F5344CB8AC3E}">
        <p14:creationId xmlns:p14="http://schemas.microsoft.com/office/powerpoint/2010/main" val="1243903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4DA9EAED-D824-E442-818A-6414B94348DF}" type="datetime1">
              <a:rPr lang="en-US"/>
              <a:pPr>
                <a:defRPr/>
              </a:pPr>
              <a:t>12/6/22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0708B306-C8D8-AD48-9325-7FEAE03C69B2}" type="slidenum">
              <a:rPr lang="en-US"/>
              <a:pPr>
                <a:defRPr/>
              </a:pPr>
              <a:t>‹#›</a:t>
            </a:fld>
            <a:endParaRPr lang="en-US"/>
          </a:p>
        </p:txBody>
      </p:sp>
    </p:spTree>
    <p:extLst>
      <p:ext uri="{BB962C8B-B14F-4D97-AF65-F5344CB8AC3E}">
        <p14:creationId xmlns:p14="http://schemas.microsoft.com/office/powerpoint/2010/main" val="224754344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10" charset="-128"/>
        <a:cs typeface="ＭＳ Ｐゴシック" pitchFamily="-110"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0"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0"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0"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hemeOverride" Target="../theme/themeOverride2.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1.xml"/><Relationship Id="rId1" Type="http://schemas.openxmlformats.org/officeDocument/2006/relationships/themeOverride" Target="../theme/themeOverride3.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 page">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p:nvPr>
        </p:nvSpPr>
        <p:spPr>
          <a:xfrm>
            <a:off x="457200" y="457200"/>
            <a:ext cx="7772400" cy="425957"/>
          </a:xfrm>
          <a:effectLst/>
        </p:spPr>
        <p:txBody>
          <a:bodyPr anchor="t">
            <a:normAutofit/>
          </a:bodyPr>
          <a:lstStyle>
            <a:lvl1pPr algn="l">
              <a:defRPr sz="2000" b="1" i="0" cap="none" spc="0" baseline="0">
                <a:solidFill>
                  <a:srgbClr val="28305F"/>
                </a:solidFill>
                <a:effectLst/>
                <a:latin typeface="Arial"/>
                <a:cs typeface="Arial"/>
              </a:defRPr>
            </a:lvl1pPr>
          </a:lstStyle>
          <a:p>
            <a:r>
              <a:rPr lang="en-US" dirty="0"/>
              <a:t>Click to edit Master title style</a:t>
            </a:r>
          </a:p>
        </p:txBody>
      </p:sp>
      <p:sp>
        <p:nvSpPr>
          <p:cNvPr id="10" name="Content Placeholder 2"/>
          <p:cNvSpPr>
            <a:spLocks noGrp="1"/>
          </p:cNvSpPr>
          <p:nvPr>
            <p:ph idx="1"/>
          </p:nvPr>
        </p:nvSpPr>
        <p:spPr>
          <a:xfrm>
            <a:off x="914400" y="1200150"/>
            <a:ext cx="7315200" cy="3364165"/>
          </a:xfrm>
        </p:spPr>
        <p:txBody>
          <a:bodyPr>
            <a:normAutofit/>
          </a:bodyPr>
          <a:lstStyle>
            <a:lvl1pPr>
              <a:buClr>
                <a:srgbClr val="070807"/>
              </a:buClr>
              <a:buSzPct val="80000"/>
              <a:buFont typeface="Arial"/>
              <a:buChar char="•"/>
              <a:defRPr sz="1600">
                <a:solidFill>
                  <a:srgbClr val="070807"/>
                </a:solidFill>
                <a:latin typeface="Arial"/>
                <a:cs typeface="Arial"/>
              </a:defRPr>
            </a:lvl1pPr>
            <a:lvl2pPr marL="457200" indent="0">
              <a:buClr>
                <a:srgbClr val="EF3E33"/>
              </a:buClr>
              <a:buNone/>
              <a:defRPr sz="2000">
                <a:latin typeface="Arial"/>
                <a:cs typeface="Arial"/>
              </a:defRPr>
            </a:lvl2pPr>
            <a:lvl3pPr>
              <a:buClr>
                <a:srgbClr val="8DC63F"/>
              </a:buClr>
              <a:defRPr sz="1800"/>
            </a:lvl3pPr>
            <a:lvl4pPr>
              <a:buClr>
                <a:schemeClr val="accent2"/>
              </a:buClr>
              <a:defRPr sz="1600"/>
            </a:lvl4pPr>
            <a:lvl5pPr>
              <a:buClr>
                <a:schemeClr val="accent6"/>
              </a:buClr>
              <a:defRPr sz="1400"/>
            </a:lvl5pPr>
          </a:lstStyle>
          <a:p>
            <a:pPr lvl="0"/>
            <a:r>
              <a:rPr lang="en-US" dirty="0"/>
              <a:t>Click to edit Master text styles</a:t>
            </a:r>
          </a:p>
        </p:txBody>
      </p:sp>
      <p:sp>
        <p:nvSpPr>
          <p:cNvPr id="7" name="Date Placeholder 3">
            <a:extLst>
              <a:ext uri="{FF2B5EF4-FFF2-40B4-BE49-F238E27FC236}">
                <a16:creationId xmlns:a16="http://schemas.microsoft.com/office/drawing/2014/main" id="{27A2AFF4-DC05-7A40-8664-680B4FBF66F2}"/>
              </a:ext>
            </a:extLst>
          </p:cNvPr>
          <p:cNvSpPr txBox="1">
            <a:spLocks/>
          </p:cNvSpPr>
          <p:nvPr userDrawn="1"/>
        </p:nvSpPr>
        <p:spPr>
          <a:xfrm>
            <a:off x="8636110" y="4771383"/>
            <a:ext cx="462367" cy="273844"/>
          </a:xfrm>
          <a:prstGeom prst="rect">
            <a:avLst/>
          </a:prstGeom>
        </p:spPr>
        <p:txBody>
          <a:bodyPr wrap="square" numCol="1" anchorCtr="0" compatLnSpc="1">
            <a:prstTxWarp prst="textNoShape">
              <a:avLst/>
            </a:prstTxWarp>
          </a:bodyPr>
          <a:lstStyle>
            <a:defPPr>
              <a:defRPr lang="en-US"/>
            </a:defPPr>
            <a:lvl1pPr algn="l" defTabSz="457200" rtl="0" fontAlgn="base">
              <a:spcBef>
                <a:spcPct val="0"/>
              </a:spcBef>
              <a:spcAft>
                <a:spcPct val="0"/>
              </a:spcAft>
              <a:defRPr sz="1100" kern="1200" smtClean="0">
                <a:solidFill>
                  <a:srgbClr val="FFFFFF"/>
                </a:solidFill>
                <a:latin typeface="Arial" pitchFamily="-110" charset="0"/>
                <a:ea typeface="ＭＳ Ｐゴシック" pitchFamily="-110" charset="-128"/>
                <a:cs typeface="ＭＳ Ｐゴシック" pitchFamily="-110" charset="-128"/>
              </a:defRPr>
            </a:lvl1pPr>
            <a:lvl2pPr marL="4572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2pPr>
            <a:lvl3pPr marL="9144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3pPr>
            <a:lvl4pPr marL="13716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4pPr>
            <a:lvl5pPr marL="18288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5pPr>
            <a:lvl6pPr marL="22860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6pPr>
            <a:lvl7pPr marL="27432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7pPr>
            <a:lvl8pPr marL="32004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8pPr>
            <a:lvl9pPr marL="36576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9pPr>
          </a:lstStyle>
          <a:p>
            <a:pPr>
              <a:defRPr/>
            </a:pPr>
            <a:r>
              <a:rPr lang="en-US" sz="800" dirty="0">
                <a:solidFill>
                  <a:srgbClr val="070807"/>
                </a:solidFill>
              </a:rPr>
              <a:t>[ </a:t>
            </a:r>
            <a:fld id="{2820970C-1322-3042-AE3D-AE90FD7E094C}" type="slidenum">
              <a:rPr lang="en-US" sz="800" smtClean="0">
                <a:solidFill>
                  <a:srgbClr val="070807"/>
                </a:solidFill>
              </a:rPr>
              <a:pPr>
                <a:defRPr/>
              </a:pPr>
              <a:t>‹#›</a:t>
            </a:fld>
            <a:r>
              <a:rPr lang="en-US" sz="800" dirty="0">
                <a:solidFill>
                  <a:srgbClr val="070807"/>
                </a:solidFill>
              </a:rPr>
              <a:t> </a:t>
            </a:r>
            <a:r>
              <a:rPr lang="en-US" sz="800" dirty="0">
                <a:solidFill>
                  <a:srgbClr val="323F4F"/>
                </a:solidFill>
              </a:rPr>
              <a:t>]</a:t>
            </a:r>
          </a:p>
        </p:txBody>
      </p:sp>
      <p:grpSp>
        <p:nvGrpSpPr>
          <p:cNvPr id="6" name="Group 5">
            <a:extLst>
              <a:ext uri="{FF2B5EF4-FFF2-40B4-BE49-F238E27FC236}">
                <a16:creationId xmlns:a16="http://schemas.microsoft.com/office/drawing/2014/main" id="{32DBFDE6-00E8-6CEF-00B8-07AB1EA9988C}"/>
              </a:ext>
            </a:extLst>
          </p:cNvPr>
          <p:cNvGrpSpPr/>
          <p:nvPr userDrawn="1"/>
        </p:nvGrpSpPr>
        <p:grpSpPr>
          <a:xfrm>
            <a:off x="212797" y="4618920"/>
            <a:ext cx="848416" cy="444938"/>
            <a:chOff x="212797" y="4618920"/>
            <a:chExt cx="848416" cy="444938"/>
          </a:xfrm>
        </p:grpSpPr>
        <p:pic>
          <p:nvPicPr>
            <p:cNvPr id="3" name="Picture 2" descr="A red and blue sign&#10;&#10;Description automatically generated with low confidence">
              <a:extLst>
                <a:ext uri="{FF2B5EF4-FFF2-40B4-BE49-F238E27FC236}">
                  <a16:creationId xmlns:a16="http://schemas.microsoft.com/office/drawing/2014/main" id="{4DC051C2-932F-9B49-EFF4-7E4F3E55CFE9}"/>
                </a:ext>
              </a:extLst>
            </p:cNvPr>
            <p:cNvPicPr>
              <a:picLocks noChangeAspect="1"/>
            </p:cNvPicPr>
            <p:nvPr userDrawn="1"/>
          </p:nvPicPr>
          <p:blipFill>
            <a:blip r:embed="rId3"/>
            <a:stretch>
              <a:fillRect/>
            </a:stretch>
          </p:blipFill>
          <p:spPr>
            <a:xfrm>
              <a:off x="463297" y="4619402"/>
              <a:ext cx="347416" cy="444456"/>
            </a:xfrm>
            <a:prstGeom prst="rect">
              <a:avLst/>
            </a:prstGeom>
          </p:spPr>
        </p:pic>
        <p:cxnSp>
          <p:nvCxnSpPr>
            <p:cNvPr id="4" name="Straight Connector 3">
              <a:extLst>
                <a:ext uri="{FF2B5EF4-FFF2-40B4-BE49-F238E27FC236}">
                  <a16:creationId xmlns:a16="http://schemas.microsoft.com/office/drawing/2014/main" id="{F79BA35D-8FDD-EB62-DC35-6D05BA9F1AC7}"/>
                </a:ext>
              </a:extLst>
            </p:cNvPr>
            <p:cNvCxnSpPr>
              <a:cxnSpLocks/>
            </p:cNvCxnSpPr>
            <p:nvPr userDrawn="1"/>
          </p:nvCxnSpPr>
          <p:spPr>
            <a:xfrm>
              <a:off x="212797" y="4618920"/>
              <a:ext cx="848416" cy="0"/>
            </a:xfrm>
            <a:prstGeom prst="line">
              <a:avLst/>
            </a:prstGeom>
            <a:ln>
              <a:solidFill>
                <a:srgbClr val="28305F"/>
              </a:solidFill>
            </a:ln>
          </p:spPr>
          <p:style>
            <a:lnRef idx="1">
              <a:schemeClr val="accent1"/>
            </a:lnRef>
            <a:fillRef idx="0">
              <a:schemeClr val="accent1"/>
            </a:fillRef>
            <a:effectRef idx="0">
              <a:schemeClr val="accent1"/>
            </a:effectRef>
            <a:fontRef idx="minor">
              <a:schemeClr val="tx1"/>
            </a:fontRef>
          </p:style>
        </p:cxnSp>
      </p:grpSp>
      <p:pic>
        <p:nvPicPr>
          <p:cNvPr id="11" name="Picture 10">
            <a:extLst>
              <a:ext uri="{FF2B5EF4-FFF2-40B4-BE49-F238E27FC236}">
                <a16:creationId xmlns:a16="http://schemas.microsoft.com/office/drawing/2014/main" id="{489D1E73-8C25-5BCE-E197-D31BBF55398F}"/>
              </a:ext>
            </a:extLst>
          </p:cNvPr>
          <p:cNvPicPr>
            <a:picLocks noChangeAspect="1"/>
          </p:cNvPicPr>
          <p:nvPr userDrawn="1"/>
        </p:nvPicPr>
        <p:blipFill>
          <a:blip r:embed="rId4"/>
          <a:stretch>
            <a:fillRect/>
          </a:stretch>
        </p:blipFill>
        <p:spPr>
          <a:xfrm>
            <a:off x="1061214" y="4761873"/>
            <a:ext cx="2303318" cy="124926"/>
          </a:xfrm>
          <a:prstGeom prst="rect">
            <a:avLst/>
          </a:prstGeom>
        </p:spPr>
      </p:pic>
      <p:sp>
        <p:nvSpPr>
          <p:cNvPr id="2" name="TextBox 1">
            <a:extLst>
              <a:ext uri="{FF2B5EF4-FFF2-40B4-BE49-F238E27FC236}">
                <a16:creationId xmlns:a16="http://schemas.microsoft.com/office/drawing/2014/main" id="{669C909F-B1CE-3664-2948-55FFD73FF27F}"/>
              </a:ext>
            </a:extLst>
          </p:cNvPr>
          <p:cNvSpPr txBox="1"/>
          <p:nvPr userDrawn="1"/>
        </p:nvSpPr>
        <p:spPr>
          <a:xfrm>
            <a:off x="5065439" y="4670447"/>
            <a:ext cx="3626955" cy="307777"/>
          </a:xfrm>
          <a:prstGeom prst="rect">
            <a:avLst/>
          </a:prstGeom>
          <a:noFill/>
        </p:spPr>
        <p:txBody>
          <a:bodyPr wrap="none" rtlCol="0">
            <a:spAutoFit/>
          </a:bodyPr>
          <a:lstStyle/>
          <a:p>
            <a:r>
              <a:rPr lang="en-US" sz="1400" i="1" dirty="0"/>
              <a:t>Migrating to Token-Based </a:t>
            </a:r>
            <a:r>
              <a:rPr lang="en-US" sz="1400" i="1" dirty="0" err="1"/>
              <a:t>AuthN</a:t>
            </a:r>
            <a:r>
              <a:rPr lang="en-US" sz="1400" i="1" dirty="0"/>
              <a:t> and </a:t>
            </a:r>
            <a:r>
              <a:rPr lang="en-US" sz="1400" i="1" dirty="0" err="1"/>
              <a:t>AuthZ</a:t>
            </a:r>
            <a:endParaRPr lang="en-US" sz="1400" i="1" dirty="0"/>
          </a:p>
        </p:txBody>
      </p:sp>
    </p:spTree>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s">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914400" y="1197864"/>
            <a:ext cx="7543800" cy="3143250"/>
          </a:xfrm>
        </p:spPr>
        <p:txBody>
          <a:bodyPr/>
          <a:lstStyle>
            <a:lvl1pPr>
              <a:buClr>
                <a:srgbClr val="070807"/>
              </a:buClr>
              <a:buSzPct val="80000"/>
              <a:defRPr>
                <a:solidFill>
                  <a:srgbClr val="070807"/>
                </a:solidFill>
              </a:defRPr>
            </a:lvl1pPr>
            <a:lvl2pPr>
              <a:defRPr>
                <a:solidFill>
                  <a:srgbClr val="070807"/>
                </a:solidFill>
              </a:defRPr>
            </a:lvl2pPr>
            <a:lvl3pPr>
              <a:buClr>
                <a:srgbClr val="2AABE2"/>
              </a:buClr>
              <a:defRPr>
                <a:solidFill>
                  <a:srgbClr val="070807"/>
                </a:solidFill>
              </a:defRPr>
            </a:lvl3pPr>
          </a:lstStyle>
          <a:p>
            <a:pPr lvl="0"/>
            <a:r>
              <a:rPr lang="en-US" dirty="0"/>
              <a:t>Click to edit Master text styles</a:t>
            </a:r>
          </a:p>
          <a:p>
            <a:pPr lvl="1"/>
            <a:r>
              <a:rPr lang="en-US" dirty="0"/>
              <a:t>Second level</a:t>
            </a:r>
          </a:p>
          <a:p>
            <a:pPr lvl="2"/>
            <a:r>
              <a:rPr lang="en-US" dirty="0"/>
              <a:t>Third level</a:t>
            </a:r>
          </a:p>
        </p:txBody>
      </p:sp>
      <p:sp>
        <p:nvSpPr>
          <p:cNvPr id="2" name="Date Placeholder 3">
            <a:extLst>
              <a:ext uri="{FF2B5EF4-FFF2-40B4-BE49-F238E27FC236}">
                <a16:creationId xmlns:a16="http://schemas.microsoft.com/office/drawing/2014/main" id="{723002AD-92EE-8590-85BF-015FC3BE4C64}"/>
              </a:ext>
            </a:extLst>
          </p:cNvPr>
          <p:cNvSpPr txBox="1">
            <a:spLocks/>
          </p:cNvSpPr>
          <p:nvPr userDrawn="1"/>
        </p:nvSpPr>
        <p:spPr>
          <a:xfrm>
            <a:off x="8636110" y="4771383"/>
            <a:ext cx="462367" cy="273844"/>
          </a:xfrm>
          <a:prstGeom prst="rect">
            <a:avLst/>
          </a:prstGeom>
        </p:spPr>
        <p:txBody>
          <a:bodyPr wrap="square" numCol="1" anchorCtr="0" compatLnSpc="1">
            <a:prstTxWarp prst="textNoShape">
              <a:avLst/>
            </a:prstTxWarp>
          </a:bodyPr>
          <a:lstStyle>
            <a:defPPr>
              <a:defRPr lang="en-US"/>
            </a:defPPr>
            <a:lvl1pPr algn="l" defTabSz="457200" rtl="0" fontAlgn="base">
              <a:spcBef>
                <a:spcPct val="0"/>
              </a:spcBef>
              <a:spcAft>
                <a:spcPct val="0"/>
              </a:spcAft>
              <a:defRPr sz="1100" kern="1200" smtClean="0">
                <a:solidFill>
                  <a:srgbClr val="FFFFFF"/>
                </a:solidFill>
                <a:latin typeface="Arial" pitchFamily="-110" charset="0"/>
                <a:ea typeface="ＭＳ Ｐゴシック" pitchFamily="-110" charset="-128"/>
                <a:cs typeface="ＭＳ Ｐゴシック" pitchFamily="-110" charset="-128"/>
              </a:defRPr>
            </a:lvl1pPr>
            <a:lvl2pPr marL="4572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2pPr>
            <a:lvl3pPr marL="9144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3pPr>
            <a:lvl4pPr marL="13716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4pPr>
            <a:lvl5pPr marL="1828800" algn="l" defTabSz="457200" rtl="0" fontAlgn="base">
              <a:spcBef>
                <a:spcPct val="0"/>
              </a:spcBef>
              <a:spcAft>
                <a:spcPct val="0"/>
              </a:spcAft>
              <a:defRPr kern="1200">
                <a:solidFill>
                  <a:schemeClr val="tx1"/>
                </a:solidFill>
                <a:latin typeface="Arial" pitchFamily="-110" charset="0"/>
                <a:ea typeface="ＭＳ Ｐゴシック" pitchFamily="-110" charset="-128"/>
                <a:cs typeface="ＭＳ Ｐゴシック" pitchFamily="-110" charset="-128"/>
              </a:defRPr>
            </a:lvl5pPr>
            <a:lvl6pPr marL="22860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6pPr>
            <a:lvl7pPr marL="27432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7pPr>
            <a:lvl8pPr marL="32004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8pPr>
            <a:lvl9pPr marL="3657600" algn="l" defTabSz="457200" rtl="0" eaLnBrk="1" latinLnBrk="0" hangingPunct="1">
              <a:defRPr kern="1200">
                <a:solidFill>
                  <a:schemeClr val="tx1"/>
                </a:solidFill>
                <a:latin typeface="Arial" pitchFamily="-110" charset="0"/>
                <a:ea typeface="ＭＳ Ｐゴシック" pitchFamily="-110" charset="-128"/>
                <a:cs typeface="ＭＳ Ｐゴシック" pitchFamily="-110" charset="-128"/>
              </a:defRPr>
            </a:lvl9pPr>
          </a:lstStyle>
          <a:p>
            <a:pPr>
              <a:defRPr/>
            </a:pPr>
            <a:r>
              <a:rPr lang="en-US" sz="800" dirty="0">
                <a:solidFill>
                  <a:srgbClr val="070807"/>
                </a:solidFill>
              </a:rPr>
              <a:t>[ </a:t>
            </a:r>
            <a:fld id="{2820970C-1322-3042-AE3D-AE90FD7E094C}" type="slidenum">
              <a:rPr lang="en-US" sz="800" smtClean="0">
                <a:solidFill>
                  <a:srgbClr val="070807"/>
                </a:solidFill>
              </a:rPr>
              <a:pPr>
                <a:defRPr/>
              </a:pPr>
              <a:t>‹#›</a:t>
            </a:fld>
            <a:r>
              <a:rPr lang="en-US" sz="800" dirty="0">
                <a:solidFill>
                  <a:srgbClr val="070807"/>
                </a:solidFill>
              </a:rPr>
              <a:t> </a:t>
            </a:r>
            <a:r>
              <a:rPr lang="en-US" sz="800" dirty="0">
                <a:solidFill>
                  <a:srgbClr val="323F4F"/>
                </a:solidFill>
              </a:rPr>
              <a:t>]</a:t>
            </a:r>
          </a:p>
        </p:txBody>
      </p:sp>
      <p:sp>
        <p:nvSpPr>
          <p:cNvPr id="7" name="Title 1">
            <a:extLst>
              <a:ext uri="{FF2B5EF4-FFF2-40B4-BE49-F238E27FC236}">
                <a16:creationId xmlns:a16="http://schemas.microsoft.com/office/drawing/2014/main" id="{9AD1D78B-74F1-411C-66C1-D2C28B1D954E}"/>
              </a:ext>
            </a:extLst>
          </p:cNvPr>
          <p:cNvSpPr>
            <a:spLocks noGrp="1"/>
          </p:cNvSpPr>
          <p:nvPr>
            <p:ph type="title"/>
          </p:nvPr>
        </p:nvSpPr>
        <p:spPr>
          <a:xfrm>
            <a:off x="457200" y="457200"/>
            <a:ext cx="6781800" cy="425957"/>
          </a:xfrm>
          <a:effectLst/>
        </p:spPr>
        <p:txBody>
          <a:bodyPr anchor="t">
            <a:normAutofit/>
          </a:bodyPr>
          <a:lstStyle>
            <a:lvl1pPr algn="l">
              <a:defRPr sz="2000" b="1" i="0" cap="none" spc="0" baseline="0">
                <a:solidFill>
                  <a:srgbClr val="28305F"/>
                </a:solidFill>
                <a:effectLst/>
                <a:latin typeface="Arial"/>
                <a:cs typeface="Arial"/>
              </a:defRPr>
            </a:lvl1pPr>
          </a:lstStyle>
          <a:p>
            <a:r>
              <a:rPr lang="en-US" dirty="0"/>
              <a:t>Click to edit Master title style</a:t>
            </a:r>
          </a:p>
        </p:txBody>
      </p:sp>
      <p:grpSp>
        <p:nvGrpSpPr>
          <p:cNvPr id="6" name="Group 5">
            <a:extLst>
              <a:ext uri="{FF2B5EF4-FFF2-40B4-BE49-F238E27FC236}">
                <a16:creationId xmlns:a16="http://schemas.microsoft.com/office/drawing/2014/main" id="{32BE11C8-13BA-86B3-8E0A-A1B477EF5510}"/>
              </a:ext>
            </a:extLst>
          </p:cNvPr>
          <p:cNvGrpSpPr/>
          <p:nvPr userDrawn="1"/>
        </p:nvGrpSpPr>
        <p:grpSpPr>
          <a:xfrm>
            <a:off x="212797" y="4618920"/>
            <a:ext cx="3151735" cy="444938"/>
            <a:chOff x="212797" y="4618920"/>
            <a:chExt cx="3151735" cy="444938"/>
          </a:xfrm>
        </p:grpSpPr>
        <p:grpSp>
          <p:nvGrpSpPr>
            <p:cNvPr id="9" name="Group 8">
              <a:extLst>
                <a:ext uri="{FF2B5EF4-FFF2-40B4-BE49-F238E27FC236}">
                  <a16:creationId xmlns:a16="http://schemas.microsoft.com/office/drawing/2014/main" id="{3001D038-C632-5A38-0909-D0A049739EEF}"/>
                </a:ext>
              </a:extLst>
            </p:cNvPr>
            <p:cNvGrpSpPr/>
            <p:nvPr userDrawn="1"/>
          </p:nvGrpSpPr>
          <p:grpSpPr>
            <a:xfrm>
              <a:off x="212797" y="4618920"/>
              <a:ext cx="848416" cy="444938"/>
              <a:chOff x="212797" y="4618920"/>
              <a:chExt cx="848416" cy="444938"/>
            </a:xfrm>
          </p:grpSpPr>
          <p:pic>
            <p:nvPicPr>
              <p:cNvPr id="10" name="Picture 9" descr="A red and blue sign&#10;&#10;Description automatically generated with low confidence">
                <a:extLst>
                  <a:ext uri="{FF2B5EF4-FFF2-40B4-BE49-F238E27FC236}">
                    <a16:creationId xmlns:a16="http://schemas.microsoft.com/office/drawing/2014/main" id="{68AF3366-3996-D38D-8960-2E37E2B83560}"/>
                  </a:ext>
                </a:extLst>
              </p:cNvPr>
              <p:cNvPicPr>
                <a:picLocks noChangeAspect="1"/>
              </p:cNvPicPr>
              <p:nvPr userDrawn="1"/>
            </p:nvPicPr>
            <p:blipFill>
              <a:blip r:embed="rId3"/>
              <a:stretch>
                <a:fillRect/>
              </a:stretch>
            </p:blipFill>
            <p:spPr>
              <a:xfrm>
                <a:off x="463297" y="4619402"/>
                <a:ext cx="347416" cy="444456"/>
              </a:xfrm>
              <a:prstGeom prst="rect">
                <a:avLst/>
              </a:prstGeom>
            </p:spPr>
          </p:pic>
          <p:cxnSp>
            <p:nvCxnSpPr>
              <p:cNvPr id="11" name="Straight Connector 10">
                <a:extLst>
                  <a:ext uri="{FF2B5EF4-FFF2-40B4-BE49-F238E27FC236}">
                    <a16:creationId xmlns:a16="http://schemas.microsoft.com/office/drawing/2014/main" id="{5A604958-2811-4241-3695-253FE27B87D6}"/>
                  </a:ext>
                </a:extLst>
              </p:cNvPr>
              <p:cNvCxnSpPr>
                <a:cxnSpLocks/>
              </p:cNvCxnSpPr>
              <p:nvPr userDrawn="1"/>
            </p:nvCxnSpPr>
            <p:spPr>
              <a:xfrm>
                <a:off x="212797" y="4618920"/>
                <a:ext cx="848416" cy="0"/>
              </a:xfrm>
              <a:prstGeom prst="line">
                <a:avLst/>
              </a:prstGeom>
              <a:ln>
                <a:solidFill>
                  <a:srgbClr val="28305F"/>
                </a:solidFill>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A1D8CAFB-87DE-D99A-589C-A0069CDFA9BD}"/>
                </a:ext>
              </a:extLst>
            </p:cNvPr>
            <p:cNvPicPr>
              <a:picLocks noChangeAspect="1"/>
            </p:cNvPicPr>
            <p:nvPr userDrawn="1"/>
          </p:nvPicPr>
          <p:blipFill>
            <a:blip r:embed="rId4"/>
            <a:stretch>
              <a:fillRect/>
            </a:stretch>
          </p:blipFill>
          <p:spPr>
            <a:xfrm>
              <a:off x="1061214" y="4761873"/>
              <a:ext cx="2303318" cy="124926"/>
            </a:xfrm>
            <a:prstGeom prst="rect">
              <a:avLst/>
            </a:prstGeom>
          </p:spPr>
        </p:pic>
      </p:grpSp>
      <p:sp>
        <p:nvSpPr>
          <p:cNvPr id="5" name="TextBox 4">
            <a:extLst>
              <a:ext uri="{FF2B5EF4-FFF2-40B4-BE49-F238E27FC236}">
                <a16:creationId xmlns:a16="http://schemas.microsoft.com/office/drawing/2014/main" id="{89687E4D-B735-1FAC-C18D-228058D8720A}"/>
              </a:ext>
            </a:extLst>
          </p:cNvPr>
          <p:cNvSpPr txBox="1"/>
          <p:nvPr userDrawn="1"/>
        </p:nvSpPr>
        <p:spPr>
          <a:xfrm>
            <a:off x="5065439" y="4670447"/>
            <a:ext cx="3626955" cy="307777"/>
          </a:xfrm>
          <a:prstGeom prst="rect">
            <a:avLst/>
          </a:prstGeom>
          <a:noFill/>
        </p:spPr>
        <p:txBody>
          <a:bodyPr wrap="none" rtlCol="0">
            <a:spAutoFit/>
          </a:bodyPr>
          <a:lstStyle/>
          <a:p>
            <a:r>
              <a:rPr lang="en-US" sz="1400" i="1" dirty="0"/>
              <a:t>Migrating to Token-Based </a:t>
            </a:r>
            <a:r>
              <a:rPr lang="en-US" sz="1400" i="1" dirty="0" err="1"/>
              <a:t>AuthN</a:t>
            </a:r>
            <a:r>
              <a:rPr lang="en-US" sz="1400" i="1" dirty="0"/>
              <a:t> and </a:t>
            </a:r>
            <a:r>
              <a:rPr lang="en-US" sz="1400" i="1" dirty="0" err="1"/>
              <a:t>AuthZ</a:t>
            </a:r>
            <a:endParaRPr lang="en-US" sz="1400" i="1"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1">
    <p:bg>
      <p:bgRef idx="1001">
        <a:schemeClr val="bg1"/>
      </p:bgRef>
    </p:bg>
    <p:spTree>
      <p:nvGrpSpPr>
        <p:cNvPr id="1" name=""/>
        <p:cNvGrpSpPr/>
        <p:nvPr/>
      </p:nvGrpSpPr>
      <p:grpSpPr>
        <a:xfrm>
          <a:off x="0" y="0"/>
          <a:ext cx="0" cy="0"/>
          <a:chOff x="0" y="0"/>
          <a:chExt cx="0" cy="0"/>
        </a:xfrm>
      </p:grpSpPr>
      <p:pic>
        <p:nvPicPr>
          <p:cNvPr id="7" name="Picture 6" descr="A picture containing text, night sky&#10;&#10;Description automatically generated">
            <a:extLst>
              <a:ext uri="{FF2B5EF4-FFF2-40B4-BE49-F238E27FC236}">
                <a16:creationId xmlns:a16="http://schemas.microsoft.com/office/drawing/2014/main" id="{7E8259C4-A562-331E-DAB6-E307C44938BC}"/>
              </a:ext>
            </a:extLst>
          </p:cNvPr>
          <p:cNvPicPr>
            <a:picLocks noChangeAspect="1"/>
          </p:cNvPicPr>
          <p:nvPr userDrawn="1"/>
        </p:nvPicPr>
        <p:blipFill>
          <a:blip r:embed="rId3"/>
          <a:stretch>
            <a:fillRect/>
          </a:stretch>
        </p:blipFill>
        <p:spPr>
          <a:xfrm>
            <a:off x="0" y="0"/>
            <a:ext cx="9144000" cy="5143500"/>
          </a:xfrm>
          <a:prstGeom prst="rect">
            <a:avLst/>
          </a:prstGeom>
        </p:spPr>
      </p:pic>
      <p:pic>
        <p:nvPicPr>
          <p:cNvPr id="3" name="Picture 2" descr="Logo&#10;&#10;Description automatically generated">
            <a:extLst>
              <a:ext uri="{FF2B5EF4-FFF2-40B4-BE49-F238E27FC236}">
                <a16:creationId xmlns:a16="http://schemas.microsoft.com/office/drawing/2014/main" id="{39054FF6-9792-F6E0-3853-E712DF510EE3}"/>
              </a:ext>
            </a:extLst>
          </p:cNvPr>
          <p:cNvPicPr>
            <a:picLocks noChangeAspect="1"/>
          </p:cNvPicPr>
          <p:nvPr userDrawn="1"/>
        </p:nvPicPr>
        <p:blipFill>
          <a:blip r:embed="rId4"/>
          <a:stretch>
            <a:fillRect/>
          </a:stretch>
        </p:blipFill>
        <p:spPr>
          <a:xfrm>
            <a:off x="8256922" y="4395267"/>
            <a:ext cx="636266" cy="509013"/>
          </a:xfrm>
          <a:prstGeom prst="rect">
            <a:avLst/>
          </a:prstGeom>
        </p:spPr>
      </p:pic>
    </p:spTree>
    <p:extLst>
      <p:ext uri="{BB962C8B-B14F-4D97-AF65-F5344CB8AC3E}">
        <p14:creationId xmlns:p14="http://schemas.microsoft.com/office/powerpoint/2010/main" val="42180651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p:bg>
      <p:bgRef idx="1001">
        <a:schemeClr val="bg1"/>
      </p:bgRef>
    </p:bg>
    <p:spTree>
      <p:nvGrpSpPr>
        <p:cNvPr id="1" name=""/>
        <p:cNvGrpSpPr/>
        <p:nvPr/>
      </p:nvGrpSpPr>
      <p:grpSpPr>
        <a:xfrm>
          <a:off x="0" y="0"/>
          <a:ext cx="0" cy="0"/>
          <a:chOff x="0" y="0"/>
          <a:chExt cx="0" cy="0"/>
        </a:xfrm>
      </p:grpSpPr>
      <p:pic>
        <p:nvPicPr>
          <p:cNvPr id="5" name="Picture 4" descr="A picture containing graphical user interface&#10;&#10;Description automatically generated">
            <a:extLst>
              <a:ext uri="{FF2B5EF4-FFF2-40B4-BE49-F238E27FC236}">
                <a16:creationId xmlns:a16="http://schemas.microsoft.com/office/drawing/2014/main" id="{56107DC5-4A22-8395-81F1-B0CC5DAF5CB4}"/>
              </a:ext>
            </a:extLst>
          </p:cNvPr>
          <p:cNvPicPr>
            <a:picLocks noChangeAspect="1"/>
          </p:cNvPicPr>
          <p:nvPr userDrawn="1"/>
        </p:nvPicPr>
        <p:blipFill>
          <a:blip r:embed="rId3"/>
          <a:stretch>
            <a:fillRect/>
          </a:stretch>
        </p:blipFill>
        <p:spPr>
          <a:xfrm>
            <a:off x="4581525" y="0"/>
            <a:ext cx="4562475" cy="5143500"/>
          </a:xfrm>
          <a:prstGeom prst="rect">
            <a:avLst/>
          </a:prstGeom>
        </p:spPr>
      </p:pic>
      <p:sp>
        <p:nvSpPr>
          <p:cNvPr id="2" name="TextBox 1">
            <a:extLst>
              <a:ext uri="{FF2B5EF4-FFF2-40B4-BE49-F238E27FC236}">
                <a16:creationId xmlns:a16="http://schemas.microsoft.com/office/drawing/2014/main" id="{7858E6AE-2EB8-8CEA-BD1F-A1A11DF8CD9B}"/>
              </a:ext>
            </a:extLst>
          </p:cNvPr>
          <p:cNvSpPr txBox="1"/>
          <p:nvPr userDrawn="1"/>
        </p:nvSpPr>
        <p:spPr>
          <a:xfrm>
            <a:off x="484973" y="4670447"/>
            <a:ext cx="3626955" cy="307777"/>
          </a:xfrm>
          <a:prstGeom prst="rect">
            <a:avLst/>
          </a:prstGeom>
          <a:noFill/>
        </p:spPr>
        <p:txBody>
          <a:bodyPr wrap="none" rtlCol="0">
            <a:spAutoFit/>
          </a:bodyPr>
          <a:lstStyle/>
          <a:p>
            <a:r>
              <a:rPr lang="en-US" sz="1400" i="1" dirty="0"/>
              <a:t>Migrating to Token-Based </a:t>
            </a:r>
            <a:r>
              <a:rPr lang="en-US" sz="1400" i="1" dirty="0" err="1"/>
              <a:t>AuthN</a:t>
            </a:r>
            <a:r>
              <a:rPr lang="en-US" sz="1400" i="1" dirty="0"/>
              <a:t> and </a:t>
            </a:r>
            <a:r>
              <a:rPr lang="en-US" sz="1400" i="1" dirty="0" err="1"/>
              <a:t>AuthZ</a:t>
            </a:r>
            <a:endParaRPr lang="en-US" sz="1400" i="1" dirty="0"/>
          </a:p>
        </p:txBody>
      </p:sp>
    </p:spTree>
    <p:extLst>
      <p:ext uri="{BB962C8B-B14F-4D97-AF65-F5344CB8AC3E}">
        <p14:creationId xmlns:p14="http://schemas.microsoft.com/office/powerpoint/2010/main" val="57339852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Box 1"/>
          <p:cNvSpPr txBox="1"/>
          <p:nvPr userDrawn="1"/>
        </p:nvSpPr>
        <p:spPr>
          <a:xfrm>
            <a:off x="6608111" y="645796"/>
            <a:ext cx="184666" cy="369332"/>
          </a:xfrm>
          <a:prstGeom prst="rect">
            <a:avLst/>
          </a:prstGeom>
          <a:noFill/>
        </p:spPr>
        <p:txBody>
          <a:bodyPr wrap="none" rtlCol="0">
            <a:spAutoFit/>
          </a:bodyPr>
          <a:lstStyle/>
          <a:p>
            <a:endParaRPr lang="en-US"/>
          </a:p>
        </p:txBody>
      </p:sp>
      <p:sp>
        <p:nvSpPr>
          <p:cNvPr id="1026" name="Title Placeholder 1"/>
          <p:cNvSpPr>
            <a:spLocks noGrp="1"/>
          </p:cNvSpPr>
          <p:nvPr>
            <p:ph type="title"/>
          </p:nvPr>
        </p:nvSpPr>
        <p:spPr bwMode="auto">
          <a:xfrm>
            <a:off x="457200" y="457200"/>
            <a:ext cx="8229600" cy="5579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914400" y="1200151"/>
            <a:ext cx="8229600" cy="31432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p:txBody>
      </p:sp>
    </p:spTree>
  </p:cSld>
  <p:clrMap bg1="lt1" tx1="dk1" bg2="lt2" tx2="dk2" accent1="accent1" accent2="accent2" accent3="accent3" accent4="accent4" accent5="accent5" accent6="accent6" hlink="hlink" folHlink="folHlink"/>
  <p:sldLayoutIdLst>
    <p:sldLayoutId id="2147483652" r:id="rId1"/>
    <p:sldLayoutId id="2147483654" r:id="rId2"/>
    <p:sldLayoutId id="2147483662" r:id="rId3"/>
    <p:sldLayoutId id="2147483661" r:id="rId4"/>
  </p:sldLayoutIdLst>
  <p:hf hdr="0"/>
  <p:txStyles>
    <p:titleStyle>
      <a:lvl1pPr algn="l" defTabSz="457200" rtl="0" eaLnBrk="0" fontAlgn="base" hangingPunct="0">
        <a:spcBef>
          <a:spcPct val="0"/>
        </a:spcBef>
        <a:spcAft>
          <a:spcPct val="0"/>
        </a:spcAft>
        <a:defRPr sz="2400" b="1" i="0" kern="1200" spc="0">
          <a:solidFill>
            <a:srgbClr val="28305F"/>
          </a:solidFill>
          <a:latin typeface="Arial"/>
          <a:ea typeface="ＭＳ Ｐゴシック" pitchFamily="-110" charset="-128"/>
          <a:cs typeface="Arial"/>
        </a:defRPr>
      </a:lvl1pPr>
      <a:lvl2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2pPr>
      <a:lvl3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3pPr>
      <a:lvl4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4pPr>
      <a:lvl5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5pPr>
      <a:lvl6pPr marL="4572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6pPr>
      <a:lvl7pPr marL="9144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7pPr>
      <a:lvl8pPr marL="13716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8pPr>
      <a:lvl9pPr marL="18288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9pPr>
    </p:titleStyle>
    <p:bodyStyle>
      <a:lvl1pPr marL="274320" indent="-228600" algn="l" defTabSz="457200" rtl="0" eaLnBrk="0" fontAlgn="base" hangingPunct="0">
        <a:spcBef>
          <a:spcPts val="0"/>
        </a:spcBef>
        <a:spcAft>
          <a:spcPct val="0"/>
        </a:spcAft>
        <a:buClr>
          <a:schemeClr val="accent1"/>
        </a:buClr>
        <a:buFont typeface="Arial" pitchFamily="-110" charset="0"/>
        <a:buChar char="•"/>
        <a:defRPr sz="1600" kern="1200">
          <a:solidFill>
            <a:srgbClr val="070807"/>
          </a:solidFill>
          <a:latin typeface="Arial"/>
          <a:ea typeface="ＭＳ Ｐゴシック" pitchFamily="-110" charset="-128"/>
          <a:cs typeface="Arial"/>
        </a:defRPr>
      </a:lvl1pPr>
      <a:lvl2pPr marL="548640" indent="-228600" algn="l" defTabSz="457200" rtl="0" eaLnBrk="0" fontAlgn="base" hangingPunct="0">
        <a:spcBef>
          <a:spcPts val="600"/>
        </a:spcBef>
        <a:spcAft>
          <a:spcPct val="0"/>
        </a:spcAft>
        <a:buClr>
          <a:schemeClr val="accent4"/>
        </a:buClr>
        <a:buFont typeface="Arial" pitchFamily="-110" charset="0"/>
        <a:buChar char="–"/>
        <a:defRPr sz="1400" kern="1200">
          <a:solidFill>
            <a:srgbClr val="070807"/>
          </a:solidFill>
          <a:latin typeface="Arial"/>
          <a:ea typeface="ＭＳ Ｐゴシック" pitchFamily="-110" charset="-128"/>
          <a:cs typeface="Arial"/>
        </a:defRPr>
      </a:lvl2pPr>
      <a:lvl3pPr marL="804672" indent="-228600" algn="l" defTabSz="457200" rtl="0" eaLnBrk="0" fontAlgn="base" hangingPunct="0">
        <a:spcBef>
          <a:spcPts val="600"/>
        </a:spcBef>
        <a:spcAft>
          <a:spcPct val="0"/>
        </a:spcAft>
        <a:buClr>
          <a:schemeClr val="accent3"/>
        </a:buClr>
        <a:buFont typeface="Arial" pitchFamily="-110" charset="0"/>
        <a:buChar char="•"/>
        <a:defRPr sz="1200" kern="1200">
          <a:solidFill>
            <a:srgbClr val="070807"/>
          </a:solidFill>
          <a:latin typeface="Arial"/>
          <a:ea typeface="ＭＳ Ｐゴシック" pitchFamily="-110" charset="-128"/>
          <a:cs typeface="Arial"/>
        </a:defRPr>
      </a:lvl3pPr>
      <a:lvl4pPr marL="1371600" indent="0" algn="l" defTabSz="457200" rtl="0" eaLnBrk="0" fontAlgn="base" hangingPunct="0">
        <a:spcBef>
          <a:spcPct val="20000"/>
        </a:spcBef>
        <a:spcAft>
          <a:spcPct val="0"/>
        </a:spcAft>
        <a:buFont typeface="Arial" pitchFamily="-110" charset="0"/>
        <a:buNone/>
        <a:defRPr sz="1600" kern="1200">
          <a:solidFill>
            <a:schemeClr val="tx1"/>
          </a:solidFill>
          <a:latin typeface="Helvetica"/>
          <a:ea typeface="ＭＳ Ｐゴシック" pitchFamily="-110" charset="-128"/>
          <a:cs typeface="Helvetica"/>
        </a:defRPr>
      </a:lvl4pPr>
      <a:lvl5pPr marL="1828800" indent="0" algn="l" defTabSz="457200" rtl="0" eaLnBrk="0" fontAlgn="base" hangingPunct="0">
        <a:spcBef>
          <a:spcPct val="20000"/>
        </a:spcBef>
        <a:spcAft>
          <a:spcPct val="0"/>
        </a:spcAft>
        <a:buFont typeface="Arial" pitchFamily="-110" charset="0"/>
        <a:buNone/>
        <a:defRPr sz="1600" kern="1200">
          <a:solidFill>
            <a:schemeClr val="tx1"/>
          </a:solidFill>
          <a:latin typeface="Helvetica"/>
          <a:ea typeface="ＭＳ Ｐゴシック" pitchFamily="-110" charset="-128"/>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homas.dack@stfc.ac.uk" TargetMode="External"/><Relationship Id="rId2" Type="http://schemas.openxmlformats.org/officeDocument/2006/relationships/hyperlink" Target="mailto:dsimmel@psc.edu" TargetMode="External"/><Relationship Id="rId1" Type="http://schemas.openxmlformats.org/officeDocument/2006/relationships/slideLayout" Target="../slideLayouts/slideLayout3.xml"/><Relationship Id="rId5" Type="http://schemas.openxmlformats.org/officeDocument/2006/relationships/hyperlink" Target="mailto:jteheran@fnal.gov" TargetMode="External"/><Relationship Id="rId4" Type="http://schemas.openxmlformats.org/officeDocument/2006/relationships/hyperlink" Target="mailto:jbasney@illinois.edu"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thomas.dack@stfc.ac.uk" TargetMode="External"/><Relationship Id="rId2" Type="http://schemas.openxmlformats.org/officeDocument/2006/relationships/hyperlink" Target="mailto:dsimmel@psc.edu" TargetMode="External"/><Relationship Id="rId1" Type="http://schemas.openxmlformats.org/officeDocument/2006/relationships/slideLayout" Target="../slideLayouts/slideLayout1.xml"/><Relationship Id="rId5" Type="http://schemas.openxmlformats.org/officeDocument/2006/relationships/hyperlink" Target="mailto:jteheran@fnal.gov" TargetMode="External"/><Relationship Id="rId4" Type="http://schemas.openxmlformats.org/officeDocument/2006/relationships/hyperlink" Target="mailto:jbasney@illinois.edu"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rfc-editor.org/rfc/rfc7519" TargetMode="External"/><Relationship Id="rId2" Type="http://schemas.openxmlformats.org/officeDocument/2006/relationships/hyperlink" Target="https://openid.net/connect/"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sciauth.org/workshop/2021/" TargetMode="External"/><Relationship Id="rId2" Type="http://schemas.openxmlformats.org/officeDocument/2006/relationships/hyperlink" Target="https://indico.rnp.br/event/33/" TargetMode="External"/><Relationship Id="rId1" Type="http://schemas.openxmlformats.org/officeDocument/2006/relationships/slideLayout" Target="../slideLayouts/slideLayout2.xml"/><Relationship Id="rId4" Type="http://schemas.openxmlformats.org/officeDocument/2006/relationships/hyperlink" Target="https://sciauth.org/workshop/2022/"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8677E208-4F56-56DA-9398-4C4769F02F79}"/>
              </a:ext>
            </a:extLst>
          </p:cNvPr>
          <p:cNvSpPr txBox="1">
            <a:spLocks/>
          </p:cNvSpPr>
          <p:nvPr/>
        </p:nvSpPr>
        <p:spPr bwMode="auto">
          <a:xfrm>
            <a:off x="533400" y="2495997"/>
            <a:ext cx="7696200" cy="659612"/>
          </a:xfrm>
          <a:prstGeom prst="rect">
            <a:avLst/>
          </a:prstGeom>
          <a:noFill/>
          <a:ln w="9525">
            <a:noFill/>
            <a:miter lim="800000"/>
            <a:headEnd/>
            <a:tailEnd/>
          </a:ln>
        </p:spPr>
        <p:txBody>
          <a:bodyPr vert="horz" wrap="square" lIns="0" tIns="0" rIns="0" bIns="0" numCol="1" anchor="t" anchorCtr="0" compatLnSpc="1">
            <a:prstTxWarp prst="textNoShape">
              <a:avLst/>
            </a:prstTxWarp>
            <a:normAutofit fontScale="90000" lnSpcReduction="10000"/>
          </a:bodyPr>
          <a:lstStyle>
            <a:lvl1pPr algn="l" defTabSz="457200" rtl="0" eaLnBrk="0" fontAlgn="base" hangingPunct="0">
              <a:spcBef>
                <a:spcPct val="0"/>
              </a:spcBef>
              <a:spcAft>
                <a:spcPct val="0"/>
              </a:spcAft>
              <a:defRPr sz="2400" b="0" i="0" kern="1200" spc="0">
                <a:solidFill>
                  <a:srgbClr val="070807"/>
                </a:solidFill>
                <a:latin typeface="Arial"/>
                <a:ea typeface="ＭＳ Ｐゴシック" pitchFamily="-110" charset="-128"/>
                <a:cs typeface="Arial"/>
              </a:defRPr>
            </a:lvl1pPr>
            <a:lvl2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2pPr>
            <a:lvl3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3pPr>
            <a:lvl4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4pPr>
            <a:lvl5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5pPr>
            <a:lvl6pPr marL="4572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6pPr>
            <a:lvl7pPr marL="9144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7pPr>
            <a:lvl8pPr marL="13716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8pPr>
            <a:lvl9pPr marL="18288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9pPr>
          </a:lstStyle>
          <a:p>
            <a:r>
              <a:rPr lang="en-US" sz="2000" dirty="0">
                <a:solidFill>
                  <a:schemeClr val="bg1"/>
                </a:solidFill>
              </a:rPr>
              <a:t>Migrating to Token-Based Authentication and Authorization</a:t>
            </a:r>
            <a:br>
              <a:rPr lang="en-US" sz="2000" dirty="0">
                <a:solidFill>
                  <a:schemeClr val="bg1"/>
                </a:solidFill>
              </a:rPr>
            </a:br>
            <a:br>
              <a:rPr lang="en-US" sz="1600" dirty="0">
                <a:solidFill>
                  <a:schemeClr val="bg1"/>
                </a:solidFill>
              </a:rPr>
            </a:br>
            <a:endParaRPr lang="en-US" sz="1600" dirty="0">
              <a:solidFill>
                <a:schemeClr val="bg1"/>
              </a:solidFill>
            </a:endParaRPr>
          </a:p>
        </p:txBody>
      </p:sp>
      <p:sp>
        <p:nvSpPr>
          <p:cNvPr id="3" name="Text Placeholder 6">
            <a:extLst>
              <a:ext uri="{FF2B5EF4-FFF2-40B4-BE49-F238E27FC236}">
                <a16:creationId xmlns:a16="http://schemas.microsoft.com/office/drawing/2014/main" id="{FE540B75-4063-72EA-4937-DE298AFD6A55}"/>
              </a:ext>
            </a:extLst>
          </p:cNvPr>
          <p:cNvSpPr txBox="1">
            <a:spLocks/>
          </p:cNvSpPr>
          <p:nvPr/>
        </p:nvSpPr>
        <p:spPr bwMode="auto">
          <a:xfrm>
            <a:off x="499533" y="3333750"/>
            <a:ext cx="8077200" cy="321632"/>
          </a:xfrm>
          <a:prstGeom prst="rect">
            <a:avLst/>
          </a:prstGeom>
          <a:noFill/>
          <a:ln w="9525">
            <a:noFill/>
            <a:miter lim="800000"/>
            <a:headEnd/>
            <a:tailEnd/>
          </a:ln>
        </p:spPr>
        <p:txBody>
          <a:bodyPr vert="horz" wrap="none" lIns="0" tIns="0" rIns="0" bIns="0" numCol="1" anchor="t" anchorCtr="0" compatLnSpc="1">
            <a:prstTxWarp prst="textNoShape">
              <a:avLst/>
            </a:prstTxWarp>
          </a:bodyPr>
          <a:lstStyle>
            <a:lvl1pPr marL="274320" indent="-228600" algn="l" defTabSz="457200" rtl="0" eaLnBrk="0" fontAlgn="base" hangingPunct="0">
              <a:spcBef>
                <a:spcPts val="0"/>
              </a:spcBef>
              <a:spcAft>
                <a:spcPct val="0"/>
              </a:spcAft>
              <a:buClr>
                <a:schemeClr val="accent1"/>
              </a:buClr>
              <a:buFont typeface="Arial" pitchFamily="-110" charset="0"/>
              <a:buChar char="•"/>
              <a:defRPr sz="1600" kern="1200">
                <a:solidFill>
                  <a:srgbClr val="070807"/>
                </a:solidFill>
                <a:latin typeface="Arial"/>
                <a:ea typeface="ＭＳ Ｐゴシック" pitchFamily="-110" charset="-128"/>
                <a:cs typeface="Arial"/>
              </a:defRPr>
            </a:lvl1pPr>
            <a:lvl2pPr marL="548640" indent="-228600" algn="l" defTabSz="457200" rtl="0" eaLnBrk="0" fontAlgn="base" hangingPunct="0">
              <a:spcBef>
                <a:spcPts val="600"/>
              </a:spcBef>
              <a:spcAft>
                <a:spcPct val="0"/>
              </a:spcAft>
              <a:buClr>
                <a:schemeClr val="accent4"/>
              </a:buClr>
              <a:buFont typeface="Arial" pitchFamily="-110" charset="0"/>
              <a:buChar char="–"/>
              <a:defRPr sz="1400" kern="1200">
                <a:solidFill>
                  <a:srgbClr val="070807"/>
                </a:solidFill>
                <a:latin typeface="Arial"/>
                <a:ea typeface="ＭＳ Ｐゴシック" pitchFamily="-110" charset="-128"/>
                <a:cs typeface="Arial"/>
              </a:defRPr>
            </a:lvl2pPr>
            <a:lvl3pPr marL="804672" indent="-228600" algn="l" defTabSz="457200" rtl="0" eaLnBrk="0" fontAlgn="base" hangingPunct="0">
              <a:spcBef>
                <a:spcPts val="600"/>
              </a:spcBef>
              <a:spcAft>
                <a:spcPct val="0"/>
              </a:spcAft>
              <a:buClr>
                <a:schemeClr val="accent3"/>
              </a:buClr>
              <a:buFont typeface="Arial" pitchFamily="-110" charset="0"/>
              <a:buChar char="•"/>
              <a:defRPr sz="1200" kern="1200">
                <a:solidFill>
                  <a:srgbClr val="070807"/>
                </a:solidFill>
                <a:latin typeface="Arial"/>
                <a:ea typeface="ＭＳ Ｐゴシック" pitchFamily="-110" charset="-128"/>
                <a:cs typeface="Arial"/>
              </a:defRPr>
            </a:lvl3pPr>
            <a:lvl4pPr marL="1371600" indent="0" algn="l" defTabSz="457200" rtl="0" eaLnBrk="0" fontAlgn="base" hangingPunct="0">
              <a:spcBef>
                <a:spcPct val="20000"/>
              </a:spcBef>
              <a:spcAft>
                <a:spcPct val="0"/>
              </a:spcAft>
              <a:buFont typeface="Arial" pitchFamily="-110" charset="0"/>
              <a:buNone/>
              <a:defRPr sz="1600" kern="1200">
                <a:solidFill>
                  <a:schemeClr val="tx1"/>
                </a:solidFill>
                <a:latin typeface="Helvetica"/>
                <a:ea typeface="ＭＳ Ｐゴシック" pitchFamily="-110" charset="-128"/>
                <a:cs typeface="Helvetica"/>
              </a:defRPr>
            </a:lvl4pPr>
            <a:lvl5pPr marL="1828800" indent="0" algn="l" defTabSz="457200" rtl="0" eaLnBrk="0" fontAlgn="base" hangingPunct="0">
              <a:spcBef>
                <a:spcPct val="20000"/>
              </a:spcBef>
              <a:spcAft>
                <a:spcPct val="0"/>
              </a:spcAft>
              <a:buFont typeface="Arial" pitchFamily="-110" charset="0"/>
              <a:buNone/>
              <a:defRPr sz="1600" kern="1200">
                <a:solidFill>
                  <a:schemeClr val="tx1"/>
                </a:solidFill>
                <a:latin typeface="Helvetica"/>
                <a:ea typeface="ＭＳ Ｐゴシック" pitchFamily="-110" charset="-128"/>
                <a:cs typeface="Helvetica"/>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 indent="0">
              <a:buFont typeface="Arial" pitchFamily="-110" charset="0"/>
              <a:buNone/>
            </a:pPr>
            <a:r>
              <a:rPr lang="en-US" dirty="0">
                <a:solidFill>
                  <a:schemeClr val="bg1"/>
                </a:solidFill>
              </a:rPr>
              <a:t>Derek Simmel </a:t>
            </a:r>
            <a:r>
              <a:rPr lang="en-US" dirty="0">
                <a:solidFill>
                  <a:schemeClr val="bg1"/>
                </a:solidFill>
                <a:hlinkClick r:id="rId2"/>
              </a:rPr>
              <a:t>dsimmel@psc.edu</a:t>
            </a:r>
            <a:br>
              <a:rPr lang="en-US" dirty="0">
                <a:solidFill>
                  <a:schemeClr val="bg1"/>
                </a:solidFill>
              </a:rPr>
            </a:br>
            <a:r>
              <a:rPr lang="en-US" dirty="0">
                <a:solidFill>
                  <a:schemeClr val="bg1"/>
                </a:solidFill>
              </a:rPr>
              <a:t>Tom </a:t>
            </a:r>
            <a:r>
              <a:rPr lang="en-US" dirty="0" err="1">
                <a:solidFill>
                  <a:schemeClr val="bg1"/>
                </a:solidFill>
              </a:rPr>
              <a:t>Dack</a:t>
            </a:r>
            <a:r>
              <a:rPr lang="en-US" dirty="0">
                <a:solidFill>
                  <a:schemeClr val="bg1"/>
                </a:solidFill>
              </a:rPr>
              <a:t> </a:t>
            </a:r>
            <a:r>
              <a:rPr lang="en-US" dirty="0">
                <a:solidFill>
                  <a:schemeClr val="bg1"/>
                </a:solidFill>
                <a:hlinkClick r:id="rId3"/>
              </a:rPr>
              <a:t>thomas.dack@stfc.ac.uk</a:t>
            </a:r>
            <a:r>
              <a:rPr lang="en-US" dirty="0">
                <a:solidFill>
                  <a:schemeClr val="bg1"/>
                </a:solidFill>
              </a:rPr>
              <a:t> </a:t>
            </a:r>
            <a:br>
              <a:rPr lang="en-US" dirty="0">
                <a:solidFill>
                  <a:schemeClr val="bg1"/>
                </a:solidFill>
              </a:rPr>
            </a:br>
            <a:r>
              <a:rPr lang="en-US" dirty="0">
                <a:solidFill>
                  <a:schemeClr val="bg1"/>
                </a:solidFill>
              </a:rPr>
              <a:t>Jim </a:t>
            </a:r>
            <a:r>
              <a:rPr lang="en-US" dirty="0" err="1">
                <a:solidFill>
                  <a:schemeClr val="bg1"/>
                </a:solidFill>
              </a:rPr>
              <a:t>Basney</a:t>
            </a:r>
            <a:r>
              <a:rPr lang="en-US" dirty="0">
                <a:solidFill>
                  <a:schemeClr val="bg1"/>
                </a:solidFill>
              </a:rPr>
              <a:t> </a:t>
            </a:r>
            <a:r>
              <a:rPr lang="en-US" dirty="0">
                <a:solidFill>
                  <a:schemeClr val="bg1"/>
                </a:solidFill>
                <a:hlinkClick r:id="rId4"/>
              </a:rPr>
              <a:t>jbasney@illinois.edu</a:t>
            </a:r>
            <a:br>
              <a:rPr lang="en-US" dirty="0">
                <a:solidFill>
                  <a:schemeClr val="bg1"/>
                </a:solidFill>
              </a:rPr>
            </a:br>
            <a:r>
              <a:rPr lang="en-US" dirty="0" err="1">
                <a:solidFill>
                  <a:schemeClr val="bg1"/>
                </a:solidFill>
              </a:rPr>
              <a:t>Jeny</a:t>
            </a:r>
            <a:r>
              <a:rPr lang="en-US" dirty="0">
                <a:solidFill>
                  <a:schemeClr val="bg1"/>
                </a:solidFill>
              </a:rPr>
              <a:t> Teheran </a:t>
            </a:r>
            <a:r>
              <a:rPr lang="en-US" dirty="0">
                <a:solidFill>
                  <a:schemeClr val="bg1"/>
                </a:solidFill>
                <a:hlinkClick r:id="rId5"/>
              </a:rPr>
              <a:t>jteheran@fnal.gov</a:t>
            </a:r>
            <a:endParaRPr lang="en-US" dirty="0">
              <a:solidFill>
                <a:schemeClr val="bg1"/>
              </a:solidFill>
            </a:endParaRPr>
          </a:p>
        </p:txBody>
      </p:sp>
    </p:spTree>
    <p:extLst>
      <p:ext uri="{BB962C8B-B14F-4D97-AF65-F5344CB8AC3E}">
        <p14:creationId xmlns:p14="http://schemas.microsoft.com/office/powerpoint/2010/main" val="144181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49332D-C5F9-8A47-88A7-FE88F3829F8B}"/>
              </a:ext>
            </a:extLst>
          </p:cNvPr>
          <p:cNvSpPr>
            <a:spLocks noGrp="1"/>
          </p:cNvSpPr>
          <p:nvPr>
            <p:ph type="title"/>
          </p:nvPr>
        </p:nvSpPr>
        <p:spPr>
          <a:xfrm>
            <a:off x="457200" y="457200"/>
            <a:ext cx="8204200" cy="425957"/>
          </a:xfrm>
        </p:spPr>
        <p:txBody>
          <a:bodyPr>
            <a:noAutofit/>
          </a:bodyPr>
          <a:lstStyle/>
          <a:p>
            <a:r>
              <a:rPr lang="en-US" dirty="0"/>
              <a:t>Panel: Migrating to Token-Based Authentication and Authorization</a:t>
            </a:r>
          </a:p>
        </p:txBody>
      </p:sp>
      <p:sp>
        <p:nvSpPr>
          <p:cNvPr id="3" name="Content Placeholder 2"/>
          <p:cNvSpPr>
            <a:spLocks noGrp="1"/>
          </p:cNvSpPr>
          <p:nvPr>
            <p:ph idx="1"/>
          </p:nvPr>
        </p:nvSpPr>
        <p:spPr/>
        <p:txBody>
          <a:bodyPr lIns="0" tIns="0" rIns="0" bIns="0">
            <a:normAutofit/>
          </a:bodyPr>
          <a:lstStyle/>
          <a:p>
            <a:pPr>
              <a:spcAft>
                <a:spcPts val="600"/>
              </a:spcAft>
              <a:buClr>
                <a:srgbClr val="323F4F"/>
              </a:buClr>
            </a:pPr>
            <a:r>
              <a:rPr lang="en-US" sz="1600" b="1" i="1" dirty="0"/>
              <a:t>Introduction</a:t>
            </a:r>
            <a:r>
              <a:rPr lang="en-US" sz="1600" dirty="0"/>
              <a:t> – Derek Simmel </a:t>
            </a:r>
            <a:r>
              <a:rPr lang="en-US" sz="1600" dirty="0">
                <a:hlinkClick r:id="rId2"/>
              </a:rPr>
              <a:t>dsimmel@psc.edu</a:t>
            </a:r>
            <a:r>
              <a:rPr lang="en-US" sz="1600" dirty="0"/>
              <a:t> </a:t>
            </a:r>
          </a:p>
          <a:p>
            <a:pPr>
              <a:spcAft>
                <a:spcPts val="600"/>
              </a:spcAft>
              <a:buClr>
                <a:srgbClr val="323F4F"/>
              </a:buClr>
            </a:pPr>
            <a:endParaRPr lang="en-US" sz="1600" dirty="0"/>
          </a:p>
          <a:p>
            <a:pPr>
              <a:spcAft>
                <a:spcPts val="600"/>
              </a:spcAft>
              <a:buClr>
                <a:srgbClr val="323F4F"/>
              </a:buClr>
            </a:pPr>
            <a:r>
              <a:rPr lang="en-US" sz="1600" b="1" i="1" dirty="0"/>
              <a:t>Moving to Tokens: IRIS and WLCG </a:t>
            </a:r>
            <a:r>
              <a:rPr lang="en-US" sz="1600" dirty="0"/>
              <a:t>– Tom </a:t>
            </a:r>
            <a:r>
              <a:rPr lang="en-US" sz="1600" dirty="0" err="1"/>
              <a:t>Dack</a:t>
            </a:r>
            <a:r>
              <a:rPr lang="en-US" sz="1600" dirty="0"/>
              <a:t> </a:t>
            </a:r>
            <a:r>
              <a:rPr lang="en-US" sz="1600" dirty="0">
                <a:hlinkClick r:id="rId3"/>
              </a:rPr>
              <a:t>thomas.dack@stfc.ac.uk</a:t>
            </a:r>
            <a:r>
              <a:rPr lang="en-US" sz="1600" dirty="0"/>
              <a:t> </a:t>
            </a:r>
          </a:p>
          <a:p>
            <a:pPr>
              <a:spcAft>
                <a:spcPts val="600"/>
              </a:spcAft>
              <a:buClr>
                <a:srgbClr val="323F4F"/>
              </a:buClr>
            </a:pPr>
            <a:endParaRPr lang="en-US" dirty="0"/>
          </a:p>
          <a:p>
            <a:pPr>
              <a:spcAft>
                <a:spcPts val="600"/>
              </a:spcAft>
              <a:buClr>
                <a:srgbClr val="323F4F"/>
              </a:buClr>
            </a:pPr>
            <a:r>
              <a:rPr lang="en-US" sz="1600" b="1" i="1" dirty="0" err="1"/>
              <a:t>CILogon</a:t>
            </a:r>
            <a:r>
              <a:rPr lang="en-US" sz="1600" b="1" i="1" dirty="0"/>
              <a:t> and </a:t>
            </a:r>
            <a:r>
              <a:rPr lang="en-US" sz="1600" b="1" i="1" dirty="0" err="1"/>
              <a:t>SciTokens</a:t>
            </a:r>
            <a:r>
              <a:rPr lang="en-US" sz="1600" b="1" i="1" dirty="0"/>
              <a:t> </a:t>
            </a:r>
            <a:r>
              <a:rPr lang="en-US" dirty="0"/>
              <a:t>– Jim </a:t>
            </a:r>
            <a:r>
              <a:rPr lang="en-US" dirty="0" err="1"/>
              <a:t>Basney</a:t>
            </a:r>
            <a:r>
              <a:rPr lang="en-US" dirty="0"/>
              <a:t> </a:t>
            </a:r>
            <a:r>
              <a:rPr lang="en-US" dirty="0">
                <a:hlinkClick r:id="rId4"/>
              </a:rPr>
              <a:t>jbasney@illinois.edu</a:t>
            </a:r>
            <a:endParaRPr lang="en-US" dirty="0"/>
          </a:p>
          <a:p>
            <a:pPr>
              <a:spcAft>
                <a:spcPts val="600"/>
              </a:spcAft>
              <a:buClr>
                <a:srgbClr val="323F4F"/>
              </a:buClr>
            </a:pPr>
            <a:endParaRPr lang="en-US" sz="1600" dirty="0"/>
          </a:p>
          <a:p>
            <a:pPr>
              <a:spcAft>
                <a:spcPts val="600"/>
              </a:spcAft>
              <a:buClr>
                <a:srgbClr val="323F4F"/>
              </a:buClr>
            </a:pPr>
            <a:r>
              <a:rPr lang="en-US" sz="1600" b="1" i="1" dirty="0"/>
              <a:t>Token-based AAI at Fermilab </a:t>
            </a:r>
            <a:r>
              <a:rPr lang="en-US" sz="1600" dirty="0"/>
              <a:t>– </a:t>
            </a:r>
            <a:r>
              <a:rPr lang="en-US" sz="1600" dirty="0" err="1"/>
              <a:t>Jeny</a:t>
            </a:r>
            <a:r>
              <a:rPr lang="en-US" sz="1600" dirty="0"/>
              <a:t> Teheran </a:t>
            </a:r>
            <a:r>
              <a:rPr lang="en-US" sz="1600" dirty="0">
                <a:hlinkClick r:id="rId5"/>
              </a:rPr>
              <a:t>jteheran@fnal.gov</a:t>
            </a:r>
            <a:r>
              <a:rPr lang="en-US" sz="1600" dirty="0"/>
              <a:t> </a:t>
            </a:r>
          </a:p>
          <a:p>
            <a:pPr>
              <a:spcAft>
                <a:spcPts val="600"/>
              </a:spcAft>
              <a:buClr>
                <a:srgbClr val="323F4F"/>
              </a:buClr>
            </a:pPr>
            <a:endParaRPr lang="en-US" sz="1600" dirty="0"/>
          </a:p>
          <a:p>
            <a:pPr>
              <a:spcAft>
                <a:spcPts val="600"/>
              </a:spcAft>
              <a:buClr>
                <a:srgbClr val="323F4F"/>
              </a:buClr>
            </a:pPr>
            <a:r>
              <a:rPr lang="en-US" sz="1600" b="1" i="1" dirty="0"/>
              <a:t>Questions for the Panel from our Audience</a:t>
            </a:r>
          </a:p>
        </p:txBody>
      </p:sp>
    </p:spTree>
    <p:extLst>
      <p:ext uri="{BB962C8B-B14F-4D97-AF65-F5344CB8AC3E}">
        <p14:creationId xmlns:p14="http://schemas.microsoft.com/office/powerpoint/2010/main" val="1913451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EE81F-56E4-00A6-5DE0-B685251EE0CE}"/>
              </a:ext>
            </a:extLst>
          </p:cNvPr>
          <p:cNvSpPr>
            <a:spLocks noGrp="1"/>
          </p:cNvSpPr>
          <p:nvPr>
            <p:ph type="title"/>
          </p:nvPr>
        </p:nvSpPr>
        <p:spPr/>
        <p:txBody>
          <a:bodyPr/>
          <a:lstStyle/>
          <a:p>
            <a:r>
              <a:rPr lang="en-US" dirty="0"/>
              <a:t>INTRODUCTION</a:t>
            </a:r>
          </a:p>
        </p:txBody>
      </p:sp>
      <p:sp>
        <p:nvSpPr>
          <p:cNvPr id="4" name="Content Placeholder 3">
            <a:extLst>
              <a:ext uri="{FF2B5EF4-FFF2-40B4-BE49-F238E27FC236}">
                <a16:creationId xmlns:a16="http://schemas.microsoft.com/office/drawing/2014/main" id="{515B3A42-0880-ACAD-62BC-E3CD57BBFECA}"/>
              </a:ext>
            </a:extLst>
          </p:cNvPr>
          <p:cNvSpPr>
            <a:spLocks noGrp="1"/>
          </p:cNvSpPr>
          <p:nvPr>
            <p:ph idx="1"/>
          </p:nvPr>
        </p:nvSpPr>
        <p:spPr/>
        <p:txBody>
          <a:bodyPr>
            <a:normAutofit lnSpcReduction="10000"/>
          </a:bodyPr>
          <a:lstStyle/>
          <a:p>
            <a:r>
              <a:rPr lang="en-US" dirty="0"/>
              <a:t>Research computing infrastructures worldwide are working to migrate their legacy and X.509-based user authentication and authorization infrastructures to use OpenID Connect (OIDC, </a:t>
            </a:r>
            <a:r>
              <a:rPr lang="en-US" dirty="0">
                <a:hlinkClick r:id="rId2"/>
              </a:rPr>
              <a:t>https://openid.net/connect/</a:t>
            </a:r>
            <a:r>
              <a:rPr lang="en-US" dirty="0"/>
              <a:t>)</a:t>
            </a:r>
          </a:p>
          <a:p>
            <a:endParaRPr lang="en-US" dirty="0"/>
          </a:p>
          <a:p>
            <a:r>
              <a:rPr lang="en-US" dirty="0"/>
              <a:t>OIDC is a protocol built on OAuth2 specifications that delivers identity and authentication information using JSON Web Tokens, (JWT, </a:t>
            </a:r>
            <a:r>
              <a:rPr lang="en-US" dirty="0">
                <a:hlinkClick r:id="rId3"/>
              </a:rPr>
              <a:t>RFC 7519</a:t>
            </a:r>
            <a:r>
              <a:rPr lang="en-US" dirty="0"/>
              <a:t>)</a:t>
            </a:r>
          </a:p>
          <a:p>
            <a:endParaRPr lang="en-US" dirty="0"/>
          </a:p>
          <a:p>
            <a:r>
              <a:rPr lang="en-US" dirty="0"/>
              <a:t>OIDC is in widespread use in commercial web applications and services</a:t>
            </a:r>
          </a:p>
          <a:p>
            <a:endParaRPr lang="en-US" dirty="0"/>
          </a:p>
          <a:p>
            <a:r>
              <a:rPr lang="en-US" dirty="0"/>
              <a:t>However, many research computing infrastructures have a significant investment in IAM protocols and services that are not (yet?) web-centric</a:t>
            </a:r>
          </a:p>
          <a:p>
            <a:endParaRPr lang="en-US" dirty="0"/>
          </a:p>
          <a:p>
            <a:r>
              <a:rPr lang="en-US" dirty="0"/>
              <a:t>Where do these migration efforts stand today, and what are their successes and challenges?</a:t>
            </a:r>
          </a:p>
        </p:txBody>
      </p:sp>
    </p:spTree>
    <p:extLst>
      <p:ext uri="{BB962C8B-B14F-4D97-AF65-F5344CB8AC3E}">
        <p14:creationId xmlns:p14="http://schemas.microsoft.com/office/powerpoint/2010/main" val="333910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EDD5DC-CFA2-CC32-677B-7B5009C7259C}"/>
              </a:ext>
            </a:extLst>
          </p:cNvPr>
          <p:cNvSpPr>
            <a:spLocks noGrp="1"/>
          </p:cNvSpPr>
          <p:nvPr>
            <p:ph type="body" sz="quarter" idx="10"/>
          </p:nvPr>
        </p:nvSpPr>
        <p:spPr>
          <a:xfrm>
            <a:off x="914400" y="1020057"/>
            <a:ext cx="7543800" cy="3143250"/>
          </a:xfrm>
        </p:spPr>
        <p:txBody>
          <a:bodyPr/>
          <a:lstStyle/>
          <a:p>
            <a:r>
              <a:rPr lang="en-US" dirty="0" err="1"/>
              <a:t>WoTBAn&amp;Az</a:t>
            </a:r>
            <a:r>
              <a:rPr lang="en-US" dirty="0"/>
              <a:t> 2020: </a:t>
            </a:r>
            <a:r>
              <a:rPr lang="en-US" dirty="0">
                <a:hlinkClick r:id="rId2"/>
              </a:rPr>
              <a:t>https://indico.rnp.br/event/33/</a:t>
            </a:r>
            <a:endParaRPr lang="en-US" dirty="0"/>
          </a:p>
          <a:p>
            <a:pPr lvl="1"/>
            <a:r>
              <a:rPr lang="en-US" dirty="0"/>
              <a:t>Token-based </a:t>
            </a:r>
            <a:r>
              <a:rPr lang="en-US" dirty="0" err="1"/>
              <a:t>authorisation</a:t>
            </a:r>
            <a:r>
              <a:rPr lang="en-US" dirty="0"/>
              <a:t> in WLCG, Globus Auth, LIGO’s use of </a:t>
            </a:r>
            <a:r>
              <a:rPr lang="en-US" dirty="0" err="1"/>
              <a:t>SciTokens</a:t>
            </a:r>
            <a:r>
              <a:rPr lang="en-US" dirty="0"/>
              <a:t>, XSEDE’s perspective on Token Assurance, Fermilab’s transition to Token-based AAI</a:t>
            </a:r>
          </a:p>
          <a:p>
            <a:pPr lvl="1"/>
            <a:endParaRPr lang="en-US" dirty="0"/>
          </a:p>
          <a:p>
            <a:r>
              <a:rPr lang="en-US" dirty="0" err="1"/>
              <a:t>WoTBAn&amp;Az</a:t>
            </a:r>
            <a:r>
              <a:rPr lang="en-US" dirty="0"/>
              <a:t> 2021: </a:t>
            </a:r>
            <a:r>
              <a:rPr lang="en-US" dirty="0">
                <a:hlinkClick r:id="rId3"/>
              </a:rPr>
              <a:t>https://sciauth.org/workshop/2021/</a:t>
            </a:r>
            <a:endParaRPr lang="en-US" dirty="0"/>
          </a:p>
          <a:p>
            <a:pPr lvl="1"/>
            <a:r>
              <a:rPr lang="en-US" dirty="0"/>
              <a:t>Tokens in WLCG, Tokens in the TAPIS API Platform, Using </a:t>
            </a:r>
            <a:r>
              <a:rPr lang="en-US" dirty="0" err="1"/>
              <a:t>CILogon</a:t>
            </a:r>
            <a:r>
              <a:rPr lang="en-US" dirty="0"/>
              <a:t> OIDC Service for user authentication in Kubernetes, </a:t>
            </a:r>
            <a:r>
              <a:rPr lang="en-US" dirty="0" err="1"/>
              <a:t>SciTokens</a:t>
            </a:r>
            <a:r>
              <a:rPr lang="en-US" dirty="0"/>
              <a:t> at LIGO, </a:t>
            </a:r>
            <a:r>
              <a:rPr lang="en-US" dirty="0" err="1"/>
              <a:t>HTCondor</a:t>
            </a:r>
            <a:r>
              <a:rPr lang="en-US" dirty="0"/>
              <a:t> and OSG Token transition</a:t>
            </a:r>
          </a:p>
          <a:p>
            <a:pPr lvl="1"/>
            <a:endParaRPr lang="en-US" dirty="0"/>
          </a:p>
          <a:p>
            <a:r>
              <a:rPr lang="en-US" dirty="0" err="1"/>
              <a:t>WoTBAn&amp;Az</a:t>
            </a:r>
            <a:r>
              <a:rPr lang="en-US" dirty="0"/>
              <a:t> 2022: </a:t>
            </a:r>
            <a:r>
              <a:rPr lang="en-US" dirty="0">
                <a:hlinkClick r:id="rId4"/>
              </a:rPr>
              <a:t>https://sciauth.org/workshop/2022/</a:t>
            </a:r>
            <a:endParaRPr lang="en-US" dirty="0"/>
          </a:p>
          <a:p>
            <a:pPr lvl="1"/>
            <a:r>
              <a:rPr lang="en-US" dirty="0"/>
              <a:t>SSH with Federated Identities using OIDC, Token-based access to HPC resources in IRIS, Globus integration with NIH’s Research Authentication Service and Common Fund Data Ecosystem, Adoption of </a:t>
            </a:r>
            <a:r>
              <a:rPr lang="en-US" dirty="0" err="1"/>
              <a:t>SciTokens</a:t>
            </a:r>
            <a:r>
              <a:rPr lang="en-US" dirty="0"/>
              <a:t> and WLCG Tokens by LIGO and Fermilab using </a:t>
            </a:r>
            <a:r>
              <a:rPr lang="en-US" dirty="0" err="1"/>
              <a:t>CILogon</a:t>
            </a:r>
            <a:r>
              <a:rPr lang="en-US" dirty="0"/>
              <a:t>  </a:t>
            </a:r>
          </a:p>
        </p:txBody>
      </p:sp>
      <p:sp>
        <p:nvSpPr>
          <p:cNvPr id="3" name="Title 2">
            <a:extLst>
              <a:ext uri="{FF2B5EF4-FFF2-40B4-BE49-F238E27FC236}">
                <a16:creationId xmlns:a16="http://schemas.microsoft.com/office/drawing/2014/main" id="{4E203105-B57D-7B34-7537-DB28D8842339}"/>
              </a:ext>
            </a:extLst>
          </p:cNvPr>
          <p:cNvSpPr>
            <a:spLocks noGrp="1"/>
          </p:cNvSpPr>
          <p:nvPr>
            <p:ph type="title"/>
          </p:nvPr>
        </p:nvSpPr>
        <p:spPr>
          <a:xfrm>
            <a:off x="457200" y="457200"/>
            <a:ext cx="8001000" cy="425957"/>
          </a:xfrm>
        </p:spPr>
        <p:txBody>
          <a:bodyPr>
            <a:normAutofit/>
          </a:bodyPr>
          <a:lstStyle/>
          <a:p>
            <a:r>
              <a:rPr lang="en-US" dirty="0"/>
              <a:t>Workshops on Token-Based Authentication and Authorization</a:t>
            </a:r>
          </a:p>
        </p:txBody>
      </p:sp>
    </p:spTree>
    <p:extLst>
      <p:ext uri="{BB962C8B-B14F-4D97-AF65-F5344CB8AC3E}">
        <p14:creationId xmlns:p14="http://schemas.microsoft.com/office/powerpoint/2010/main" val="33451584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9FD133-CAF7-0EB2-B3BD-F26F0B5011A8}"/>
              </a:ext>
            </a:extLst>
          </p:cNvPr>
          <p:cNvSpPr>
            <a:spLocks noGrp="1"/>
          </p:cNvSpPr>
          <p:nvPr>
            <p:ph type="body" sz="quarter" idx="10"/>
          </p:nvPr>
        </p:nvSpPr>
        <p:spPr>
          <a:xfrm>
            <a:off x="914400" y="896204"/>
            <a:ext cx="7543800" cy="3143250"/>
          </a:xfrm>
        </p:spPr>
        <p:txBody>
          <a:bodyPr/>
          <a:lstStyle/>
          <a:p>
            <a:r>
              <a:rPr lang="en-US" sz="1100" b="1" dirty="0"/>
              <a:t>Derek Simmel </a:t>
            </a:r>
            <a:r>
              <a:rPr lang="en-US" sz="1100" dirty="0"/>
              <a:t>is a Senior Information Security Officer at the Pittsburgh Supercomputing Center, a joint computational research center with Carnegie Mellon University and the University of Pittsburgh. Derek co-leads Cybersecurity Operations for the U.S. National Science Foundation (NSF)'s ACCESS cyberinfrastructure, chairs The Americas Grid Policy Management Authority (https://</a:t>
            </a:r>
            <a:r>
              <a:rPr lang="en-US" sz="1100" dirty="0" err="1"/>
              <a:t>tagpma.org</a:t>
            </a:r>
            <a:r>
              <a:rPr lang="en-US" sz="1100" dirty="0"/>
              <a:t>), and co-chairs the annual Workshops on Token-Based Authentication and Authorization (</a:t>
            </a:r>
            <a:r>
              <a:rPr lang="en-US" sz="1100" dirty="0" err="1"/>
              <a:t>WoTBAn&amp;Az</a:t>
            </a:r>
            <a:r>
              <a:rPr lang="en-US" sz="1100" dirty="0"/>
              <a:t>).</a:t>
            </a:r>
          </a:p>
          <a:p>
            <a:endParaRPr lang="en-US" sz="1100" dirty="0"/>
          </a:p>
          <a:p>
            <a:r>
              <a:rPr lang="en-US" sz="1100" b="1" dirty="0"/>
              <a:t>Tom </a:t>
            </a:r>
            <a:r>
              <a:rPr lang="en-US" sz="1100" b="1" dirty="0" err="1"/>
              <a:t>Dack</a:t>
            </a:r>
            <a:r>
              <a:rPr lang="en-US" sz="1100" b="1" dirty="0"/>
              <a:t> </a:t>
            </a:r>
            <a:r>
              <a:rPr lang="en-US" sz="1100" dirty="0"/>
              <a:t>is a Senior Systems Administrator within the Scientific Computing Department at the Science and Technology Facilities Council, part of UK Research and Innovation (UKRI). Tom manages the development and operations of the IRIS (https://</a:t>
            </a:r>
            <a:r>
              <a:rPr lang="en-US" sz="1100" dirty="0" err="1"/>
              <a:t>www.iris.ac.uk</a:t>
            </a:r>
            <a:r>
              <a:rPr lang="en-US" sz="1100" dirty="0"/>
              <a:t>/) Identity and Access Manager (IAM) service, and is the current chair of the Worldwide Large Hadron Collider Computing Grid (WLCG) Authorization working group.</a:t>
            </a:r>
          </a:p>
          <a:p>
            <a:endParaRPr lang="en-US" sz="1100" dirty="0"/>
          </a:p>
          <a:p>
            <a:r>
              <a:rPr lang="en-US" sz="1100" b="1" dirty="0"/>
              <a:t>Jim </a:t>
            </a:r>
            <a:r>
              <a:rPr lang="en-US" sz="1100" b="1" dirty="0" err="1"/>
              <a:t>Basney</a:t>
            </a:r>
            <a:r>
              <a:rPr lang="en-US" sz="1100" b="1" dirty="0"/>
              <a:t> </a:t>
            </a:r>
            <a:r>
              <a:rPr lang="en-US" sz="1100" dirty="0"/>
              <a:t>is the Principal Research Scientist in the Cybersecurity Division of the National Center for Supercomputing Applications (NCSA) at the University of Illinois at Urbana-Champaign. Jim leads several NSF-sponsored projects including </a:t>
            </a:r>
            <a:r>
              <a:rPr lang="en-US" sz="1100" dirty="0" err="1"/>
              <a:t>CILogon</a:t>
            </a:r>
            <a:r>
              <a:rPr lang="en-US" sz="1100" dirty="0"/>
              <a:t> (https://</a:t>
            </a:r>
            <a:r>
              <a:rPr lang="en-US" sz="1100" dirty="0" err="1"/>
              <a:t>cilogon.org</a:t>
            </a:r>
            <a:r>
              <a:rPr lang="en-US" sz="1100" dirty="0"/>
              <a:t>), </a:t>
            </a:r>
            <a:r>
              <a:rPr lang="en-US" sz="1100" dirty="0" err="1"/>
              <a:t>SciTokens</a:t>
            </a:r>
            <a:r>
              <a:rPr lang="en-US" sz="1100" dirty="0"/>
              <a:t> (https://</a:t>
            </a:r>
            <a:r>
              <a:rPr lang="en-US" sz="1100" dirty="0" err="1"/>
              <a:t>scitokens.org</a:t>
            </a:r>
            <a:r>
              <a:rPr lang="en-US" sz="1100" dirty="0"/>
              <a:t>), </a:t>
            </a:r>
            <a:r>
              <a:rPr lang="en-US" sz="1100" dirty="0" err="1"/>
              <a:t>SciAuth</a:t>
            </a:r>
            <a:r>
              <a:rPr lang="en-US" sz="1100" dirty="0"/>
              <a:t> (https://</a:t>
            </a:r>
            <a:r>
              <a:rPr lang="en-US" sz="1100" dirty="0" err="1"/>
              <a:t>sciauth.org</a:t>
            </a:r>
            <a:r>
              <a:rPr lang="en-US" sz="1100" dirty="0"/>
              <a:t>) and Trusted CI (https://</a:t>
            </a:r>
            <a:r>
              <a:rPr lang="en-US" sz="1100" dirty="0" err="1"/>
              <a:t>www.trustedci.org</a:t>
            </a:r>
            <a:r>
              <a:rPr lang="en-US" sz="1100" dirty="0"/>
              <a:t>), the NSF Cybersecurity Center of Excellence. Jim also leads Identity and Authentication </a:t>
            </a:r>
            <a:r>
              <a:rPr lang="en-US" sz="1100" dirty="0" err="1"/>
              <a:t>Managment</a:t>
            </a:r>
            <a:r>
              <a:rPr lang="en-US" sz="1100" dirty="0"/>
              <a:t> (IAM) for NSF ACCESS Cybersecurity Operations.</a:t>
            </a:r>
          </a:p>
          <a:p>
            <a:endParaRPr lang="en-US" sz="1100" dirty="0"/>
          </a:p>
          <a:p>
            <a:r>
              <a:rPr lang="en-US" sz="1100" b="1" dirty="0" err="1"/>
              <a:t>Jeny</a:t>
            </a:r>
            <a:r>
              <a:rPr lang="en-US" sz="1100" b="1" dirty="0"/>
              <a:t> Teheran </a:t>
            </a:r>
            <a:r>
              <a:rPr lang="en-US" sz="1100" dirty="0"/>
              <a:t>is the Principal Cyber Security Architect and Group Leader for Computer Security Operations at the U.S. Fermi National Accelerator Laboratory. </a:t>
            </a:r>
            <a:r>
              <a:rPr lang="en-US" sz="1100" dirty="0" err="1"/>
              <a:t>Jeny</a:t>
            </a:r>
            <a:r>
              <a:rPr lang="en-US" sz="1100" dirty="0"/>
              <a:t> is a member of the Worldwide Large Hadron Collider Computing Grid (WLCG) Authorization and Resource Trust Evolution Working Groups, and is one of the co-authors of the WLCG Common JSON Web Token (JWT) Profiles document.</a:t>
            </a:r>
          </a:p>
        </p:txBody>
      </p:sp>
      <p:sp>
        <p:nvSpPr>
          <p:cNvPr id="3" name="Title 2">
            <a:extLst>
              <a:ext uri="{FF2B5EF4-FFF2-40B4-BE49-F238E27FC236}">
                <a16:creationId xmlns:a16="http://schemas.microsoft.com/office/drawing/2014/main" id="{6C230B19-AD92-6A95-9C2A-D1BC750F7124}"/>
              </a:ext>
            </a:extLst>
          </p:cNvPr>
          <p:cNvSpPr>
            <a:spLocks noGrp="1"/>
          </p:cNvSpPr>
          <p:nvPr>
            <p:ph type="title"/>
          </p:nvPr>
        </p:nvSpPr>
        <p:spPr/>
        <p:txBody>
          <a:bodyPr/>
          <a:lstStyle/>
          <a:p>
            <a:r>
              <a:rPr lang="en-US" dirty="0"/>
              <a:t>Panelists</a:t>
            </a:r>
          </a:p>
        </p:txBody>
      </p:sp>
    </p:spTree>
    <p:extLst>
      <p:ext uri="{BB962C8B-B14F-4D97-AF65-F5344CB8AC3E}">
        <p14:creationId xmlns:p14="http://schemas.microsoft.com/office/powerpoint/2010/main" val="1462705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52F1-B5B2-8145-86FA-C150C67D385D}"/>
              </a:ext>
            </a:extLst>
          </p:cNvPr>
          <p:cNvSpPr txBox="1">
            <a:spLocks/>
          </p:cNvSpPr>
          <p:nvPr/>
        </p:nvSpPr>
        <p:spPr>
          <a:xfrm>
            <a:off x="762000" y="2041327"/>
            <a:ext cx="3022816" cy="457200"/>
          </a:xfrm>
          <a:prstGeom prst="rect">
            <a:avLst/>
          </a:prstGeom>
        </p:spPr>
        <p:txBody>
          <a:bodyPr>
            <a:noAutofit/>
          </a:bodyPr>
          <a:lstStyle>
            <a:lvl1pPr algn="l" defTabSz="457200" rtl="0" eaLnBrk="0" fontAlgn="base" hangingPunct="0">
              <a:spcBef>
                <a:spcPct val="0"/>
              </a:spcBef>
              <a:spcAft>
                <a:spcPct val="0"/>
              </a:spcAft>
              <a:defRPr sz="2400" b="0" i="0" kern="1200" spc="0">
                <a:solidFill>
                  <a:srgbClr val="445954"/>
                </a:solidFill>
                <a:latin typeface="Arial"/>
                <a:ea typeface="ＭＳ Ｐゴシック" pitchFamily="-110" charset="-128"/>
                <a:cs typeface="Arial"/>
              </a:defRPr>
            </a:lvl1pPr>
            <a:lvl2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2pPr>
            <a:lvl3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3pPr>
            <a:lvl4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4pPr>
            <a:lvl5pPr algn="ctr" defTabSz="457200" rtl="0" eaLnBrk="0" fontAlgn="base" hangingPunct="0">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5pPr>
            <a:lvl6pPr marL="4572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6pPr>
            <a:lvl7pPr marL="9144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7pPr>
            <a:lvl8pPr marL="13716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8pPr>
            <a:lvl9pPr marL="1828800" algn="ctr" defTabSz="457200" rtl="0" fontAlgn="base">
              <a:spcBef>
                <a:spcPct val="0"/>
              </a:spcBef>
              <a:spcAft>
                <a:spcPct val="0"/>
              </a:spcAft>
              <a:defRPr sz="4400">
                <a:solidFill>
                  <a:schemeClr val="tx1"/>
                </a:solidFill>
                <a:latin typeface="Calibri" pitchFamily="-110" charset="0"/>
                <a:ea typeface="ＭＳ Ｐゴシック" pitchFamily="-110" charset="-128"/>
                <a:cs typeface="ＭＳ Ｐゴシック" pitchFamily="-110" charset="-128"/>
              </a:defRPr>
            </a:lvl9pPr>
          </a:lstStyle>
          <a:p>
            <a:pPr marL="91440" algn="ctr"/>
            <a:r>
              <a:rPr lang="en-US" b="1" cap="all" dirty="0">
                <a:solidFill>
                  <a:srgbClr val="134A83"/>
                </a:solidFill>
              </a:rPr>
              <a:t>Thanks!</a:t>
            </a:r>
            <a:br>
              <a:rPr lang="en-US" b="1" cap="all" dirty="0">
                <a:solidFill>
                  <a:srgbClr val="134A83"/>
                </a:solidFill>
              </a:rPr>
            </a:br>
            <a:br>
              <a:rPr lang="en-US" b="1" cap="all" dirty="0">
                <a:solidFill>
                  <a:srgbClr val="134A83"/>
                </a:solidFill>
              </a:rPr>
            </a:br>
            <a:r>
              <a:rPr lang="en-US" b="1" cap="all" dirty="0">
                <a:solidFill>
                  <a:srgbClr val="134A83"/>
                </a:solidFill>
              </a:rPr>
              <a:t>QUESTIONS?</a:t>
            </a:r>
            <a:endParaRPr lang="en-US" b="1" dirty="0">
              <a:solidFill>
                <a:srgbClr val="134A83"/>
              </a:solidFill>
            </a:endParaRPr>
          </a:p>
        </p:txBody>
      </p:sp>
    </p:spTree>
    <p:extLst>
      <p:ext uri="{BB962C8B-B14F-4D97-AF65-F5344CB8AC3E}">
        <p14:creationId xmlns:p14="http://schemas.microsoft.com/office/powerpoint/2010/main" val="1224244332"/>
      </p:ext>
    </p:extLst>
  </p:cSld>
  <p:clrMapOvr>
    <a:masterClrMapping/>
  </p:clrMapOvr>
</p:sld>
</file>

<file path=ppt/theme/theme1.xml><?xml version="1.0" encoding="utf-8"?>
<a:theme xmlns:a="http://schemas.openxmlformats.org/drawingml/2006/main" name="I2TX22 Presentation Template">
  <a:themeElements>
    <a:clrScheme name="Custom 15">
      <a:dk1>
        <a:srgbClr val="445954"/>
      </a:dk1>
      <a:lt1>
        <a:srgbClr val="FFFFFF"/>
      </a:lt1>
      <a:dk2>
        <a:srgbClr val="445853"/>
      </a:dk2>
      <a:lt2>
        <a:srgbClr val="F4F5F4"/>
      </a:lt2>
      <a:accent1>
        <a:srgbClr val="2A95CF"/>
      </a:accent1>
      <a:accent2>
        <a:srgbClr val="FAC333"/>
      </a:accent2>
      <a:accent3>
        <a:srgbClr val="445853"/>
      </a:accent3>
      <a:accent4>
        <a:srgbClr val="E9158B"/>
      </a:accent4>
      <a:accent5>
        <a:srgbClr val="54198A"/>
      </a:accent5>
      <a:accent6>
        <a:srgbClr val="9B1C23"/>
      </a:accent6>
      <a:hlink>
        <a:srgbClr val="0077CC"/>
      </a:hlink>
      <a:folHlink>
        <a:srgbClr val="551A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5">
    <a:dk1>
      <a:srgbClr val="445954"/>
    </a:dk1>
    <a:lt1>
      <a:srgbClr val="FFFFFF"/>
    </a:lt1>
    <a:dk2>
      <a:srgbClr val="445853"/>
    </a:dk2>
    <a:lt2>
      <a:srgbClr val="F4F5F4"/>
    </a:lt2>
    <a:accent1>
      <a:srgbClr val="2A95CF"/>
    </a:accent1>
    <a:accent2>
      <a:srgbClr val="FAC333"/>
    </a:accent2>
    <a:accent3>
      <a:srgbClr val="445853"/>
    </a:accent3>
    <a:accent4>
      <a:srgbClr val="E9158B"/>
    </a:accent4>
    <a:accent5>
      <a:srgbClr val="54198A"/>
    </a:accent5>
    <a:accent6>
      <a:srgbClr val="9B1C23"/>
    </a:accent6>
    <a:hlink>
      <a:srgbClr val="0077CC"/>
    </a:hlink>
    <a:folHlink>
      <a:srgbClr val="551A8B"/>
    </a:folHlink>
  </a:clrScheme>
</a:themeOverride>
</file>

<file path=ppt/theme/themeOverride2.xml><?xml version="1.0" encoding="utf-8"?>
<a:themeOverride xmlns:a="http://schemas.openxmlformats.org/drawingml/2006/main">
  <a:clrScheme name="Custom 15">
    <a:dk1>
      <a:srgbClr val="445954"/>
    </a:dk1>
    <a:lt1>
      <a:srgbClr val="FFFFFF"/>
    </a:lt1>
    <a:dk2>
      <a:srgbClr val="445853"/>
    </a:dk2>
    <a:lt2>
      <a:srgbClr val="F4F5F4"/>
    </a:lt2>
    <a:accent1>
      <a:srgbClr val="2A95CF"/>
    </a:accent1>
    <a:accent2>
      <a:srgbClr val="FAC333"/>
    </a:accent2>
    <a:accent3>
      <a:srgbClr val="445853"/>
    </a:accent3>
    <a:accent4>
      <a:srgbClr val="E9158B"/>
    </a:accent4>
    <a:accent5>
      <a:srgbClr val="54198A"/>
    </a:accent5>
    <a:accent6>
      <a:srgbClr val="9B1C23"/>
    </a:accent6>
    <a:hlink>
      <a:srgbClr val="0077CC"/>
    </a:hlink>
    <a:folHlink>
      <a:srgbClr val="551A8B"/>
    </a:folHlink>
  </a:clrScheme>
</a:themeOverride>
</file>

<file path=ppt/theme/themeOverride3.xml><?xml version="1.0" encoding="utf-8"?>
<a:themeOverride xmlns:a="http://schemas.openxmlformats.org/drawingml/2006/main">
  <a:clrScheme name="Custom 15">
    <a:dk1>
      <a:srgbClr val="445954"/>
    </a:dk1>
    <a:lt1>
      <a:srgbClr val="FFFFFF"/>
    </a:lt1>
    <a:dk2>
      <a:srgbClr val="445853"/>
    </a:dk2>
    <a:lt2>
      <a:srgbClr val="F4F5F4"/>
    </a:lt2>
    <a:accent1>
      <a:srgbClr val="2A95CF"/>
    </a:accent1>
    <a:accent2>
      <a:srgbClr val="FAC333"/>
    </a:accent2>
    <a:accent3>
      <a:srgbClr val="445853"/>
    </a:accent3>
    <a:accent4>
      <a:srgbClr val="E9158B"/>
    </a:accent4>
    <a:accent5>
      <a:srgbClr val="54198A"/>
    </a:accent5>
    <a:accent6>
      <a:srgbClr val="9B1C23"/>
    </a:accent6>
    <a:hlink>
      <a:srgbClr val="0077CC"/>
    </a:hlink>
    <a:folHlink>
      <a:srgbClr val="551A8B"/>
    </a:folHlink>
  </a:clrScheme>
</a:themeOverride>
</file>

<file path=ppt/theme/themeOverride4.xml><?xml version="1.0" encoding="utf-8"?>
<a:themeOverride xmlns:a="http://schemas.openxmlformats.org/drawingml/2006/main">
  <a:clrScheme name="Custom 15">
    <a:dk1>
      <a:srgbClr val="445954"/>
    </a:dk1>
    <a:lt1>
      <a:srgbClr val="FFFFFF"/>
    </a:lt1>
    <a:dk2>
      <a:srgbClr val="445853"/>
    </a:dk2>
    <a:lt2>
      <a:srgbClr val="F4F5F4"/>
    </a:lt2>
    <a:accent1>
      <a:srgbClr val="2A95CF"/>
    </a:accent1>
    <a:accent2>
      <a:srgbClr val="FAC333"/>
    </a:accent2>
    <a:accent3>
      <a:srgbClr val="445853"/>
    </a:accent3>
    <a:accent4>
      <a:srgbClr val="E9158B"/>
    </a:accent4>
    <a:accent5>
      <a:srgbClr val="54198A"/>
    </a:accent5>
    <a:accent6>
      <a:srgbClr val="9B1C23"/>
    </a:accent6>
    <a:hlink>
      <a:srgbClr val="0077CC"/>
    </a:hlink>
    <a:folHlink>
      <a:srgbClr val="551A8B"/>
    </a:folHlink>
  </a:clrScheme>
</a:themeOverride>
</file>

<file path=docProps/app.xml><?xml version="1.0" encoding="utf-8"?>
<Properties xmlns="http://schemas.openxmlformats.org/officeDocument/2006/extended-properties" xmlns:vt="http://schemas.openxmlformats.org/officeDocument/2006/docPropsVTypes">
  <Template/>
  <TotalTime>18411</TotalTime>
  <Words>690</Words>
  <Application>Microsoft Macintosh PowerPoint</Application>
  <PresentationFormat>On-screen Show (16:9)</PresentationFormat>
  <Paragraphs>40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Helvetica</vt:lpstr>
      <vt:lpstr>I2TX22 Presentation Template</vt:lpstr>
      <vt:lpstr>PowerPoint Presentation</vt:lpstr>
      <vt:lpstr>Panel: Migrating to Token-Based Authentication and Authorization</vt:lpstr>
      <vt:lpstr>INTRODUCTION</vt:lpstr>
      <vt:lpstr>Workshops on Token-Based Authentication and Authorization</vt:lpstr>
      <vt:lpstr>Panelists</vt:lpstr>
      <vt:lpstr>PowerPoint Presentation</vt:lpstr>
    </vt:vector>
  </TitlesOfParts>
  <Company>Creative Measures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Internet2</dc:title>
  <dc:creator>Doug Howell</dc:creator>
  <cp:lastModifiedBy>Derek K Simmel</cp:lastModifiedBy>
  <cp:revision>621</cp:revision>
  <dcterms:created xsi:type="dcterms:W3CDTF">2010-12-07T15:32:04Z</dcterms:created>
  <dcterms:modified xsi:type="dcterms:W3CDTF">2022-12-06T16:52:32Z</dcterms:modified>
</cp:coreProperties>
</file>