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68" r:id="rId2"/>
    <p:sldId id="263" r:id="rId3"/>
    <p:sldId id="270" r:id="rId4"/>
    <p:sldId id="274" r:id="rId5"/>
    <p:sldId id="273" r:id="rId6"/>
    <p:sldId id="280" r:id="rId7"/>
    <p:sldId id="281" r:id="rId8"/>
    <p:sldId id="276" r:id="rId9"/>
    <p:sldId id="278" r:id="rId10"/>
    <p:sldId id="275" r:id="rId11"/>
    <p:sldId id="282" r:id="rId12"/>
    <p:sldId id="279" r:id="rId13"/>
    <p:sldId id="269"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1828800" rtl="0" fontAlgn="auto" latinLnBrk="0" hangingPunct="0">
      <a:lnSpc>
        <a:spcPct val="130000"/>
      </a:lnSpc>
      <a:spcBef>
        <a:spcPts val="0"/>
      </a:spcBef>
      <a:spcAft>
        <a:spcPts val="0"/>
      </a:spcAft>
      <a:buClrTx/>
      <a:buSzTx/>
      <a:buFontTx/>
      <a:buNone/>
      <a:tabLst/>
      <a:defRPr kumimoji="0" sz="7200" b="0" i="0" u="none" strike="noStrike" cap="none" spc="0" normalizeH="0" baseline="0">
        <a:ln>
          <a:noFill/>
        </a:ln>
        <a:solidFill>
          <a:srgbClr val="B90014"/>
        </a:solidFill>
        <a:effectLst/>
        <a:uFillTx/>
        <a:latin typeface="+mj-lt"/>
        <a:ea typeface="+mj-ea"/>
        <a:cs typeface="+mj-cs"/>
        <a:sym typeface="Helvetica"/>
      </a:defRPr>
    </a:lvl1pPr>
    <a:lvl2pPr marL="0" marR="0" indent="457200" algn="ctr" defTabSz="1828800" rtl="0" fontAlgn="auto" latinLnBrk="0" hangingPunct="0">
      <a:lnSpc>
        <a:spcPct val="130000"/>
      </a:lnSpc>
      <a:spcBef>
        <a:spcPts val="0"/>
      </a:spcBef>
      <a:spcAft>
        <a:spcPts val="0"/>
      </a:spcAft>
      <a:buClrTx/>
      <a:buSzTx/>
      <a:buFontTx/>
      <a:buNone/>
      <a:tabLst/>
      <a:defRPr kumimoji="0" sz="7200" b="0" i="0" u="none" strike="noStrike" cap="none" spc="0" normalizeH="0" baseline="0">
        <a:ln>
          <a:noFill/>
        </a:ln>
        <a:solidFill>
          <a:srgbClr val="B90014"/>
        </a:solidFill>
        <a:effectLst/>
        <a:uFillTx/>
        <a:latin typeface="+mj-lt"/>
        <a:ea typeface="+mj-ea"/>
        <a:cs typeface="+mj-cs"/>
        <a:sym typeface="Helvetica"/>
      </a:defRPr>
    </a:lvl2pPr>
    <a:lvl3pPr marL="0" marR="0" indent="914400" algn="ctr" defTabSz="1828800" rtl="0" fontAlgn="auto" latinLnBrk="0" hangingPunct="0">
      <a:lnSpc>
        <a:spcPct val="130000"/>
      </a:lnSpc>
      <a:spcBef>
        <a:spcPts val="0"/>
      </a:spcBef>
      <a:spcAft>
        <a:spcPts val="0"/>
      </a:spcAft>
      <a:buClrTx/>
      <a:buSzTx/>
      <a:buFontTx/>
      <a:buNone/>
      <a:tabLst/>
      <a:defRPr kumimoji="0" sz="7200" b="0" i="0" u="none" strike="noStrike" cap="none" spc="0" normalizeH="0" baseline="0">
        <a:ln>
          <a:noFill/>
        </a:ln>
        <a:solidFill>
          <a:srgbClr val="B90014"/>
        </a:solidFill>
        <a:effectLst/>
        <a:uFillTx/>
        <a:latin typeface="+mj-lt"/>
        <a:ea typeface="+mj-ea"/>
        <a:cs typeface="+mj-cs"/>
        <a:sym typeface="Helvetica"/>
      </a:defRPr>
    </a:lvl3pPr>
    <a:lvl4pPr marL="0" marR="0" indent="1371600" algn="ctr" defTabSz="1828800" rtl="0" fontAlgn="auto" latinLnBrk="0" hangingPunct="0">
      <a:lnSpc>
        <a:spcPct val="130000"/>
      </a:lnSpc>
      <a:spcBef>
        <a:spcPts val="0"/>
      </a:spcBef>
      <a:spcAft>
        <a:spcPts val="0"/>
      </a:spcAft>
      <a:buClrTx/>
      <a:buSzTx/>
      <a:buFontTx/>
      <a:buNone/>
      <a:tabLst/>
      <a:defRPr kumimoji="0" sz="7200" b="0" i="0" u="none" strike="noStrike" cap="none" spc="0" normalizeH="0" baseline="0">
        <a:ln>
          <a:noFill/>
        </a:ln>
        <a:solidFill>
          <a:srgbClr val="B90014"/>
        </a:solidFill>
        <a:effectLst/>
        <a:uFillTx/>
        <a:latin typeface="+mj-lt"/>
        <a:ea typeface="+mj-ea"/>
        <a:cs typeface="+mj-cs"/>
        <a:sym typeface="Helvetica"/>
      </a:defRPr>
    </a:lvl4pPr>
    <a:lvl5pPr marL="0" marR="0" indent="1828800" algn="ctr" defTabSz="1828800" rtl="0" fontAlgn="auto" latinLnBrk="0" hangingPunct="0">
      <a:lnSpc>
        <a:spcPct val="130000"/>
      </a:lnSpc>
      <a:spcBef>
        <a:spcPts val="0"/>
      </a:spcBef>
      <a:spcAft>
        <a:spcPts val="0"/>
      </a:spcAft>
      <a:buClrTx/>
      <a:buSzTx/>
      <a:buFontTx/>
      <a:buNone/>
      <a:tabLst/>
      <a:defRPr kumimoji="0" sz="7200" b="0" i="0" u="none" strike="noStrike" cap="none" spc="0" normalizeH="0" baseline="0">
        <a:ln>
          <a:noFill/>
        </a:ln>
        <a:solidFill>
          <a:srgbClr val="B90014"/>
        </a:solidFill>
        <a:effectLst/>
        <a:uFillTx/>
        <a:latin typeface="+mj-lt"/>
        <a:ea typeface="+mj-ea"/>
        <a:cs typeface="+mj-cs"/>
        <a:sym typeface="Helvetica"/>
      </a:defRPr>
    </a:lvl5pPr>
    <a:lvl6pPr marL="0" marR="0" indent="0" algn="ctr" defTabSz="1828800" rtl="0" fontAlgn="auto" latinLnBrk="0" hangingPunct="0">
      <a:lnSpc>
        <a:spcPct val="130000"/>
      </a:lnSpc>
      <a:spcBef>
        <a:spcPts val="0"/>
      </a:spcBef>
      <a:spcAft>
        <a:spcPts val="0"/>
      </a:spcAft>
      <a:buClrTx/>
      <a:buSzTx/>
      <a:buFontTx/>
      <a:buNone/>
      <a:tabLst/>
      <a:defRPr kumimoji="0" sz="7200" b="0" i="0" u="none" strike="noStrike" cap="none" spc="0" normalizeH="0" baseline="0">
        <a:ln>
          <a:noFill/>
        </a:ln>
        <a:solidFill>
          <a:srgbClr val="B90014"/>
        </a:solidFill>
        <a:effectLst/>
        <a:uFillTx/>
        <a:latin typeface="+mj-lt"/>
        <a:ea typeface="+mj-ea"/>
        <a:cs typeface="+mj-cs"/>
        <a:sym typeface="Helvetica"/>
      </a:defRPr>
    </a:lvl6pPr>
    <a:lvl7pPr marL="0" marR="0" indent="0" algn="ctr" defTabSz="1828800" rtl="0" fontAlgn="auto" latinLnBrk="0" hangingPunct="0">
      <a:lnSpc>
        <a:spcPct val="130000"/>
      </a:lnSpc>
      <a:spcBef>
        <a:spcPts val="0"/>
      </a:spcBef>
      <a:spcAft>
        <a:spcPts val="0"/>
      </a:spcAft>
      <a:buClrTx/>
      <a:buSzTx/>
      <a:buFontTx/>
      <a:buNone/>
      <a:tabLst/>
      <a:defRPr kumimoji="0" sz="7200" b="0" i="0" u="none" strike="noStrike" cap="none" spc="0" normalizeH="0" baseline="0">
        <a:ln>
          <a:noFill/>
        </a:ln>
        <a:solidFill>
          <a:srgbClr val="B90014"/>
        </a:solidFill>
        <a:effectLst/>
        <a:uFillTx/>
        <a:latin typeface="+mj-lt"/>
        <a:ea typeface="+mj-ea"/>
        <a:cs typeface="+mj-cs"/>
        <a:sym typeface="Helvetica"/>
      </a:defRPr>
    </a:lvl7pPr>
    <a:lvl8pPr marL="0" marR="0" indent="0" algn="ctr" defTabSz="1828800" rtl="0" fontAlgn="auto" latinLnBrk="0" hangingPunct="0">
      <a:lnSpc>
        <a:spcPct val="130000"/>
      </a:lnSpc>
      <a:spcBef>
        <a:spcPts val="0"/>
      </a:spcBef>
      <a:spcAft>
        <a:spcPts val="0"/>
      </a:spcAft>
      <a:buClrTx/>
      <a:buSzTx/>
      <a:buFontTx/>
      <a:buNone/>
      <a:tabLst/>
      <a:defRPr kumimoji="0" sz="7200" b="0" i="0" u="none" strike="noStrike" cap="none" spc="0" normalizeH="0" baseline="0">
        <a:ln>
          <a:noFill/>
        </a:ln>
        <a:solidFill>
          <a:srgbClr val="B90014"/>
        </a:solidFill>
        <a:effectLst/>
        <a:uFillTx/>
        <a:latin typeface="+mj-lt"/>
        <a:ea typeface="+mj-ea"/>
        <a:cs typeface="+mj-cs"/>
        <a:sym typeface="Helvetica"/>
      </a:defRPr>
    </a:lvl8pPr>
    <a:lvl9pPr marL="0" marR="0" indent="0" algn="ctr" defTabSz="1828800" rtl="0" fontAlgn="auto" latinLnBrk="0" hangingPunct="0">
      <a:lnSpc>
        <a:spcPct val="130000"/>
      </a:lnSpc>
      <a:spcBef>
        <a:spcPts val="0"/>
      </a:spcBef>
      <a:spcAft>
        <a:spcPts val="0"/>
      </a:spcAft>
      <a:buClrTx/>
      <a:buSzTx/>
      <a:buFontTx/>
      <a:buNone/>
      <a:tabLst/>
      <a:defRPr kumimoji="0" sz="7200" b="0" i="0" u="none" strike="noStrike" cap="none" spc="0" normalizeH="0" baseline="0">
        <a:ln>
          <a:noFill/>
        </a:ln>
        <a:solidFill>
          <a:srgbClr val="B90014"/>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Lucida Grande"/>
          <a:ea typeface="Lucida Grande"/>
          <a:cs typeface="Lucida Grande"/>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
          <a:latin typeface="Lucida Grande"/>
          <a:ea typeface="Lucida Grande"/>
          <a:cs typeface="Lucida Grande"/>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Col>
    <a:lastRow>
      <a:tcTxStyle b="on" i="off">
        <a:font>
          <a:latin typeface="Lucida Grande"/>
          <a:ea typeface="Lucida Grande"/>
          <a:cs typeface="Lucida Grande"/>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lastRow>
    <a:firstRow>
      <a:tcTxStyle b="on" i="off">
        <a:font>
          <a:latin typeface="Lucida Grande"/>
          <a:ea typeface="Lucida Grande"/>
          <a:cs typeface="Lucida Grande"/>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Lucida Grande"/>
          <a:ea typeface="Lucida Grande"/>
          <a:cs typeface="Lucida Grande"/>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Lucida Grande"/>
          <a:ea typeface="Lucida Grande"/>
          <a:cs typeface="Lucida Grande"/>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Col>
    <a:lastRow>
      <a:tcTxStyle b="on" i="off">
        <a:font>
          <a:latin typeface="Lucida Grande"/>
          <a:ea typeface="Lucida Grande"/>
          <a:cs typeface="Lucida Grande"/>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lastRow>
    <a:firstRow>
      <a:tcTxStyle b="on" i="off">
        <a:font>
          <a:latin typeface="Lucida Grande"/>
          <a:ea typeface="Lucida Grande"/>
          <a:cs typeface="Lucida Grande"/>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Lucida Grande"/>
          <a:ea typeface="Lucida Grande"/>
          <a:cs typeface="Lucida Grande"/>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Lucida Grande"/>
          <a:ea typeface="Lucida Grande"/>
          <a:cs typeface="Lucida Grande"/>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Col>
    <a:lastRow>
      <a:tcTxStyle b="on" i="off">
        <a:font>
          <a:latin typeface="Lucida Grande"/>
          <a:ea typeface="Lucida Grande"/>
          <a:cs typeface="Lucida Grande"/>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lastRow>
    <a:firstRow>
      <a:tcTxStyle b="on" i="off">
        <a:font>
          <a:latin typeface="Lucida Grande"/>
          <a:ea typeface="Lucida Grande"/>
          <a:cs typeface="Lucida Grande"/>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Lucida Grande"/>
          <a:ea typeface="Lucida Grande"/>
          <a:cs typeface="Lucida Grande"/>
        </a:font>
        <a:srgbClr val="000000"/>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Lucida Grande"/>
          <a:ea typeface="Lucida Grande"/>
          <a:cs typeface="Lucida Grande"/>
        </a:font>
        <a:srgbClr val="FFFFFF"/>
      </a:tcTxStyle>
      <a:tcStyle>
        <a:tcBdr>
          <a:left>
            <a:ln w="25400" cap="flat">
              <a:noFill/>
              <a:miter lim="400000"/>
            </a:ln>
          </a:left>
          <a:right>
            <a:ln w="25400" cap="flat">
              <a:noFill/>
              <a:miter lim="400000"/>
            </a:ln>
          </a:right>
          <a:top>
            <a:ln w="25400" cap="flat">
              <a:noFill/>
              <a:miter lim="400000"/>
            </a:ln>
          </a:top>
          <a:bottom>
            <a:ln w="25400" cap="flat">
              <a:noFill/>
              <a:miter lim="400000"/>
            </a:ln>
          </a:bottom>
          <a:insideH>
            <a:ln w="25400" cap="flat">
              <a:noFill/>
              <a:miter lim="400000"/>
            </a:ln>
          </a:insideH>
          <a:insideV>
            <a:ln w="25400" cap="flat">
              <a:noFill/>
              <a:miter lim="400000"/>
            </a:ln>
          </a:insideV>
        </a:tcBdr>
        <a:fill>
          <a:solidFill>
            <a:schemeClr val="accent1"/>
          </a:solidFill>
        </a:fill>
      </a:tcStyle>
    </a:firstCol>
    <a:lastRow>
      <a:tcTxStyle b="on" i="off">
        <a:font>
          <a:latin typeface="Lucida Grande"/>
          <a:ea typeface="Lucida Grande"/>
          <a:cs typeface="Lucida Grande"/>
        </a:font>
        <a:srgbClr val="000000"/>
      </a:tcTxStyle>
      <a:tcStyle>
        <a:tcBdr>
          <a:left>
            <a:ln w="25400" cap="flat">
              <a:noFill/>
              <a:miter lim="400000"/>
            </a:ln>
          </a:left>
          <a:right>
            <a:ln w="25400" cap="flat">
              <a:noFill/>
              <a:miter lim="400000"/>
            </a:ln>
          </a:right>
          <a:top>
            <a:ln w="1016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rgbClr val="FFFFFF"/>
          </a:solidFill>
        </a:fill>
      </a:tcStyle>
    </a:lastRow>
    <a:firstRow>
      <a:tcTxStyle b="on" i="off">
        <a:font>
          <a:latin typeface="Lucida Grande"/>
          <a:ea typeface="Lucida Grande"/>
          <a:cs typeface="Lucida Grande"/>
        </a:font>
        <a:srgbClr val="FFFFFF"/>
      </a:tcTxStyle>
      <a:tcStyle>
        <a:tcBdr>
          <a:left>
            <a:ln w="25400" cap="flat">
              <a:noFill/>
              <a:miter lim="400000"/>
            </a:ln>
          </a:left>
          <a:right>
            <a:ln w="25400" cap="flat">
              <a:noFill/>
              <a:miter lim="400000"/>
            </a:ln>
          </a:right>
          <a:top>
            <a:ln w="50800" cap="flat">
              <a:solidFill>
                <a:srgbClr val="000000"/>
              </a:solidFill>
              <a:prstDash val="solid"/>
              <a:round/>
            </a:ln>
          </a:top>
          <a:bottom>
            <a:ln w="50800" cap="flat">
              <a:solidFill>
                <a:srgbClr val="000000"/>
              </a:solidFill>
              <a:prstDash val="solid"/>
              <a:round/>
            </a:ln>
          </a:bottom>
          <a:insideH>
            <a:ln w="25400" cap="flat">
              <a:noFill/>
              <a:miter lim="400000"/>
            </a:ln>
          </a:insideH>
          <a:insideV>
            <a:ln w="25400" cap="flat">
              <a:noFill/>
              <a:miter lim="400000"/>
            </a:ln>
          </a:insideV>
        </a:tcBdr>
        <a:fill>
          <a:solidFill>
            <a:schemeClr val="accent1"/>
          </a:solidFill>
        </a:fill>
      </a:tcStyle>
    </a:firstRow>
  </a:tblStyle>
  <a:tblStyle styleId="{33BA23B1-9221-436E-865A-0063620EA4FD}" styleName="">
    <a:tblBg/>
    <a:wholeTbl>
      <a:tcTxStyle b="off" i="off">
        <a:font>
          <a:latin typeface="Lucida Grande"/>
          <a:ea typeface="Lucida Grande"/>
          <a:cs typeface="Lucida Grande"/>
        </a:font>
        <a:srgbClr val="000000"/>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Lucida Grande"/>
          <a:ea typeface="Lucida Grande"/>
          <a:cs typeface="Lucida Grande"/>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Col>
    <a:lastRow>
      <a:tcTxStyle b="on" i="off">
        <a:font>
          <a:latin typeface="Lucida Grande"/>
          <a:ea typeface="Lucida Grande"/>
          <a:cs typeface="Lucida Grande"/>
        </a:font>
        <a:srgbClr val="FFFFFF"/>
      </a:tcTxStyle>
      <a:tcStyle>
        <a:tcBdr>
          <a:left>
            <a:ln w="25400" cap="flat">
              <a:solidFill>
                <a:srgbClr val="FFFFFF"/>
              </a:solidFill>
              <a:prstDash val="solid"/>
              <a:round/>
            </a:ln>
          </a:left>
          <a:right>
            <a:ln w="25400" cap="flat">
              <a:solidFill>
                <a:srgbClr val="FFFFFF"/>
              </a:solidFill>
              <a:prstDash val="solid"/>
              <a:round/>
            </a:ln>
          </a:right>
          <a:top>
            <a:ln w="76200" cap="flat">
              <a:solidFill>
                <a:srgbClr val="FFFFFF"/>
              </a:solidFill>
              <a:prstDash val="solid"/>
              <a:round/>
            </a:ln>
          </a:top>
          <a:bottom>
            <a:ln w="254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lastRow>
    <a:firstRow>
      <a:tcTxStyle b="on" i="off">
        <a:font>
          <a:latin typeface="Lucida Grande"/>
          <a:ea typeface="Lucida Grande"/>
          <a:cs typeface="Lucida Grande"/>
        </a:font>
        <a:srgbClr val="FFFFFF"/>
      </a:tcTxStyle>
      <a:tcStyle>
        <a:tcBdr>
          <a:left>
            <a:ln w="25400" cap="flat">
              <a:solidFill>
                <a:srgbClr val="FFFFFF"/>
              </a:solidFill>
              <a:prstDash val="solid"/>
              <a:round/>
            </a:ln>
          </a:left>
          <a:right>
            <a:ln w="25400" cap="flat">
              <a:solidFill>
                <a:srgbClr val="FFFFFF"/>
              </a:solidFill>
              <a:prstDash val="solid"/>
              <a:round/>
            </a:ln>
          </a:right>
          <a:top>
            <a:ln w="25400" cap="flat">
              <a:solidFill>
                <a:srgbClr val="FFFFFF"/>
              </a:solidFill>
              <a:prstDash val="solid"/>
              <a:round/>
            </a:ln>
          </a:top>
          <a:bottom>
            <a:ln w="76200" cap="flat">
              <a:solidFill>
                <a:srgbClr val="FFFFFF"/>
              </a:solidFill>
              <a:prstDash val="solid"/>
              <a:round/>
            </a:ln>
          </a:bottom>
          <a:insideH>
            <a:ln w="25400" cap="flat">
              <a:solidFill>
                <a:srgbClr val="FFFFFF"/>
              </a:solidFill>
              <a:prstDash val="solid"/>
              <a:round/>
            </a:ln>
          </a:insideH>
          <a:insideV>
            <a:ln w="254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Lucida Grande"/>
          <a:ea typeface="Lucida Grande"/>
          <a:cs typeface="Lucida Grande"/>
        </a:font>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Lucida Grande"/>
          <a:ea typeface="Lucida Grande"/>
          <a:cs typeface="Lucida Grande"/>
        </a:font>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solidFill>
            <a:srgbClr val="000000">
              <a:alpha val="20000"/>
            </a:srgbClr>
          </a:solidFill>
        </a:fill>
      </a:tcStyle>
    </a:firstCol>
    <a:lastRow>
      <a:tcTxStyle b="on" i="off">
        <a:font>
          <a:latin typeface="Lucida Grande"/>
          <a:ea typeface="Lucida Grande"/>
          <a:cs typeface="Lucida Grande"/>
        </a:font>
        <a:srgbClr val="000000"/>
      </a:tcTxStyle>
      <a:tcStyle>
        <a:tcBdr>
          <a:left>
            <a:ln w="25400" cap="flat">
              <a:solidFill>
                <a:srgbClr val="000000"/>
              </a:solidFill>
              <a:prstDash val="solid"/>
              <a:round/>
            </a:ln>
          </a:left>
          <a:right>
            <a:ln w="25400" cap="flat">
              <a:solidFill>
                <a:srgbClr val="000000"/>
              </a:solidFill>
              <a:prstDash val="solid"/>
              <a:round/>
            </a:ln>
          </a:right>
          <a:top>
            <a:ln w="101600" cap="flat">
              <a:solidFill>
                <a:srgbClr val="000000"/>
              </a:solidFill>
              <a:prstDash val="solid"/>
              <a:round/>
            </a:ln>
          </a:top>
          <a:bottom>
            <a:ln w="254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lastRow>
    <a:firstRow>
      <a:tcTxStyle b="on" i="off">
        <a:font>
          <a:latin typeface="Lucida Grande"/>
          <a:ea typeface="Lucida Grande"/>
          <a:cs typeface="Lucida Grande"/>
        </a:font>
        <a:srgbClr val="000000"/>
      </a:tcTxStyle>
      <a:tcStyle>
        <a:tcBdr>
          <a:left>
            <a:ln w="25400" cap="flat">
              <a:solidFill>
                <a:srgbClr val="000000"/>
              </a:solidFill>
              <a:prstDash val="solid"/>
              <a:round/>
            </a:ln>
          </a:left>
          <a:right>
            <a:ln w="25400" cap="flat">
              <a:solidFill>
                <a:srgbClr val="000000"/>
              </a:solidFill>
              <a:prstDash val="solid"/>
              <a:round/>
            </a:ln>
          </a:right>
          <a:top>
            <a:ln w="25400" cap="flat">
              <a:solidFill>
                <a:srgbClr val="000000"/>
              </a:solidFill>
              <a:prstDash val="solid"/>
              <a:round/>
            </a:ln>
          </a:top>
          <a:bottom>
            <a:ln w="50800" cap="flat">
              <a:solidFill>
                <a:srgbClr val="000000"/>
              </a:solidFill>
              <a:prstDash val="solid"/>
              <a:round/>
            </a:ln>
          </a:bottom>
          <a:insideH>
            <a:ln w="25400" cap="flat">
              <a:solidFill>
                <a:srgbClr val="000000"/>
              </a:solidFill>
              <a:prstDash val="solid"/>
              <a:round/>
            </a:ln>
          </a:insideH>
          <a:insideV>
            <a:ln w="254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51"/>
    <p:restoredTop sz="75499"/>
  </p:normalViewPr>
  <p:slideViewPr>
    <p:cSldViewPr snapToGrid="0" snapToObjects="1">
      <p:cViewPr varScale="1">
        <p:scale>
          <a:sx n="48" d="100"/>
          <a:sy n="48" d="100"/>
        </p:scale>
        <p:origin x="240"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Shape 55"/>
          <p:cNvSpPr>
            <a:spLocks noGrp="1" noRot="1" noChangeAspect="1"/>
          </p:cNvSpPr>
          <p:nvPr>
            <p:ph type="sldImg"/>
          </p:nvPr>
        </p:nvSpPr>
        <p:spPr>
          <a:xfrm>
            <a:off x="1143000" y="685800"/>
            <a:ext cx="4572000" cy="3429000"/>
          </a:xfrm>
          <a:prstGeom prst="rect">
            <a:avLst/>
          </a:prstGeom>
        </p:spPr>
        <p:txBody>
          <a:bodyPr/>
          <a:lstStyle/>
          <a:p>
            <a:endParaRPr/>
          </a:p>
        </p:txBody>
      </p:sp>
      <p:sp>
        <p:nvSpPr>
          <p:cNvPr id="56" name="Shape 5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1828800" latinLnBrk="0">
      <a:defRPr sz="3600">
        <a:latin typeface="+mn-lt"/>
        <a:ea typeface="+mn-ea"/>
        <a:cs typeface="+mn-cs"/>
        <a:sym typeface="Helvetica Neue"/>
      </a:defRPr>
    </a:lvl1pPr>
    <a:lvl2pPr indent="228600" defTabSz="1828800" latinLnBrk="0">
      <a:defRPr sz="3600">
        <a:latin typeface="+mn-lt"/>
        <a:ea typeface="+mn-ea"/>
        <a:cs typeface="+mn-cs"/>
        <a:sym typeface="Helvetica Neue"/>
      </a:defRPr>
    </a:lvl2pPr>
    <a:lvl3pPr indent="457200" defTabSz="1828800" latinLnBrk="0">
      <a:defRPr sz="3600">
        <a:latin typeface="+mn-lt"/>
        <a:ea typeface="+mn-ea"/>
        <a:cs typeface="+mn-cs"/>
        <a:sym typeface="Helvetica Neue"/>
      </a:defRPr>
    </a:lvl3pPr>
    <a:lvl4pPr indent="685800" defTabSz="1828800" latinLnBrk="0">
      <a:defRPr sz="3600">
        <a:latin typeface="+mn-lt"/>
        <a:ea typeface="+mn-ea"/>
        <a:cs typeface="+mn-cs"/>
        <a:sym typeface="Helvetica Neue"/>
      </a:defRPr>
    </a:lvl4pPr>
    <a:lvl5pPr indent="914400" defTabSz="1828800" latinLnBrk="0">
      <a:defRPr sz="3600">
        <a:latin typeface="+mn-lt"/>
        <a:ea typeface="+mn-ea"/>
        <a:cs typeface="+mn-cs"/>
        <a:sym typeface="Helvetica Neue"/>
      </a:defRPr>
    </a:lvl5pPr>
    <a:lvl6pPr indent="1143000" defTabSz="1828800" latinLnBrk="0">
      <a:defRPr sz="3600">
        <a:latin typeface="+mn-lt"/>
        <a:ea typeface="+mn-ea"/>
        <a:cs typeface="+mn-cs"/>
        <a:sym typeface="Helvetica Neue"/>
      </a:defRPr>
    </a:lvl6pPr>
    <a:lvl7pPr indent="1371600" defTabSz="1828800" latinLnBrk="0">
      <a:defRPr sz="3600">
        <a:latin typeface="+mn-lt"/>
        <a:ea typeface="+mn-ea"/>
        <a:cs typeface="+mn-cs"/>
        <a:sym typeface="Helvetica Neue"/>
      </a:defRPr>
    </a:lvl7pPr>
    <a:lvl8pPr indent="1600200" defTabSz="1828800" latinLnBrk="0">
      <a:defRPr sz="3600">
        <a:latin typeface="+mn-lt"/>
        <a:ea typeface="+mn-ea"/>
        <a:cs typeface="+mn-cs"/>
        <a:sym typeface="Helvetica Neue"/>
      </a:defRPr>
    </a:lvl8pPr>
    <a:lvl9pPr indent="1828800" defTabSz="1828800" latinLnBrk="0">
      <a:defRPr sz="36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SciTokens</a:t>
            </a:r>
            <a:r>
              <a:rPr lang="en-US" dirty="0"/>
              <a:t> is a *distributed* authorization scheme: the entity issuing the token might be different from the entity consuming the token.</a:t>
            </a:r>
          </a:p>
          <a:p>
            <a:endParaRPr lang="en-US" dirty="0"/>
          </a:p>
          <a:p>
            <a:r>
              <a:rPr lang="en-US" dirty="0"/>
              <a:t>In practice, this can make it difficult to see how all the pieces of the system need to be configured in order to work together.</a:t>
            </a:r>
          </a:p>
        </p:txBody>
      </p:sp>
    </p:spTree>
    <p:extLst>
      <p:ext uri="{BB962C8B-B14F-4D97-AF65-F5344CB8AC3E}">
        <p14:creationId xmlns:p14="http://schemas.microsoft.com/office/powerpoint/2010/main" val="3364774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(Almost) Just works out-of-the-box: You need to create your own an OIDC Client with </a:t>
            </a:r>
            <a:r>
              <a:rPr lang="en-US" dirty="0" err="1"/>
              <a:t>CILogon</a:t>
            </a:r>
            <a:r>
              <a:rPr lang="en-US" dirty="0"/>
              <a:t>, GitHub, and (future) other external services.</a:t>
            </a:r>
          </a:p>
        </p:txBody>
      </p:sp>
    </p:spTree>
    <p:extLst>
      <p:ext uri="{BB962C8B-B14F-4D97-AF65-F5344CB8AC3E}">
        <p14:creationId xmlns:p14="http://schemas.microsoft.com/office/powerpoint/2010/main" val="243577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Initial OAuth log-in flow for </a:t>
            </a:r>
            <a:r>
              <a:rPr lang="en-US" dirty="0" err="1"/>
              <a:t>JupyterHub</a:t>
            </a:r>
            <a:r>
              <a:rPr lang="en-US" dirty="0"/>
              <a:t>.</a:t>
            </a:r>
          </a:p>
        </p:txBody>
      </p:sp>
    </p:spTree>
    <p:extLst>
      <p:ext uri="{BB962C8B-B14F-4D97-AF65-F5344CB8AC3E}">
        <p14:creationId xmlns:p14="http://schemas.microsoft.com/office/powerpoint/2010/main" val="2601546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Now, the user wants to use the token management service to obtain tokens to use with a service provider, say, an </a:t>
            </a:r>
            <a:r>
              <a:rPr lang="en-US" dirty="0" err="1"/>
              <a:t>HTCondor</a:t>
            </a:r>
            <a:r>
              <a:rPr lang="en-US" dirty="0"/>
              <a:t> pool.</a:t>
            </a:r>
          </a:p>
        </p:txBody>
      </p:sp>
    </p:spTree>
    <p:extLst>
      <p:ext uri="{BB962C8B-B14F-4D97-AF65-F5344CB8AC3E}">
        <p14:creationId xmlns:p14="http://schemas.microsoft.com/office/powerpoint/2010/main" val="2751999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service eliminates the need for the user to create their own OIDC Client with service providers.</a:t>
            </a:r>
          </a:p>
          <a:p>
            <a:endParaRPr lang="en-US" dirty="0"/>
          </a:p>
          <a:p>
            <a:r>
              <a:rPr lang="en-US" dirty="0"/>
              <a:t>The service provides a means for obtaining tokens for services that don’t use the same authorization provider as </a:t>
            </a:r>
            <a:r>
              <a:rPr lang="en-US" dirty="0" err="1"/>
              <a:t>JupyterHub</a:t>
            </a:r>
            <a:r>
              <a:rPr lang="en-US" dirty="0"/>
              <a:t> itself.</a:t>
            </a:r>
          </a:p>
          <a:p>
            <a:endParaRPr lang="en-US" dirty="0"/>
          </a:p>
          <a:p>
            <a:r>
              <a:rPr lang="en-US" dirty="0"/>
              <a:t>The service can handle refreshing tokens.</a:t>
            </a:r>
          </a:p>
        </p:txBody>
      </p:sp>
    </p:spTree>
    <p:extLst>
      <p:ext uri="{BB962C8B-B14F-4D97-AF65-F5344CB8AC3E}">
        <p14:creationId xmlns:p14="http://schemas.microsoft.com/office/powerpoint/2010/main" val="1731118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this point, the token management service sends the user to the lightweight authorization server.</a:t>
            </a:r>
          </a:p>
        </p:txBody>
      </p:sp>
    </p:spTree>
    <p:extLst>
      <p:ext uri="{BB962C8B-B14F-4D97-AF65-F5344CB8AC3E}">
        <p14:creationId xmlns:p14="http://schemas.microsoft.com/office/powerpoint/2010/main" val="261620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4214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turn, the lightweight authorization server has the user authenticate themselves with </a:t>
            </a:r>
            <a:r>
              <a:rPr lang="en-US" dirty="0" err="1"/>
              <a:t>CILogon</a:t>
            </a:r>
            <a:r>
              <a:rPr lang="en-US" dirty="0"/>
              <a:t>, after which it issues a token according to its configured policy.</a:t>
            </a:r>
          </a:p>
        </p:txBody>
      </p:sp>
    </p:spTree>
    <p:extLst>
      <p:ext uri="{BB962C8B-B14F-4D97-AF65-F5344CB8AC3E}">
        <p14:creationId xmlns:p14="http://schemas.microsoft.com/office/powerpoint/2010/main" val="215774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user can now use that token to interact with the </a:t>
            </a:r>
            <a:r>
              <a:rPr lang="en-US"/>
              <a:t>HTCondor</a:t>
            </a:r>
            <a:r>
              <a:rPr lang="en-US" dirty="0"/>
              <a:t> pool.</a:t>
            </a:r>
          </a:p>
        </p:txBody>
      </p:sp>
    </p:spTree>
    <p:extLst>
      <p:ext uri="{BB962C8B-B14F-4D97-AF65-F5344CB8AC3E}">
        <p14:creationId xmlns:p14="http://schemas.microsoft.com/office/powerpoint/2010/main" val="24995963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ver Slide">
    <p:spTree>
      <p:nvGrpSpPr>
        <p:cNvPr id="1" name=""/>
        <p:cNvGrpSpPr/>
        <p:nvPr/>
      </p:nvGrpSpPr>
      <p:grpSpPr>
        <a:xfrm>
          <a:off x="0" y="0"/>
          <a:ext cx="0" cy="0"/>
          <a:chOff x="0" y="0"/>
          <a:chExt cx="0" cy="0"/>
        </a:xfrm>
      </p:grpSpPr>
      <p:sp>
        <p:nvSpPr>
          <p:cNvPr id="12" name="Shape 12"/>
          <p:cNvSpPr>
            <a:spLocks noGrp="1"/>
          </p:cNvSpPr>
          <p:nvPr>
            <p:ph type="body" sz="quarter" idx="13"/>
          </p:nvPr>
        </p:nvSpPr>
        <p:spPr>
          <a:xfrm>
            <a:off x="5359400" y="2921000"/>
            <a:ext cx="13665200" cy="2774950"/>
          </a:xfrm>
          <a:prstGeom prst="rect">
            <a:avLst/>
          </a:prstGeom>
        </p:spPr>
        <p:txBody>
          <a:bodyPr lIns="0" tIns="0" rIns="0" bIns="0">
            <a:spAutoFit/>
          </a:bodyPr>
          <a:lstStyle/>
          <a:p>
            <a:pPr algn="ctr">
              <a:lnSpc>
                <a:spcPct val="90000"/>
              </a:lnSpc>
              <a:spcBef>
                <a:spcPts val="0"/>
              </a:spcBef>
              <a:defRPr sz="9600">
                <a:solidFill>
                  <a:srgbClr val="B90014"/>
                </a:solidFill>
                <a:latin typeface="+mj-lt"/>
                <a:ea typeface="+mj-ea"/>
                <a:cs typeface="+mj-cs"/>
                <a:sym typeface="Helvetica"/>
              </a:defRPr>
            </a:pPr>
            <a:r>
              <a:rPr dirty="0" err="1"/>
              <a:t>Powerpoint</a:t>
            </a:r>
            <a:endParaRPr dirty="0"/>
          </a:p>
          <a:p>
            <a:pPr algn="ctr">
              <a:lnSpc>
                <a:spcPct val="90000"/>
              </a:lnSpc>
              <a:spcBef>
                <a:spcPts val="0"/>
              </a:spcBef>
              <a:defRPr sz="9600">
                <a:solidFill>
                  <a:srgbClr val="B90014"/>
                </a:solidFill>
                <a:latin typeface="+mj-lt"/>
                <a:ea typeface="+mj-ea"/>
                <a:cs typeface="+mj-cs"/>
                <a:sym typeface="Helvetica"/>
              </a:defRPr>
            </a:pPr>
            <a:r>
              <a:rPr dirty="0"/>
              <a:t>Presentation Title</a:t>
            </a:r>
          </a:p>
        </p:txBody>
      </p:sp>
      <p:sp>
        <p:nvSpPr>
          <p:cNvPr id="2" name="Rectangle 1">
            <a:extLst>
              <a:ext uri="{FF2B5EF4-FFF2-40B4-BE49-F238E27FC236}">
                <a16:creationId xmlns:a16="http://schemas.microsoft.com/office/drawing/2014/main" id="{B00B95AC-61B8-9FB3-27AA-13365A01CFF9}"/>
              </a:ext>
            </a:extLst>
          </p:cNvPr>
          <p:cNvSpPr/>
          <p:nvPr userDrawn="1"/>
        </p:nvSpPr>
        <p:spPr>
          <a:xfrm>
            <a:off x="9170894" y="12209929"/>
            <a:ext cx="6831106" cy="753036"/>
          </a:xfrm>
          <a:prstGeom prst="rect">
            <a:avLst/>
          </a:prstGeom>
          <a:solidFill>
            <a:srgbClr val="FFFFFF"/>
          </a:solidFill>
          <a:ln w="508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Lucida Grande"/>
              <a:ea typeface="Lucida Grande"/>
              <a:cs typeface="Lucida Grande"/>
              <a:sym typeface="Lucida Grande"/>
            </a:endParaRPr>
          </a:p>
        </p:txBody>
      </p:sp>
      <p:pic>
        <p:nvPicPr>
          <p:cNvPr id="5" name="Picture 4" descr="A picture containing text, sign&#10;&#10;Description automatically generated">
            <a:extLst>
              <a:ext uri="{FF2B5EF4-FFF2-40B4-BE49-F238E27FC236}">
                <a16:creationId xmlns:a16="http://schemas.microsoft.com/office/drawing/2014/main" id="{58D9AD85-F8F7-5055-865F-6F3749267BE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67003" y="8837223"/>
            <a:ext cx="6234886" cy="1619580"/>
          </a:xfrm>
          <a:prstGeom prst="rect">
            <a:avLst/>
          </a:prstGeom>
        </p:spPr>
      </p:pic>
      <p:pic>
        <p:nvPicPr>
          <p:cNvPr id="4" name="Picture 3">
            <a:extLst>
              <a:ext uri="{FF2B5EF4-FFF2-40B4-BE49-F238E27FC236}">
                <a16:creationId xmlns:a16="http://schemas.microsoft.com/office/drawing/2014/main" id="{9BA947B9-6B2D-75C0-93C1-44A89AC1BD6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854059" y="9017694"/>
            <a:ext cx="4207164" cy="1605365"/>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Info Interior">
    <p:spTree>
      <p:nvGrpSpPr>
        <p:cNvPr id="1" name=""/>
        <p:cNvGrpSpPr/>
        <p:nvPr/>
      </p:nvGrpSpPr>
      <p:grpSpPr>
        <a:xfrm>
          <a:off x="0" y="0"/>
          <a:ext cx="0" cy="0"/>
          <a:chOff x="0" y="0"/>
          <a:chExt cx="0" cy="0"/>
        </a:xfrm>
      </p:grpSpPr>
      <p:pic>
        <p:nvPicPr>
          <p:cNvPr id="20" name="MIR_ppt_templatepattern_content slide01.jpg"/>
          <p:cNvPicPr>
            <a:picLocks noChangeAspect="1"/>
          </p:cNvPicPr>
          <p:nvPr/>
        </p:nvPicPr>
        <p:blipFill>
          <a:blip r:embed="rId2"/>
          <a:stretch>
            <a:fillRect/>
          </a:stretch>
        </p:blipFill>
        <p:spPr>
          <a:xfrm>
            <a:off x="0" y="0"/>
            <a:ext cx="24384001" cy="13716001"/>
          </a:xfrm>
          <a:prstGeom prst="rect">
            <a:avLst/>
          </a:prstGeom>
          <a:ln w="12700">
            <a:miter lim="400000"/>
          </a:ln>
        </p:spPr>
      </p:pic>
      <p:sp>
        <p:nvSpPr>
          <p:cNvPr id="22" name="Shape 22"/>
          <p:cNvSpPr>
            <a:spLocks noGrp="1"/>
          </p:cNvSpPr>
          <p:nvPr>
            <p:ph type="body" sz="quarter" idx="14"/>
          </p:nvPr>
        </p:nvSpPr>
        <p:spPr>
          <a:xfrm>
            <a:off x="1369246" y="939800"/>
            <a:ext cx="23014753" cy="1107994"/>
          </a:xfrm>
          <a:prstGeom prst="rect">
            <a:avLst/>
          </a:prstGeom>
        </p:spPr>
        <p:txBody>
          <a:bodyPr wrap="square">
            <a:spAutoFit/>
          </a:bodyPr>
          <a:lstStyle>
            <a:lvl1pPr algn="l">
              <a:spcBef>
                <a:spcPts val="0"/>
              </a:spcBef>
              <a:defRPr sz="6000" b="1">
                <a:solidFill>
                  <a:srgbClr val="B90014"/>
                </a:solidFill>
                <a:latin typeface="+mj-lt"/>
                <a:ea typeface="+mj-ea"/>
                <a:cs typeface="+mj-cs"/>
                <a:sym typeface="Helvetica"/>
              </a:defRPr>
            </a:lvl1pPr>
          </a:lstStyle>
          <a:p>
            <a:r>
              <a:rPr dirty="0"/>
              <a:t>Slide Title</a:t>
            </a:r>
          </a:p>
        </p:txBody>
      </p:sp>
      <p:sp>
        <p:nvSpPr>
          <p:cNvPr id="2" name="Rectangle 1">
            <a:extLst>
              <a:ext uri="{FF2B5EF4-FFF2-40B4-BE49-F238E27FC236}">
                <a16:creationId xmlns:a16="http://schemas.microsoft.com/office/drawing/2014/main" id="{E5591BE8-ECBA-87F1-90DE-25CF784C8A8F}"/>
              </a:ext>
            </a:extLst>
          </p:cNvPr>
          <p:cNvSpPr/>
          <p:nvPr userDrawn="1"/>
        </p:nvSpPr>
        <p:spPr>
          <a:xfrm>
            <a:off x="15524018" y="12780818"/>
            <a:ext cx="3117273" cy="498764"/>
          </a:xfrm>
          <a:prstGeom prst="rect">
            <a:avLst/>
          </a:prstGeom>
          <a:solidFill>
            <a:srgbClr val="FFFFFF"/>
          </a:solidFill>
          <a:ln w="508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Lucida Grande"/>
              <a:ea typeface="Lucida Grande"/>
              <a:cs typeface="Lucida Grande"/>
              <a:sym typeface="Lucida Grande"/>
            </a:endParaRPr>
          </a:p>
        </p:txBody>
      </p:sp>
      <p:pic>
        <p:nvPicPr>
          <p:cNvPr id="8" name="Picture 7" descr="A picture containing text, sign&#10;&#10;Description automatically generated">
            <a:extLst>
              <a:ext uri="{FF2B5EF4-FFF2-40B4-BE49-F238E27FC236}">
                <a16:creationId xmlns:a16="http://schemas.microsoft.com/office/drawing/2014/main" id="{2B2B550C-D87D-81D6-DCA7-7B23C7830FA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720924" y="12512106"/>
            <a:ext cx="3556976" cy="923964"/>
          </a:xfrm>
          <a:prstGeom prst="rect">
            <a:avLst/>
          </a:prstGeom>
        </p:spPr>
      </p:pic>
      <p:pic>
        <p:nvPicPr>
          <p:cNvPr id="4" name="Picture 3">
            <a:extLst>
              <a:ext uri="{FF2B5EF4-FFF2-40B4-BE49-F238E27FC236}">
                <a16:creationId xmlns:a16="http://schemas.microsoft.com/office/drawing/2014/main" id="{BEDBC6A8-5106-85CC-62F8-DACFEDB7171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735924" y="12639740"/>
            <a:ext cx="2328472" cy="888496"/>
          </a:xfrm>
          <a:prstGeom prst="rect">
            <a:avLst/>
          </a:prstGeom>
        </p:spPr>
      </p:pic>
      <p:sp>
        <p:nvSpPr>
          <p:cNvPr id="10" name="Text Placeholder 9">
            <a:extLst>
              <a:ext uri="{FF2B5EF4-FFF2-40B4-BE49-F238E27FC236}">
                <a16:creationId xmlns:a16="http://schemas.microsoft.com/office/drawing/2014/main" id="{6185A731-4D53-04DA-209F-9040E1E47C04}"/>
              </a:ext>
            </a:extLst>
          </p:cNvPr>
          <p:cNvSpPr>
            <a:spLocks noGrp="1"/>
          </p:cNvSpPr>
          <p:nvPr>
            <p:ph type="body" sz="quarter" idx="15"/>
          </p:nvPr>
        </p:nvSpPr>
        <p:spPr>
          <a:xfrm>
            <a:off x="1694609" y="3040635"/>
            <a:ext cx="21326756" cy="8604518"/>
          </a:xfrm>
        </p:spPr>
        <p:txBody>
          <a:bodyPr>
            <a:noAutofit/>
          </a:bodyPr>
          <a:lstStyle>
            <a:lvl1pPr>
              <a:defRPr sz="4000">
                <a:latin typeface="+mn-lt"/>
              </a:defRPr>
            </a:lvl1pPr>
            <a:lvl2pPr>
              <a:defRPr sz="4000">
                <a:latin typeface="+mn-lt"/>
              </a:defRPr>
            </a:lvl2pPr>
            <a:lvl3pPr>
              <a:defRPr sz="4000">
                <a:latin typeface="+mn-lt"/>
              </a:defRPr>
            </a:lvl3pPr>
            <a:lvl4pPr>
              <a:defRPr sz="4000">
                <a:latin typeface="+mn-lt"/>
              </a:defRPr>
            </a:lvl4pPr>
            <a:lvl5pPr>
              <a:defRPr sz="40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Blank Interior">
    <p:spTree>
      <p:nvGrpSpPr>
        <p:cNvPr id="1" name=""/>
        <p:cNvGrpSpPr/>
        <p:nvPr/>
      </p:nvGrpSpPr>
      <p:grpSpPr>
        <a:xfrm>
          <a:off x="0" y="0"/>
          <a:ext cx="0" cy="0"/>
          <a:chOff x="0" y="0"/>
          <a:chExt cx="0" cy="0"/>
        </a:xfrm>
      </p:grpSpPr>
      <p:pic>
        <p:nvPicPr>
          <p:cNvPr id="30" name="MIR_ppt_templatepattern_content slide01.jpg"/>
          <p:cNvPicPr>
            <a:picLocks noChangeAspect="1"/>
          </p:cNvPicPr>
          <p:nvPr/>
        </p:nvPicPr>
        <p:blipFill>
          <a:blip r:embed="rId2"/>
          <a:stretch>
            <a:fillRect/>
          </a:stretch>
        </p:blipFill>
        <p:spPr>
          <a:xfrm>
            <a:off x="0" y="0"/>
            <a:ext cx="24384001" cy="13716001"/>
          </a:xfrm>
          <a:prstGeom prst="rect">
            <a:avLst/>
          </a:prstGeom>
          <a:ln w="12700">
            <a:miter lim="400000"/>
          </a:ln>
        </p:spPr>
      </p:pic>
      <p:sp>
        <p:nvSpPr>
          <p:cNvPr id="31" name="Shape 31"/>
          <p:cNvSpPr>
            <a:spLocks noGrp="1"/>
          </p:cNvSpPr>
          <p:nvPr>
            <p:ph type="body" sz="quarter" idx="13"/>
          </p:nvPr>
        </p:nvSpPr>
        <p:spPr>
          <a:xfrm>
            <a:off x="1369246" y="939800"/>
            <a:ext cx="23014753" cy="1107994"/>
          </a:xfrm>
          <a:prstGeom prst="rect">
            <a:avLst/>
          </a:prstGeom>
        </p:spPr>
        <p:txBody>
          <a:bodyPr wrap="square">
            <a:spAutoFit/>
          </a:bodyPr>
          <a:lstStyle>
            <a:lvl1pPr>
              <a:spcBef>
                <a:spcPts val="0"/>
              </a:spcBef>
              <a:defRPr sz="6000" b="1">
                <a:solidFill>
                  <a:srgbClr val="B90014"/>
                </a:solidFill>
                <a:latin typeface="+mj-lt"/>
                <a:ea typeface="+mj-ea"/>
                <a:cs typeface="+mj-cs"/>
                <a:sym typeface="Helvetica"/>
              </a:defRPr>
            </a:lvl1pPr>
          </a:lstStyle>
          <a:p>
            <a:r>
              <a:rPr dirty="0"/>
              <a:t>Slide Title</a:t>
            </a:r>
          </a:p>
        </p:txBody>
      </p:sp>
      <p:sp>
        <p:nvSpPr>
          <p:cNvPr id="5" name="Rectangle 4">
            <a:extLst>
              <a:ext uri="{FF2B5EF4-FFF2-40B4-BE49-F238E27FC236}">
                <a16:creationId xmlns:a16="http://schemas.microsoft.com/office/drawing/2014/main" id="{C12ECB9F-1D9D-1FA9-45E4-DDED4F9B3AEA}"/>
              </a:ext>
            </a:extLst>
          </p:cNvPr>
          <p:cNvSpPr/>
          <p:nvPr userDrawn="1"/>
        </p:nvSpPr>
        <p:spPr>
          <a:xfrm>
            <a:off x="15524018" y="12780818"/>
            <a:ext cx="3117273" cy="498764"/>
          </a:xfrm>
          <a:prstGeom prst="rect">
            <a:avLst/>
          </a:prstGeom>
          <a:solidFill>
            <a:srgbClr val="FFFFFF"/>
          </a:solidFill>
          <a:ln w="508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l" defTabSz="1828800" rtl="0" fontAlgn="auto" latinLnBrk="0" hangingPunct="0">
              <a:lnSpc>
                <a:spcPct val="100000"/>
              </a:lnSpc>
              <a:spcBef>
                <a:spcPts val="0"/>
              </a:spcBef>
              <a:spcAft>
                <a:spcPts val="0"/>
              </a:spcAft>
              <a:buClrTx/>
              <a:buSzTx/>
              <a:buFontTx/>
              <a:buNone/>
              <a:tabLst/>
            </a:pPr>
            <a:endParaRPr kumimoji="0" lang="en-US" sz="2400" b="0" i="0" u="none" strike="noStrike" cap="none" spc="0" normalizeH="0" baseline="0">
              <a:ln>
                <a:noFill/>
              </a:ln>
              <a:solidFill>
                <a:srgbClr val="000000"/>
              </a:solidFill>
              <a:effectLst/>
              <a:uFillTx/>
              <a:latin typeface="Lucida Grande"/>
              <a:ea typeface="Lucida Grande"/>
              <a:cs typeface="Lucida Grande"/>
              <a:sym typeface="Lucida Grande"/>
            </a:endParaRPr>
          </a:p>
        </p:txBody>
      </p:sp>
      <p:pic>
        <p:nvPicPr>
          <p:cNvPr id="6" name="Picture 5" descr="A picture containing text, sign&#10;&#10;Description automatically generated">
            <a:extLst>
              <a:ext uri="{FF2B5EF4-FFF2-40B4-BE49-F238E27FC236}">
                <a16:creationId xmlns:a16="http://schemas.microsoft.com/office/drawing/2014/main" id="{05548A73-BD7F-9717-94FF-F6236CCD3AD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2720924" y="12512106"/>
            <a:ext cx="3556976" cy="923964"/>
          </a:xfrm>
          <a:prstGeom prst="rect">
            <a:avLst/>
          </a:prstGeom>
        </p:spPr>
      </p:pic>
      <p:pic>
        <p:nvPicPr>
          <p:cNvPr id="7" name="Picture 6">
            <a:extLst>
              <a:ext uri="{FF2B5EF4-FFF2-40B4-BE49-F238E27FC236}">
                <a16:creationId xmlns:a16="http://schemas.microsoft.com/office/drawing/2014/main" id="{D87DEE2E-8E27-163C-32AF-604CEAABDF1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6735924" y="12639740"/>
            <a:ext cx="2328472" cy="888496"/>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MIR_ppt_templatepattern_coverslide01.jpg"/>
          <p:cNvPicPr>
            <a:picLocks noChangeAspect="1"/>
          </p:cNvPicPr>
          <p:nvPr/>
        </p:nvPicPr>
        <p:blipFill>
          <a:blip r:embed="rId5"/>
          <a:stretch>
            <a:fillRect/>
          </a:stretch>
        </p:blipFill>
        <p:spPr>
          <a:xfrm>
            <a:off x="668" y="396"/>
            <a:ext cx="24382592" cy="13715208"/>
          </a:xfrm>
          <a:prstGeom prst="rect">
            <a:avLst/>
          </a:prstGeom>
          <a:ln w="12700">
            <a:miter lim="400000"/>
          </a:ln>
        </p:spPr>
      </p:pic>
      <p:sp>
        <p:nvSpPr>
          <p:cNvPr id="3" name="Shape 3"/>
          <p:cNvSpPr>
            <a:spLocks noGrp="1"/>
          </p:cNvSpPr>
          <p:nvPr>
            <p:ph type="title"/>
          </p:nvPr>
        </p:nvSpPr>
        <p:spPr>
          <a:xfrm>
            <a:off x="3962400" y="549275"/>
            <a:ext cx="16459200" cy="2286000"/>
          </a:xfrm>
          <a:prstGeom prst="rect">
            <a:avLst/>
          </a:prstGeom>
          <a:ln w="25400">
            <a:miter lim="400000"/>
          </a:ln>
          <a:extLst>
            <a:ext uri="{C572A759-6A51-4108-AA02-DFA0A04FC94B}">
              <ma14:wrappingTextBoxFlag xmlns="" xmlns:ma14="http://schemas.microsoft.com/office/mac/drawingml/2011/main" val="1"/>
            </a:ext>
          </a:extLst>
        </p:spPr>
        <p:txBody>
          <a:bodyPr tIns="91439" bIns="91439">
            <a:normAutofit/>
          </a:bodyPr>
          <a:lstStyle/>
          <a:p>
            <a:r>
              <a:t>Title Text</a:t>
            </a:r>
          </a:p>
        </p:txBody>
      </p:sp>
      <p:sp>
        <p:nvSpPr>
          <p:cNvPr id="4" name="Shape 4"/>
          <p:cNvSpPr>
            <a:spLocks noGrp="1"/>
          </p:cNvSpPr>
          <p:nvPr>
            <p:ph type="body" idx="1"/>
          </p:nvPr>
        </p:nvSpPr>
        <p:spPr>
          <a:xfrm>
            <a:off x="3962400" y="3200400"/>
            <a:ext cx="16459200" cy="9051925"/>
          </a:xfrm>
          <a:prstGeom prst="rect">
            <a:avLst/>
          </a:prstGeom>
          <a:ln w="25400">
            <a:miter lim="400000"/>
          </a:ln>
          <a:extLst>
            <a:ext uri="{C572A759-6A51-4108-AA02-DFA0A04FC94B}">
              <ma14:wrappingTextBoxFlag xmlns="" xmlns:ma14="http://schemas.microsoft.com/office/mac/drawingml/2011/main" val="1"/>
            </a:ext>
          </a:extLst>
        </p:spPr>
        <p:txBody>
          <a:bodyPr tIns="91439" bIns="91439">
            <a:normAutofit/>
          </a:bodyPr>
          <a:lstStyle/>
          <a:p>
            <a:r>
              <a:t>Body Level One</a:t>
            </a:r>
          </a:p>
          <a:p>
            <a:pPr lvl="1"/>
            <a:r>
              <a:t>Body Level Two</a:t>
            </a:r>
          </a:p>
          <a:p>
            <a:pPr lvl="2"/>
            <a:r>
              <a:t>Body Level Three</a:t>
            </a:r>
          </a:p>
          <a:p>
            <a:pPr lvl="3"/>
            <a:r>
              <a:t>Body Level Four</a:t>
            </a:r>
          </a:p>
          <a:p>
            <a:pPr lvl="4"/>
            <a:r>
              <a:t>Body Level Five</a:t>
            </a: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Lst>
  <p:transition spd="med"/>
  <p:txStyles>
    <p:titleStyle>
      <a:lvl1pPr marL="0" marR="0" indent="0" algn="l" defTabSz="1828800" rtl="0" latinLnBrk="0">
        <a:lnSpc>
          <a:spcPct val="100000"/>
        </a:lnSpc>
        <a:spcBef>
          <a:spcPts val="0"/>
        </a:spcBef>
        <a:spcAft>
          <a:spcPts val="0"/>
        </a:spcAft>
        <a:buClrTx/>
        <a:buSzTx/>
        <a:buFontTx/>
        <a:buNone/>
        <a:tabLst/>
        <a:defRPr sz="6800" b="1" i="0" u="none" strike="noStrike" cap="none" spc="0" baseline="0">
          <a:ln>
            <a:noFill/>
          </a:ln>
          <a:solidFill>
            <a:srgbClr val="000000"/>
          </a:solidFill>
          <a:uFillTx/>
          <a:latin typeface="Lucida Grande"/>
          <a:ea typeface="Lucida Grande"/>
          <a:cs typeface="Lucida Grande"/>
          <a:sym typeface="Lucida Grande"/>
        </a:defRPr>
      </a:lvl1pPr>
      <a:lvl2pPr marL="0" marR="0" indent="0" algn="l" defTabSz="1828800" rtl="0" latinLnBrk="0">
        <a:lnSpc>
          <a:spcPct val="100000"/>
        </a:lnSpc>
        <a:spcBef>
          <a:spcPts val="0"/>
        </a:spcBef>
        <a:spcAft>
          <a:spcPts val="0"/>
        </a:spcAft>
        <a:buClrTx/>
        <a:buSzTx/>
        <a:buFontTx/>
        <a:buNone/>
        <a:tabLst/>
        <a:defRPr sz="6800" b="1" i="0" u="none" strike="noStrike" cap="none" spc="0" baseline="0">
          <a:ln>
            <a:noFill/>
          </a:ln>
          <a:solidFill>
            <a:srgbClr val="000000"/>
          </a:solidFill>
          <a:uFillTx/>
          <a:latin typeface="Lucida Grande"/>
          <a:ea typeface="Lucida Grande"/>
          <a:cs typeface="Lucida Grande"/>
          <a:sym typeface="Lucida Grande"/>
        </a:defRPr>
      </a:lvl2pPr>
      <a:lvl3pPr marL="0" marR="0" indent="0" algn="l" defTabSz="1828800" rtl="0" latinLnBrk="0">
        <a:lnSpc>
          <a:spcPct val="100000"/>
        </a:lnSpc>
        <a:spcBef>
          <a:spcPts val="0"/>
        </a:spcBef>
        <a:spcAft>
          <a:spcPts val="0"/>
        </a:spcAft>
        <a:buClrTx/>
        <a:buSzTx/>
        <a:buFontTx/>
        <a:buNone/>
        <a:tabLst/>
        <a:defRPr sz="6800" b="1" i="0" u="none" strike="noStrike" cap="none" spc="0" baseline="0">
          <a:ln>
            <a:noFill/>
          </a:ln>
          <a:solidFill>
            <a:srgbClr val="000000"/>
          </a:solidFill>
          <a:uFillTx/>
          <a:latin typeface="Lucida Grande"/>
          <a:ea typeface="Lucida Grande"/>
          <a:cs typeface="Lucida Grande"/>
          <a:sym typeface="Lucida Grande"/>
        </a:defRPr>
      </a:lvl3pPr>
      <a:lvl4pPr marL="0" marR="0" indent="0" algn="l" defTabSz="1828800" rtl="0" latinLnBrk="0">
        <a:lnSpc>
          <a:spcPct val="100000"/>
        </a:lnSpc>
        <a:spcBef>
          <a:spcPts val="0"/>
        </a:spcBef>
        <a:spcAft>
          <a:spcPts val="0"/>
        </a:spcAft>
        <a:buClrTx/>
        <a:buSzTx/>
        <a:buFontTx/>
        <a:buNone/>
        <a:tabLst/>
        <a:defRPr sz="6800" b="1" i="0" u="none" strike="noStrike" cap="none" spc="0" baseline="0">
          <a:ln>
            <a:noFill/>
          </a:ln>
          <a:solidFill>
            <a:srgbClr val="000000"/>
          </a:solidFill>
          <a:uFillTx/>
          <a:latin typeface="Lucida Grande"/>
          <a:ea typeface="Lucida Grande"/>
          <a:cs typeface="Lucida Grande"/>
          <a:sym typeface="Lucida Grande"/>
        </a:defRPr>
      </a:lvl4pPr>
      <a:lvl5pPr marL="0" marR="0" indent="0" algn="l" defTabSz="1828800" rtl="0" latinLnBrk="0">
        <a:lnSpc>
          <a:spcPct val="100000"/>
        </a:lnSpc>
        <a:spcBef>
          <a:spcPts val="0"/>
        </a:spcBef>
        <a:spcAft>
          <a:spcPts val="0"/>
        </a:spcAft>
        <a:buClrTx/>
        <a:buSzTx/>
        <a:buFontTx/>
        <a:buNone/>
        <a:tabLst/>
        <a:defRPr sz="6800" b="1" i="0" u="none" strike="noStrike" cap="none" spc="0" baseline="0">
          <a:ln>
            <a:noFill/>
          </a:ln>
          <a:solidFill>
            <a:srgbClr val="000000"/>
          </a:solidFill>
          <a:uFillTx/>
          <a:latin typeface="Lucida Grande"/>
          <a:ea typeface="Lucida Grande"/>
          <a:cs typeface="Lucida Grande"/>
          <a:sym typeface="Lucida Grande"/>
        </a:defRPr>
      </a:lvl5pPr>
      <a:lvl6pPr marL="0" marR="0" indent="457200" algn="l" defTabSz="1828800" rtl="0" latinLnBrk="0">
        <a:lnSpc>
          <a:spcPct val="100000"/>
        </a:lnSpc>
        <a:spcBef>
          <a:spcPts val="0"/>
        </a:spcBef>
        <a:spcAft>
          <a:spcPts val="0"/>
        </a:spcAft>
        <a:buClrTx/>
        <a:buSzTx/>
        <a:buFontTx/>
        <a:buNone/>
        <a:tabLst/>
        <a:defRPr sz="6800" b="1" i="0" u="none" strike="noStrike" cap="none" spc="0" baseline="0">
          <a:ln>
            <a:noFill/>
          </a:ln>
          <a:solidFill>
            <a:srgbClr val="000000"/>
          </a:solidFill>
          <a:uFillTx/>
          <a:latin typeface="Lucida Grande"/>
          <a:ea typeface="Lucida Grande"/>
          <a:cs typeface="Lucida Grande"/>
          <a:sym typeface="Lucida Grande"/>
        </a:defRPr>
      </a:lvl6pPr>
      <a:lvl7pPr marL="0" marR="0" indent="914400" algn="l" defTabSz="1828800" rtl="0" latinLnBrk="0">
        <a:lnSpc>
          <a:spcPct val="100000"/>
        </a:lnSpc>
        <a:spcBef>
          <a:spcPts val="0"/>
        </a:spcBef>
        <a:spcAft>
          <a:spcPts val="0"/>
        </a:spcAft>
        <a:buClrTx/>
        <a:buSzTx/>
        <a:buFontTx/>
        <a:buNone/>
        <a:tabLst/>
        <a:defRPr sz="6800" b="1" i="0" u="none" strike="noStrike" cap="none" spc="0" baseline="0">
          <a:ln>
            <a:noFill/>
          </a:ln>
          <a:solidFill>
            <a:srgbClr val="000000"/>
          </a:solidFill>
          <a:uFillTx/>
          <a:latin typeface="Lucida Grande"/>
          <a:ea typeface="Lucida Grande"/>
          <a:cs typeface="Lucida Grande"/>
          <a:sym typeface="Lucida Grande"/>
        </a:defRPr>
      </a:lvl7pPr>
      <a:lvl8pPr marL="0" marR="0" indent="1371600" algn="l" defTabSz="1828800" rtl="0" latinLnBrk="0">
        <a:lnSpc>
          <a:spcPct val="100000"/>
        </a:lnSpc>
        <a:spcBef>
          <a:spcPts val="0"/>
        </a:spcBef>
        <a:spcAft>
          <a:spcPts val="0"/>
        </a:spcAft>
        <a:buClrTx/>
        <a:buSzTx/>
        <a:buFontTx/>
        <a:buNone/>
        <a:tabLst/>
        <a:defRPr sz="6800" b="1" i="0" u="none" strike="noStrike" cap="none" spc="0" baseline="0">
          <a:ln>
            <a:noFill/>
          </a:ln>
          <a:solidFill>
            <a:srgbClr val="000000"/>
          </a:solidFill>
          <a:uFillTx/>
          <a:latin typeface="Lucida Grande"/>
          <a:ea typeface="Lucida Grande"/>
          <a:cs typeface="Lucida Grande"/>
          <a:sym typeface="Lucida Grande"/>
        </a:defRPr>
      </a:lvl8pPr>
      <a:lvl9pPr marL="0" marR="0" indent="1828800" algn="l" defTabSz="1828800" rtl="0" latinLnBrk="0">
        <a:lnSpc>
          <a:spcPct val="100000"/>
        </a:lnSpc>
        <a:spcBef>
          <a:spcPts val="0"/>
        </a:spcBef>
        <a:spcAft>
          <a:spcPts val="0"/>
        </a:spcAft>
        <a:buClrTx/>
        <a:buSzTx/>
        <a:buFontTx/>
        <a:buNone/>
        <a:tabLst/>
        <a:defRPr sz="6800" b="1" i="0" u="none" strike="noStrike" cap="none" spc="0" baseline="0">
          <a:ln>
            <a:noFill/>
          </a:ln>
          <a:solidFill>
            <a:srgbClr val="000000"/>
          </a:solidFill>
          <a:uFillTx/>
          <a:latin typeface="Lucida Grande"/>
          <a:ea typeface="Lucida Grande"/>
          <a:cs typeface="Lucida Grande"/>
          <a:sym typeface="Lucida Grande"/>
        </a:defRPr>
      </a:lvl9pPr>
    </p:titleStyle>
    <p:bodyStyle>
      <a:lvl1pPr marL="0" marR="0" indent="0" algn="l" defTabSz="1828800" rtl="0" latinLnBrk="0">
        <a:lnSpc>
          <a:spcPct val="100000"/>
        </a:lnSpc>
        <a:spcBef>
          <a:spcPts val="1200"/>
        </a:spcBef>
        <a:spcAft>
          <a:spcPts val="0"/>
        </a:spcAft>
        <a:buClrTx/>
        <a:buSzTx/>
        <a:buFontTx/>
        <a:buNone/>
        <a:tabLst/>
        <a:defRPr sz="4800" b="0" i="0" u="none" strike="noStrike" cap="none" spc="0" baseline="0">
          <a:ln>
            <a:noFill/>
          </a:ln>
          <a:solidFill>
            <a:srgbClr val="000000"/>
          </a:solidFill>
          <a:uFillTx/>
          <a:latin typeface="Lucida Grande"/>
          <a:ea typeface="Lucida Grande"/>
          <a:cs typeface="Lucida Grande"/>
          <a:sym typeface="Lucida Grande"/>
        </a:defRPr>
      </a:lvl1pPr>
      <a:lvl2pPr marL="0" marR="0" indent="457200" algn="l" defTabSz="1828800" rtl="0" latinLnBrk="0">
        <a:lnSpc>
          <a:spcPct val="100000"/>
        </a:lnSpc>
        <a:spcBef>
          <a:spcPts val="1200"/>
        </a:spcBef>
        <a:spcAft>
          <a:spcPts val="0"/>
        </a:spcAft>
        <a:buClrTx/>
        <a:buSzTx/>
        <a:buFontTx/>
        <a:buNone/>
        <a:tabLst/>
        <a:defRPr sz="4800" b="0" i="0" u="none" strike="noStrike" cap="none" spc="0" baseline="0">
          <a:ln>
            <a:noFill/>
          </a:ln>
          <a:solidFill>
            <a:srgbClr val="000000"/>
          </a:solidFill>
          <a:uFillTx/>
          <a:latin typeface="Lucida Grande"/>
          <a:ea typeface="Lucida Grande"/>
          <a:cs typeface="Lucida Grande"/>
          <a:sym typeface="Lucida Grande"/>
        </a:defRPr>
      </a:lvl2pPr>
      <a:lvl3pPr marL="0" marR="0" indent="914400" algn="l" defTabSz="1828800" rtl="0" latinLnBrk="0">
        <a:lnSpc>
          <a:spcPct val="100000"/>
        </a:lnSpc>
        <a:spcBef>
          <a:spcPts val="1200"/>
        </a:spcBef>
        <a:spcAft>
          <a:spcPts val="0"/>
        </a:spcAft>
        <a:buClrTx/>
        <a:buSzTx/>
        <a:buFontTx/>
        <a:buNone/>
        <a:tabLst/>
        <a:defRPr sz="4800" b="0" i="0" u="none" strike="noStrike" cap="none" spc="0" baseline="0">
          <a:ln>
            <a:noFill/>
          </a:ln>
          <a:solidFill>
            <a:srgbClr val="000000"/>
          </a:solidFill>
          <a:uFillTx/>
          <a:latin typeface="Lucida Grande"/>
          <a:ea typeface="Lucida Grande"/>
          <a:cs typeface="Lucida Grande"/>
          <a:sym typeface="Lucida Grande"/>
        </a:defRPr>
      </a:lvl3pPr>
      <a:lvl4pPr marL="0" marR="0" indent="1371600" algn="l" defTabSz="1828800" rtl="0" latinLnBrk="0">
        <a:lnSpc>
          <a:spcPct val="100000"/>
        </a:lnSpc>
        <a:spcBef>
          <a:spcPts val="1200"/>
        </a:spcBef>
        <a:spcAft>
          <a:spcPts val="0"/>
        </a:spcAft>
        <a:buClrTx/>
        <a:buSzTx/>
        <a:buFontTx/>
        <a:buNone/>
        <a:tabLst/>
        <a:defRPr sz="4800" b="0" i="0" u="none" strike="noStrike" cap="none" spc="0" baseline="0">
          <a:ln>
            <a:noFill/>
          </a:ln>
          <a:solidFill>
            <a:srgbClr val="000000"/>
          </a:solidFill>
          <a:uFillTx/>
          <a:latin typeface="Lucida Grande"/>
          <a:ea typeface="Lucida Grande"/>
          <a:cs typeface="Lucida Grande"/>
          <a:sym typeface="Lucida Grande"/>
        </a:defRPr>
      </a:lvl4pPr>
      <a:lvl5pPr marL="0" marR="0" indent="1828800" algn="l" defTabSz="1828800" rtl="0" latinLnBrk="0">
        <a:lnSpc>
          <a:spcPct val="100000"/>
        </a:lnSpc>
        <a:spcBef>
          <a:spcPts val="1200"/>
        </a:spcBef>
        <a:spcAft>
          <a:spcPts val="0"/>
        </a:spcAft>
        <a:buClrTx/>
        <a:buSzTx/>
        <a:buFontTx/>
        <a:buNone/>
        <a:tabLst/>
        <a:defRPr sz="4800" b="0" i="0" u="none" strike="noStrike" cap="none" spc="0" baseline="0">
          <a:ln>
            <a:noFill/>
          </a:ln>
          <a:solidFill>
            <a:srgbClr val="000000"/>
          </a:solidFill>
          <a:uFillTx/>
          <a:latin typeface="Lucida Grande"/>
          <a:ea typeface="Lucida Grande"/>
          <a:cs typeface="Lucida Grande"/>
          <a:sym typeface="Lucida Grande"/>
        </a:defRPr>
      </a:lvl5pPr>
      <a:lvl6pPr marL="0" marR="0" indent="2286000" algn="l" defTabSz="1828800" rtl="0" latinLnBrk="0">
        <a:lnSpc>
          <a:spcPct val="100000"/>
        </a:lnSpc>
        <a:spcBef>
          <a:spcPts val="1200"/>
        </a:spcBef>
        <a:spcAft>
          <a:spcPts val="0"/>
        </a:spcAft>
        <a:buClrTx/>
        <a:buSzTx/>
        <a:buFontTx/>
        <a:buNone/>
        <a:tabLst/>
        <a:defRPr sz="4800" b="0" i="0" u="none" strike="noStrike" cap="none" spc="0" baseline="0">
          <a:ln>
            <a:noFill/>
          </a:ln>
          <a:solidFill>
            <a:srgbClr val="000000"/>
          </a:solidFill>
          <a:uFillTx/>
          <a:latin typeface="Lucida Grande"/>
          <a:ea typeface="Lucida Grande"/>
          <a:cs typeface="Lucida Grande"/>
          <a:sym typeface="Lucida Grande"/>
        </a:defRPr>
      </a:lvl6pPr>
      <a:lvl7pPr marL="0" marR="0" indent="2743200" algn="l" defTabSz="1828800" rtl="0" latinLnBrk="0">
        <a:lnSpc>
          <a:spcPct val="100000"/>
        </a:lnSpc>
        <a:spcBef>
          <a:spcPts val="1200"/>
        </a:spcBef>
        <a:spcAft>
          <a:spcPts val="0"/>
        </a:spcAft>
        <a:buClrTx/>
        <a:buSzTx/>
        <a:buFontTx/>
        <a:buNone/>
        <a:tabLst/>
        <a:defRPr sz="4800" b="0" i="0" u="none" strike="noStrike" cap="none" spc="0" baseline="0">
          <a:ln>
            <a:noFill/>
          </a:ln>
          <a:solidFill>
            <a:srgbClr val="000000"/>
          </a:solidFill>
          <a:uFillTx/>
          <a:latin typeface="Lucida Grande"/>
          <a:ea typeface="Lucida Grande"/>
          <a:cs typeface="Lucida Grande"/>
          <a:sym typeface="Lucida Grande"/>
        </a:defRPr>
      </a:lvl7pPr>
      <a:lvl8pPr marL="0" marR="0" indent="3200400" algn="l" defTabSz="1828800" rtl="0" latinLnBrk="0">
        <a:lnSpc>
          <a:spcPct val="100000"/>
        </a:lnSpc>
        <a:spcBef>
          <a:spcPts val="1200"/>
        </a:spcBef>
        <a:spcAft>
          <a:spcPts val="0"/>
        </a:spcAft>
        <a:buClrTx/>
        <a:buSzTx/>
        <a:buFontTx/>
        <a:buNone/>
        <a:tabLst/>
        <a:defRPr sz="4800" b="0" i="0" u="none" strike="noStrike" cap="none" spc="0" baseline="0">
          <a:ln>
            <a:noFill/>
          </a:ln>
          <a:solidFill>
            <a:srgbClr val="000000"/>
          </a:solidFill>
          <a:uFillTx/>
          <a:latin typeface="Lucida Grande"/>
          <a:ea typeface="Lucida Grande"/>
          <a:cs typeface="Lucida Grande"/>
          <a:sym typeface="Lucida Grande"/>
        </a:defRPr>
      </a:lvl8pPr>
      <a:lvl9pPr marL="0" marR="0" indent="3657600" algn="l" defTabSz="1828800" rtl="0" latinLnBrk="0">
        <a:lnSpc>
          <a:spcPct val="100000"/>
        </a:lnSpc>
        <a:spcBef>
          <a:spcPts val="1200"/>
        </a:spcBef>
        <a:spcAft>
          <a:spcPts val="0"/>
        </a:spcAft>
        <a:buClrTx/>
        <a:buSzTx/>
        <a:buFontTx/>
        <a:buNone/>
        <a:tabLst/>
        <a:defRPr sz="4800" b="0" i="0" u="none" strike="noStrike" cap="none" spc="0" baseline="0">
          <a:ln>
            <a:noFill/>
          </a:ln>
          <a:solidFill>
            <a:srgbClr val="000000"/>
          </a:solidFill>
          <a:uFillTx/>
          <a:latin typeface="Lucida Grande"/>
          <a:ea typeface="Lucida Grande"/>
          <a:cs typeface="Lucida Grande"/>
          <a:sym typeface="Lucida Grande"/>
        </a:defRPr>
      </a:lvl9pPr>
    </p:bodyStyle>
    <p:otherStyle>
      <a:lvl1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1pPr>
      <a:lvl2pPr marL="0" marR="0" indent="4572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2pPr>
      <a:lvl3pPr marL="0" marR="0" indent="9144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3pPr>
      <a:lvl4pPr marL="0" marR="0" indent="13716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4pPr>
      <a:lvl5pPr marL="0" marR="0" indent="182880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5pPr>
      <a:lvl6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6pPr>
      <a:lvl7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7pPr>
      <a:lvl8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8pPr>
      <a:lvl9pPr marL="0" marR="0" indent="0" algn="r" defTabSz="18288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Gill San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sciauth.org/" TargetMode="External"/><Relationship Id="rId2" Type="http://schemas.openxmlformats.org/officeDocument/2006/relationships/hyperlink" Target="https://github.com/SciAuth/sciauth-lightweight-environment" TargetMode="External"/><Relationship Id="rId1" Type="http://schemas.openxmlformats.org/officeDocument/2006/relationships/slideLayout" Target="../slideLayouts/slideLayout2.xml"/><Relationship Id="rId4" Type="http://schemas.openxmlformats.org/officeDocument/2006/relationships/hyperlink" Target="https://sciauth.org/fellow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58E0C2-07C1-3A4E-3BE6-01F6094B2F2A}"/>
              </a:ext>
            </a:extLst>
          </p:cNvPr>
          <p:cNvSpPr>
            <a:spLocks noGrp="1"/>
          </p:cNvSpPr>
          <p:nvPr>
            <p:ph type="body" sz="quarter" idx="13"/>
          </p:nvPr>
        </p:nvSpPr>
        <p:spPr>
          <a:xfrm>
            <a:off x="2026023" y="779929"/>
            <a:ext cx="20331953" cy="5416868"/>
          </a:xfrm>
        </p:spPr>
        <p:txBody>
          <a:bodyPr/>
          <a:lstStyle/>
          <a:p>
            <a:pPr lvl="0" algn="ctr">
              <a:spcBef>
                <a:spcPts val="0"/>
              </a:spcBef>
            </a:pPr>
            <a:r>
              <a:rPr lang="en-US" sz="8800" b="1" dirty="0">
                <a:solidFill>
                  <a:srgbClr val="B90014"/>
                </a:solidFill>
                <a:latin typeface="Helvetica"/>
                <a:sym typeface="Helvetica"/>
              </a:rPr>
              <a:t>A Lightweight</a:t>
            </a:r>
          </a:p>
          <a:p>
            <a:pPr lvl="0" algn="ctr">
              <a:spcBef>
                <a:spcPts val="0"/>
              </a:spcBef>
            </a:pPr>
            <a:r>
              <a:rPr lang="en-US" sz="8800" b="1" dirty="0">
                <a:solidFill>
                  <a:srgbClr val="B90014"/>
                </a:solidFill>
                <a:latin typeface="Helvetica"/>
                <a:sym typeface="Helvetica"/>
              </a:rPr>
              <a:t>End-to-End Capability-Based</a:t>
            </a:r>
          </a:p>
          <a:p>
            <a:pPr lvl="0" algn="ctr">
              <a:spcBef>
                <a:spcPts val="0"/>
              </a:spcBef>
            </a:pPr>
            <a:r>
              <a:rPr lang="en-US" sz="8800" b="1" dirty="0">
                <a:solidFill>
                  <a:srgbClr val="B90014"/>
                </a:solidFill>
                <a:latin typeface="Helvetica"/>
                <a:sym typeface="Helvetica"/>
              </a:rPr>
              <a:t>Authorization Environment for</a:t>
            </a:r>
          </a:p>
          <a:p>
            <a:pPr lvl="0" algn="ctr">
              <a:spcBef>
                <a:spcPts val="0"/>
              </a:spcBef>
            </a:pPr>
            <a:r>
              <a:rPr lang="en-US" sz="8800" b="1" dirty="0">
                <a:solidFill>
                  <a:srgbClr val="B90014"/>
                </a:solidFill>
                <a:latin typeface="Helvetica"/>
                <a:sym typeface="Helvetica"/>
              </a:rPr>
              <a:t>Scientific Computing</a:t>
            </a:r>
          </a:p>
        </p:txBody>
      </p:sp>
    </p:spTree>
    <p:extLst>
      <p:ext uri="{BB962C8B-B14F-4D97-AF65-F5344CB8AC3E}">
        <p14:creationId xmlns:p14="http://schemas.microsoft.com/office/powerpoint/2010/main" val="61628605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708C90-FEB0-3A2D-FB2B-98965CE95A99}"/>
              </a:ext>
            </a:extLst>
          </p:cNvPr>
          <p:cNvSpPr>
            <a:spLocks noGrp="1"/>
          </p:cNvSpPr>
          <p:nvPr>
            <p:ph type="body" sz="quarter" idx="14"/>
          </p:nvPr>
        </p:nvSpPr>
        <p:spPr/>
        <p:txBody>
          <a:bodyPr/>
          <a:lstStyle/>
          <a:p>
            <a:r>
              <a:rPr lang="en-US" dirty="0"/>
              <a:t>Lightweight Authorization Server</a:t>
            </a:r>
          </a:p>
        </p:txBody>
      </p:sp>
      <p:sp>
        <p:nvSpPr>
          <p:cNvPr id="3" name="Text Placeholder 2">
            <a:extLst>
              <a:ext uri="{FF2B5EF4-FFF2-40B4-BE49-F238E27FC236}">
                <a16:creationId xmlns:a16="http://schemas.microsoft.com/office/drawing/2014/main" id="{91261CEC-7741-6BA5-B39A-E42DC4855863}"/>
              </a:ext>
            </a:extLst>
          </p:cNvPr>
          <p:cNvSpPr>
            <a:spLocks noGrp="1"/>
          </p:cNvSpPr>
          <p:nvPr>
            <p:ph type="body" sz="quarter" idx="15"/>
          </p:nvPr>
        </p:nvSpPr>
        <p:spPr/>
        <p:txBody>
          <a:bodyPr/>
          <a:lstStyle/>
          <a:p>
            <a:r>
              <a:rPr lang="en-US" dirty="0"/>
              <a:t>Issues tokens according to some policy:</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Runs as a single Docker container</a:t>
            </a:r>
          </a:p>
          <a:p>
            <a:pPr marL="571500" indent="-571500">
              <a:buFont typeface="Arial" panose="020B0604020202020204" pitchFamily="34" charset="0"/>
              <a:buChar char="•"/>
            </a:pPr>
            <a:r>
              <a:rPr lang="en-US" dirty="0"/>
              <a:t>Authenticates users with </a:t>
            </a:r>
            <a:r>
              <a:rPr lang="en-US" dirty="0" err="1"/>
              <a:t>CILogon</a:t>
            </a:r>
            <a:endParaRPr lang="en-US" dirty="0"/>
          </a:p>
          <a:p>
            <a:pPr marL="571500" indent="-571500">
              <a:buFont typeface="Arial" panose="020B0604020202020204" pitchFamily="34" charset="0"/>
              <a:buChar char="•"/>
            </a:pPr>
            <a:r>
              <a:rPr lang="en-US" dirty="0"/>
              <a:t>Policy configuration is a map from users to their authorizations:</a:t>
            </a:r>
          </a:p>
        </p:txBody>
      </p:sp>
      <p:sp>
        <p:nvSpPr>
          <p:cNvPr id="4" name="TextBox 3">
            <a:extLst>
              <a:ext uri="{FF2B5EF4-FFF2-40B4-BE49-F238E27FC236}">
                <a16:creationId xmlns:a16="http://schemas.microsoft.com/office/drawing/2014/main" id="{807DEB52-9D20-684F-668B-DCB95E30489B}"/>
              </a:ext>
            </a:extLst>
          </p:cNvPr>
          <p:cNvSpPr txBox="1"/>
          <p:nvPr/>
        </p:nvSpPr>
        <p:spPr>
          <a:xfrm>
            <a:off x="3097679" y="6858000"/>
            <a:ext cx="13295473" cy="4985978"/>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algn="l"/>
            <a:r>
              <a:rPr lang="en-US" sz="4000" dirty="0">
                <a:solidFill>
                  <a:schemeClr val="tx2">
                    <a:lumMod val="50000"/>
                  </a:schemeClr>
                </a:solidFill>
                <a:latin typeface="Consolas" panose="020B0609020204030204" pitchFamily="49" charset="0"/>
                <a:cs typeface="Consolas" panose="020B0609020204030204" pitchFamily="49" charset="0"/>
              </a:rPr>
              <a:t>{</a:t>
            </a:r>
          </a:p>
          <a:p>
            <a:pPr algn="l"/>
            <a:r>
              <a:rPr lang="en-US" sz="4000" dirty="0">
                <a:solidFill>
                  <a:schemeClr val="tx2">
                    <a:lumMod val="50000"/>
                  </a:schemeClr>
                </a:solidFill>
                <a:latin typeface="Consolas" panose="020B0609020204030204" pitchFamily="49" charset="0"/>
                <a:cs typeface="Consolas" panose="020B0609020204030204" pitchFamily="49" charset="0"/>
              </a:rPr>
              <a:t>  "http://</a:t>
            </a:r>
            <a:r>
              <a:rPr lang="en-US" sz="4000" dirty="0" err="1">
                <a:solidFill>
                  <a:schemeClr val="tx2">
                    <a:lumMod val="50000"/>
                  </a:schemeClr>
                </a:solidFill>
                <a:latin typeface="Consolas" panose="020B0609020204030204" pitchFamily="49" charset="0"/>
                <a:cs typeface="Consolas" panose="020B0609020204030204" pitchFamily="49" charset="0"/>
              </a:rPr>
              <a:t>cilogon.org</a:t>
            </a:r>
            <a:r>
              <a:rPr lang="en-US" sz="4000" dirty="0">
                <a:solidFill>
                  <a:schemeClr val="tx2">
                    <a:lumMod val="50000"/>
                  </a:schemeClr>
                </a:solidFill>
                <a:latin typeface="Consolas" panose="020B0609020204030204" pitchFamily="49" charset="0"/>
                <a:cs typeface="Consolas" panose="020B0609020204030204" pitchFamily="49" charset="0"/>
              </a:rPr>
              <a:t>/</a:t>
            </a:r>
            <a:r>
              <a:rPr lang="en-US" sz="4000" dirty="0" err="1">
                <a:solidFill>
                  <a:schemeClr val="tx2">
                    <a:lumMod val="50000"/>
                  </a:schemeClr>
                </a:solidFill>
                <a:latin typeface="Consolas" panose="020B0609020204030204" pitchFamily="49" charset="0"/>
                <a:cs typeface="Consolas" panose="020B0609020204030204" pitchFamily="49" charset="0"/>
              </a:rPr>
              <a:t>serverA</a:t>
            </a:r>
            <a:r>
              <a:rPr lang="en-US" sz="4000" dirty="0">
                <a:solidFill>
                  <a:schemeClr val="tx2">
                    <a:lumMod val="50000"/>
                  </a:schemeClr>
                </a:solidFill>
                <a:latin typeface="Consolas" panose="020B0609020204030204" pitchFamily="49" charset="0"/>
                <a:cs typeface="Consolas" panose="020B0609020204030204" pitchFamily="49" charset="0"/>
              </a:rPr>
              <a:t>/users/123456": {</a:t>
            </a:r>
          </a:p>
          <a:p>
            <a:pPr algn="l"/>
            <a:r>
              <a:rPr lang="en-US" sz="4000" dirty="0">
                <a:solidFill>
                  <a:schemeClr val="tx2">
                    <a:lumMod val="50000"/>
                  </a:schemeClr>
                </a:solidFill>
                <a:latin typeface="Consolas" panose="020B0609020204030204" pitchFamily="49" charset="0"/>
                <a:cs typeface="Consolas" panose="020B0609020204030204" pitchFamily="49" charset="0"/>
              </a:rPr>
              <a:t>    "</a:t>
            </a:r>
            <a:r>
              <a:rPr lang="en-US" sz="4000" dirty="0" err="1">
                <a:solidFill>
                  <a:schemeClr val="tx2">
                    <a:lumMod val="50000"/>
                  </a:schemeClr>
                </a:solidFill>
                <a:latin typeface="Consolas" panose="020B0609020204030204" pitchFamily="49" charset="0"/>
                <a:cs typeface="Consolas" panose="020B0609020204030204" pitchFamily="49" charset="0"/>
              </a:rPr>
              <a:t>eduPersonEntitlement</a:t>
            </a:r>
            <a:r>
              <a:rPr lang="en-US" sz="4000" dirty="0">
                <a:solidFill>
                  <a:schemeClr val="tx2">
                    <a:lumMod val="50000"/>
                  </a:schemeClr>
                </a:solidFill>
                <a:latin typeface="Consolas" panose="020B0609020204030204" pitchFamily="49" charset="0"/>
                <a:cs typeface="Consolas" panose="020B0609020204030204" pitchFamily="49" charset="0"/>
              </a:rPr>
              <a:t>": ["</a:t>
            </a:r>
            <a:r>
              <a:rPr lang="en-US" sz="4000" dirty="0" err="1">
                <a:solidFill>
                  <a:schemeClr val="tx2">
                    <a:lumMod val="50000"/>
                  </a:schemeClr>
                </a:solidFill>
                <a:latin typeface="Consolas" panose="020B0609020204030204" pitchFamily="49" charset="0"/>
                <a:cs typeface="Consolas" panose="020B0609020204030204" pitchFamily="49" charset="0"/>
              </a:rPr>
              <a:t>condor:READ</a:t>
            </a:r>
            <a:r>
              <a:rPr lang="en-US" sz="4000" dirty="0">
                <a:solidFill>
                  <a:schemeClr val="tx2">
                    <a:lumMod val="50000"/>
                  </a:schemeClr>
                </a:solidFill>
                <a:latin typeface="Consolas" panose="020B0609020204030204" pitchFamily="49" charset="0"/>
                <a:cs typeface="Consolas" panose="020B0609020204030204" pitchFamily="49" charset="0"/>
              </a:rPr>
              <a:t>"],</a:t>
            </a:r>
          </a:p>
          <a:p>
            <a:pPr algn="l"/>
            <a:r>
              <a:rPr lang="en-US" sz="4000" dirty="0">
                <a:solidFill>
                  <a:schemeClr val="tx2">
                    <a:lumMod val="50000"/>
                  </a:schemeClr>
                </a:solidFill>
                <a:latin typeface="Consolas" panose="020B0609020204030204" pitchFamily="49" charset="0"/>
                <a:cs typeface="Consolas" panose="020B0609020204030204" pitchFamily="49" charset="0"/>
              </a:rPr>
              <a:t>    "audience": "</a:t>
            </a:r>
            <a:r>
              <a:rPr lang="en-US" sz="4000" dirty="0" err="1">
                <a:solidFill>
                  <a:schemeClr val="tx2">
                    <a:lumMod val="50000"/>
                  </a:schemeClr>
                </a:solidFill>
                <a:latin typeface="Consolas" panose="020B0609020204030204" pitchFamily="49" charset="0"/>
                <a:cs typeface="Consolas" panose="020B0609020204030204" pitchFamily="49" charset="0"/>
              </a:rPr>
              <a:t>htcondor.local</a:t>
            </a:r>
            <a:r>
              <a:rPr lang="en-US" sz="4000" dirty="0">
                <a:solidFill>
                  <a:schemeClr val="tx2">
                    <a:lumMod val="50000"/>
                  </a:schemeClr>
                </a:solidFill>
                <a:latin typeface="Consolas" panose="020B0609020204030204" pitchFamily="49" charset="0"/>
                <a:cs typeface="Consolas" panose="020B0609020204030204" pitchFamily="49" charset="0"/>
              </a:rPr>
              <a:t>"</a:t>
            </a:r>
          </a:p>
          <a:p>
            <a:pPr algn="l"/>
            <a:r>
              <a:rPr lang="en-US" sz="4000" dirty="0">
                <a:solidFill>
                  <a:schemeClr val="tx2">
                    <a:lumMod val="50000"/>
                  </a:schemeClr>
                </a:solidFill>
                <a:latin typeface="Consolas" panose="020B0609020204030204" pitchFamily="49" charset="0"/>
                <a:cs typeface="Consolas" panose="020B0609020204030204" pitchFamily="49" charset="0"/>
              </a:rPr>
              <a:t>  }</a:t>
            </a:r>
          </a:p>
          <a:p>
            <a:pPr algn="l"/>
            <a:r>
              <a:rPr lang="en-US" sz="4000" dirty="0">
                <a:solidFill>
                  <a:schemeClr val="tx2">
                    <a:lumMod val="50000"/>
                  </a:schemeClr>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80309882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CED9CF-5BD4-AB4A-59F3-BA7E81B4981C}"/>
              </a:ext>
            </a:extLst>
          </p:cNvPr>
          <p:cNvSpPr>
            <a:spLocks noGrp="1"/>
          </p:cNvSpPr>
          <p:nvPr>
            <p:ph type="body" sz="quarter" idx="13"/>
          </p:nvPr>
        </p:nvSpPr>
        <p:spPr/>
        <p:txBody>
          <a:bodyPr/>
          <a:lstStyle/>
          <a:p>
            <a:r>
              <a:rPr lang="en-US" dirty="0"/>
              <a:t>Architecture of the Lightweight Environment</a:t>
            </a:r>
          </a:p>
        </p:txBody>
      </p:sp>
      <p:pic>
        <p:nvPicPr>
          <p:cNvPr id="4" name="Picture 3" descr="Diagram&#10;&#10;Description automatically generated">
            <a:extLst>
              <a:ext uri="{FF2B5EF4-FFF2-40B4-BE49-F238E27FC236}">
                <a16:creationId xmlns:a16="http://schemas.microsoft.com/office/drawing/2014/main" id="{CB40F0BB-4B05-042E-540B-B9DF7743ADA3}"/>
              </a:ext>
            </a:extLst>
          </p:cNvPr>
          <p:cNvPicPr>
            <a:picLocks noChangeAspect="1"/>
          </p:cNvPicPr>
          <p:nvPr/>
        </p:nvPicPr>
        <p:blipFill rotWithShape="1">
          <a:blip r:embed="rId3">
            <a:extLst>
              <a:ext uri="{28A0092B-C50C-407E-A947-70E740481C1C}">
                <a14:useLocalDpi xmlns:a14="http://schemas.microsoft.com/office/drawing/2010/main" val="0"/>
              </a:ext>
            </a:extLst>
          </a:blip>
          <a:srcRect l="4103" t="8462" r="3333" b="5385"/>
          <a:stretch/>
        </p:blipFill>
        <p:spPr>
          <a:xfrm>
            <a:off x="263460" y="2232837"/>
            <a:ext cx="18683759" cy="9781802"/>
          </a:xfrm>
          <a:prstGeom prst="rect">
            <a:avLst/>
          </a:prstGeom>
        </p:spPr>
      </p:pic>
      <p:cxnSp>
        <p:nvCxnSpPr>
          <p:cNvPr id="5" name="Straight Arrow Connector 4">
            <a:extLst>
              <a:ext uri="{FF2B5EF4-FFF2-40B4-BE49-F238E27FC236}">
                <a16:creationId xmlns:a16="http://schemas.microsoft.com/office/drawing/2014/main" id="{512DBCA4-AD0C-0D54-0AAD-DFFD55FC9A43}"/>
              </a:ext>
            </a:extLst>
          </p:cNvPr>
          <p:cNvCxnSpPr>
            <a:cxnSpLocks/>
          </p:cNvCxnSpPr>
          <p:nvPr/>
        </p:nvCxnSpPr>
        <p:spPr>
          <a:xfrm>
            <a:off x="4295553" y="7293935"/>
            <a:ext cx="3158192" cy="4399301"/>
          </a:xfrm>
          <a:prstGeom prst="straightConnector1">
            <a:avLst/>
          </a:prstGeom>
          <a:noFill/>
          <a:ln w="304800" cap="flat">
            <a:solidFill>
              <a:schemeClr val="tx1"/>
            </a:solidFill>
            <a:prstDash val="solid"/>
            <a:round/>
            <a:tailEnd type="triangle"/>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1" name="Freeform 20">
            <a:extLst>
              <a:ext uri="{FF2B5EF4-FFF2-40B4-BE49-F238E27FC236}">
                <a16:creationId xmlns:a16="http://schemas.microsoft.com/office/drawing/2014/main" id="{7E5053C6-C47F-E4E5-4CAC-74F5A8925C9E}"/>
              </a:ext>
            </a:extLst>
          </p:cNvPr>
          <p:cNvSpPr/>
          <p:nvPr/>
        </p:nvSpPr>
        <p:spPr>
          <a:xfrm>
            <a:off x="6123179" y="8091054"/>
            <a:ext cx="1635366" cy="2841641"/>
          </a:xfrm>
          <a:custGeom>
            <a:avLst/>
            <a:gdLst>
              <a:gd name="connsiteX0" fmla="*/ 1025767 w 1025767"/>
              <a:gd name="connsiteY0" fmla="*/ 4849091 h 4849091"/>
              <a:gd name="connsiteX1" fmla="*/ 531 w 1025767"/>
              <a:gd name="connsiteY1" fmla="*/ 2549237 h 4849091"/>
              <a:gd name="connsiteX2" fmla="*/ 914931 w 1025767"/>
              <a:gd name="connsiteY2" fmla="*/ 0 h 4849091"/>
            </a:gdLst>
            <a:ahLst/>
            <a:cxnLst>
              <a:cxn ang="0">
                <a:pos x="connsiteX0" y="connsiteY0"/>
              </a:cxn>
              <a:cxn ang="0">
                <a:pos x="connsiteX1" y="connsiteY1"/>
              </a:cxn>
              <a:cxn ang="0">
                <a:pos x="connsiteX2" y="connsiteY2"/>
              </a:cxn>
            </a:cxnLst>
            <a:rect l="l" t="t" r="r" b="b"/>
            <a:pathLst>
              <a:path w="1025767" h="4849091">
                <a:moveTo>
                  <a:pt x="1025767" y="4849091"/>
                </a:moveTo>
                <a:cubicBezTo>
                  <a:pt x="522385" y="4103255"/>
                  <a:pt x="19004" y="3357419"/>
                  <a:pt x="531" y="2549237"/>
                </a:cubicBezTo>
                <a:cubicBezTo>
                  <a:pt x="-17942" y="1741055"/>
                  <a:pt x="448494" y="870527"/>
                  <a:pt x="914931" y="0"/>
                </a:cubicBezTo>
              </a:path>
            </a:pathLst>
          </a:custGeom>
          <a:noFill/>
          <a:ln w="304800" cap="flat">
            <a:solidFill>
              <a:schemeClr val="tx1"/>
            </a:solidFill>
            <a:prstDash val="solid"/>
            <a:round/>
            <a:tailEnd type="triangle"/>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
        <p:nvSpPr>
          <p:cNvPr id="6" name="Freeform 5">
            <a:extLst>
              <a:ext uri="{FF2B5EF4-FFF2-40B4-BE49-F238E27FC236}">
                <a16:creationId xmlns:a16="http://schemas.microsoft.com/office/drawing/2014/main" id="{D0A256D7-BA86-A8EC-FC36-841CF58246C1}"/>
              </a:ext>
            </a:extLst>
          </p:cNvPr>
          <p:cNvSpPr/>
          <p:nvPr/>
        </p:nvSpPr>
        <p:spPr>
          <a:xfrm flipH="1">
            <a:off x="9850473" y="5957455"/>
            <a:ext cx="1635365" cy="2147454"/>
          </a:xfrm>
          <a:custGeom>
            <a:avLst/>
            <a:gdLst>
              <a:gd name="connsiteX0" fmla="*/ 1025767 w 1025767"/>
              <a:gd name="connsiteY0" fmla="*/ 4849091 h 4849091"/>
              <a:gd name="connsiteX1" fmla="*/ 531 w 1025767"/>
              <a:gd name="connsiteY1" fmla="*/ 2549237 h 4849091"/>
              <a:gd name="connsiteX2" fmla="*/ 914931 w 1025767"/>
              <a:gd name="connsiteY2" fmla="*/ 0 h 4849091"/>
            </a:gdLst>
            <a:ahLst/>
            <a:cxnLst>
              <a:cxn ang="0">
                <a:pos x="connsiteX0" y="connsiteY0"/>
              </a:cxn>
              <a:cxn ang="0">
                <a:pos x="connsiteX1" y="connsiteY1"/>
              </a:cxn>
              <a:cxn ang="0">
                <a:pos x="connsiteX2" y="connsiteY2"/>
              </a:cxn>
            </a:cxnLst>
            <a:rect l="l" t="t" r="r" b="b"/>
            <a:pathLst>
              <a:path w="1025767" h="4849091">
                <a:moveTo>
                  <a:pt x="1025767" y="4849091"/>
                </a:moveTo>
                <a:cubicBezTo>
                  <a:pt x="522385" y="4103255"/>
                  <a:pt x="19004" y="3357419"/>
                  <a:pt x="531" y="2549237"/>
                </a:cubicBezTo>
                <a:cubicBezTo>
                  <a:pt x="-17942" y="1741055"/>
                  <a:pt x="448494" y="870527"/>
                  <a:pt x="914931" y="0"/>
                </a:cubicBezTo>
              </a:path>
            </a:pathLst>
          </a:custGeom>
          <a:noFill/>
          <a:ln w="304800" cap="flat">
            <a:solidFill>
              <a:schemeClr val="tx1"/>
            </a:solidFill>
            <a:prstDash val="solid"/>
            <a:round/>
            <a:tailEnd type="triangle"/>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2191436959"/>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CED9CF-5BD4-AB4A-59F3-BA7E81B4981C}"/>
              </a:ext>
            </a:extLst>
          </p:cNvPr>
          <p:cNvSpPr>
            <a:spLocks noGrp="1"/>
          </p:cNvSpPr>
          <p:nvPr>
            <p:ph type="body" sz="quarter" idx="13"/>
          </p:nvPr>
        </p:nvSpPr>
        <p:spPr/>
        <p:txBody>
          <a:bodyPr/>
          <a:lstStyle/>
          <a:p>
            <a:r>
              <a:rPr lang="en-US" dirty="0"/>
              <a:t>Architecture of the Lightweight Environment</a:t>
            </a:r>
          </a:p>
        </p:txBody>
      </p:sp>
      <p:pic>
        <p:nvPicPr>
          <p:cNvPr id="4" name="Picture 3" descr="Diagram&#10;&#10;Description automatically generated">
            <a:extLst>
              <a:ext uri="{FF2B5EF4-FFF2-40B4-BE49-F238E27FC236}">
                <a16:creationId xmlns:a16="http://schemas.microsoft.com/office/drawing/2014/main" id="{CB40F0BB-4B05-042E-540B-B9DF7743ADA3}"/>
              </a:ext>
            </a:extLst>
          </p:cNvPr>
          <p:cNvPicPr>
            <a:picLocks noChangeAspect="1"/>
          </p:cNvPicPr>
          <p:nvPr/>
        </p:nvPicPr>
        <p:blipFill rotWithShape="1">
          <a:blip r:embed="rId3">
            <a:extLst>
              <a:ext uri="{28A0092B-C50C-407E-A947-70E740481C1C}">
                <a14:useLocalDpi xmlns:a14="http://schemas.microsoft.com/office/drawing/2010/main" val="0"/>
              </a:ext>
            </a:extLst>
          </a:blip>
          <a:srcRect l="4103" t="8462" r="3333" b="5385"/>
          <a:stretch/>
        </p:blipFill>
        <p:spPr>
          <a:xfrm>
            <a:off x="263460" y="2232837"/>
            <a:ext cx="18683759" cy="9781802"/>
          </a:xfrm>
          <a:prstGeom prst="rect">
            <a:avLst/>
          </a:prstGeom>
        </p:spPr>
      </p:pic>
      <p:cxnSp>
        <p:nvCxnSpPr>
          <p:cNvPr id="7" name="Straight Arrow Connector 6">
            <a:extLst>
              <a:ext uri="{FF2B5EF4-FFF2-40B4-BE49-F238E27FC236}">
                <a16:creationId xmlns:a16="http://schemas.microsoft.com/office/drawing/2014/main" id="{36ED302F-CF15-A8B4-1CBA-46ECADC08D22}"/>
              </a:ext>
            </a:extLst>
          </p:cNvPr>
          <p:cNvCxnSpPr>
            <a:cxnSpLocks/>
          </p:cNvCxnSpPr>
          <p:nvPr/>
        </p:nvCxnSpPr>
        <p:spPr>
          <a:xfrm>
            <a:off x="10390909" y="3059107"/>
            <a:ext cx="2485713" cy="321402"/>
          </a:xfrm>
          <a:prstGeom prst="straightConnector1">
            <a:avLst/>
          </a:prstGeom>
          <a:noFill/>
          <a:ln w="304800" cap="flat">
            <a:solidFill>
              <a:schemeClr val="tx1"/>
            </a:solidFill>
            <a:prstDash val="solid"/>
            <a:round/>
            <a:tailEnd type="triangle"/>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0" name="Straight Arrow Connector 9">
            <a:extLst>
              <a:ext uri="{FF2B5EF4-FFF2-40B4-BE49-F238E27FC236}">
                <a16:creationId xmlns:a16="http://schemas.microsoft.com/office/drawing/2014/main" id="{29E3FEBA-A1A8-3C3A-316C-B0F8DDA5BDCB}"/>
              </a:ext>
            </a:extLst>
          </p:cNvPr>
          <p:cNvCxnSpPr>
            <a:cxnSpLocks/>
          </p:cNvCxnSpPr>
          <p:nvPr/>
        </p:nvCxnSpPr>
        <p:spPr>
          <a:xfrm flipV="1">
            <a:off x="4193924" y="5818909"/>
            <a:ext cx="3232112" cy="1304829"/>
          </a:xfrm>
          <a:prstGeom prst="straightConnector1">
            <a:avLst/>
          </a:prstGeom>
          <a:noFill/>
          <a:ln w="304800" cap="flat">
            <a:solidFill>
              <a:schemeClr val="tx1"/>
            </a:solidFill>
            <a:prstDash val="solid"/>
            <a:round/>
            <a:tailEnd type="triangle"/>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3" name="Straight Arrow Connector 12">
            <a:extLst>
              <a:ext uri="{FF2B5EF4-FFF2-40B4-BE49-F238E27FC236}">
                <a16:creationId xmlns:a16="http://schemas.microsoft.com/office/drawing/2014/main" id="{EC35A4D3-0F99-388D-71B9-D748F251C83B}"/>
              </a:ext>
            </a:extLst>
          </p:cNvPr>
          <p:cNvCxnSpPr/>
          <p:nvPr/>
        </p:nvCxnSpPr>
        <p:spPr>
          <a:xfrm>
            <a:off x="8285018" y="3602182"/>
            <a:ext cx="0" cy="1440873"/>
          </a:xfrm>
          <a:prstGeom prst="straightConnector1">
            <a:avLst/>
          </a:prstGeom>
          <a:noFill/>
          <a:ln w="152400" cap="flat">
            <a:solidFill>
              <a:schemeClr val="tx1"/>
            </a:solidFill>
            <a:prstDash val="solid"/>
            <a:round/>
            <a:headEnd type="triangle"/>
            <a:tailEnd type="triangle"/>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098063406"/>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5F5158-48FF-A4DA-AE61-9CD91119478F}"/>
              </a:ext>
            </a:extLst>
          </p:cNvPr>
          <p:cNvSpPr>
            <a:spLocks noGrp="1"/>
          </p:cNvSpPr>
          <p:nvPr>
            <p:ph type="body" sz="quarter" idx="14"/>
          </p:nvPr>
        </p:nvSpPr>
        <p:spPr/>
        <p:txBody>
          <a:bodyPr/>
          <a:lstStyle/>
          <a:p>
            <a:r>
              <a:rPr lang="en-US" dirty="0"/>
              <a:t>Looking Ahead</a:t>
            </a:r>
          </a:p>
        </p:txBody>
      </p:sp>
      <p:sp>
        <p:nvSpPr>
          <p:cNvPr id="3" name="Text Placeholder 2">
            <a:extLst>
              <a:ext uri="{FF2B5EF4-FFF2-40B4-BE49-F238E27FC236}">
                <a16:creationId xmlns:a16="http://schemas.microsoft.com/office/drawing/2014/main" id="{6801ED5A-08F9-D5C8-8086-5A04DD9891E6}"/>
              </a:ext>
            </a:extLst>
          </p:cNvPr>
          <p:cNvSpPr>
            <a:spLocks noGrp="1"/>
          </p:cNvSpPr>
          <p:nvPr>
            <p:ph type="body" sz="quarter" idx="15"/>
          </p:nvPr>
        </p:nvSpPr>
        <p:spPr/>
        <p:txBody>
          <a:bodyPr/>
          <a:lstStyle/>
          <a:p>
            <a:r>
              <a:rPr lang="en-US" dirty="0"/>
              <a:t>Download the end-to-end environment:</a:t>
            </a:r>
          </a:p>
          <a:p>
            <a:pPr marL="571500" indent="-571500">
              <a:buFont typeface="Arial" panose="020B0604020202020204" pitchFamily="34" charset="0"/>
              <a:buChar char="•"/>
            </a:pPr>
            <a:r>
              <a:rPr lang="en-US" dirty="0"/>
              <a:t>1.0 release by the end of the week</a:t>
            </a:r>
          </a:p>
          <a:p>
            <a:pPr marL="571500" indent="-571500">
              <a:buFont typeface="Arial" panose="020B0604020202020204" pitchFamily="34" charset="0"/>
              <a:buChar char="•"/>
            </a:pPr>
            <a:r>
              <a:rPr lang="en-US" dirty="0">
                <a:hlinkClick r:id="rId2"/>
              </a:rPr>
              <a:t>https://github.com/SciAuth/sciauth-lightweight-environment</a:t>
            </a:r>
            <a:endParaRPr lang="en-US" dirty="0"/>
          </a:p>
          <a:p>
            <a:endParaRPr lang="en-US" dirty="0"/>
          </a:p>
          <a:p>
            <a:r>
              <a:rPr lang="en-US" dirty="0"/>
              <a:t>Learn more about the </a:t>
            </a:r>
            <a:r>
              <a:rPr lang="en-US" dirty="0" err="1"/>
              <a:t>SciAuth</a:t>
            </a:r>
            <a:r>
              <a:rPr lang="en-US" dirty="0"/>
              <a:t> Project:</a:t>
            </a:r>
          </a:p>
          <a:p>
            <a:pPr marL="571500" indent="-571500">
              <a:buFont typeface="Arial" panose="020B0604020202020204" pitchFamily="34" charset="0"/>
              <a:buChar char="•"/>
            </a:pPr>
            <a:r>
              <a:rPr lang="en-US" dirty="0">
                <a:hlinkClick r:id="rId3"/>
              </a:rPr>
              <a:t>https://sciauth.org/</a:t>
            </a:r>
            <a:endParaRPr lang="en-US" dirty="0"/>
          </a:p>
          <a:p>
            <a:endParaRPr lang="en-US" dirty="0"/>
          </a:p>
          <a:p>
            <a:r>
              <a:rPr lang="en-US" dirty="0"/>
              <a:t>Encourage students to apply to the </a:t>
            </a:r>
            <a:r>
              <a:rPr lang="en-US" dirty="0" err="1"/>
              <a:t>SciAuth</a:t>
            </a:r>
            <a:r>
              <a:rPr lang="en-US" dirty="0"/>
              <a:t> student fellows program:</a:t>
            </a:r>
          </a:p>
          <a:p>
            <a:pPr marL="571500" indent="-571500">
              <a:buFont typeface="Arial" panose="020B0604020202020204" pitchFamily="34" charset="0"/>
              <a:buChar char="•"/>
            </a:pPr>
            <a:r>
              <a:rPr lang="en-US" dirty="0">
                <a:hlinkClick r:id="rId4"/>
              </a:rPr>
              <a:t>https://sciauth.org/fellows</a:t>
            </a:r>
            <a:endParaRPr lang="en-US" dirty="0"/>
          </a:p>
          <a:p>
            <a:pPr marL="571500" lvl="1" indent="-571500">
              <a:buFont typeface="Arial" panose="020B0604020202020204" pitchFamily="34" charset="0"/>
              <a:buChar char="•"/>
            </a:pPr>
            <a:r>
              <a:rPr lang="en-US" dirty="0"/>
              <a:t>Currently accepting applications for Fall 2022</a:t>
            </a:r>
          </a:p>
          <a:p>
            <a:pPr marL="571500" lvl="2" indent="-571500">
              <a:buFont typeface="Arial" panose="020B0604020202020204" pitchFamily="34" charset="0"/>
              <a:buChar char="•"/>
            </a:pPr>
            <a:r>
              <a:rPr lang="en-US" dirty="0"/>
              <a:t>Projects are related to authentication and authorization for scientific collaborations</a:t>
            </a:r>
          </a:p>
        </p:txBody>
      </p:sp>
    </p:spTree>
    <p:extLst>
      <p:ext uri="{BB962C8B-B14F-4D97-AF65-F5344CB8AC3E}">
        <p14:creationId xmlns:p14="http://schemas.microsoft.com/office/powerpoint/2010/main" val="63464118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BFD2D4-0DED-EF2F-7A34-6C6CF2707BED}"/>
              </a:ext>
            </a:extLst>
          </p:cNvPr>
          <p:cNvSpPr>
            <a:spLocks noGrp="1"/>
          </p:cNvSpPr>
          <p:nvPr>
            <p:ph type="body" sz="quarter" idx="14"/>
          </p:nvPr>
        </p:nvSpPr>
        <p:spPr>
          <a:xfrm>
            <a:off x="1369247" y="939800"/>
            <a:ext cx="7409401" cy="1107994"/>
          </a:xfrm>
        </p:spPr>
        <p:txBody>
          <a:bodyPr/>
          <a:lstStyle/>
          <a:p>
            <a:r>
              <a:rPr lang="en-US" dirty="0"/>
              <a:t>Acknowledgements</a:t>
            </a:r>
          </a:p>
        </p:txBody>
      </p:sp>
      <p:sp>
        <p:nvSpPr>
          <p:cNvPr id="3" name="Text Placeholder 2">
            <a:extLst>
              <a:ext uri="{FF2B5EF4-FFF2-40B4-BE49-F238E27FC236}">
                <a16:creationId xmlns:a16="http://schemas.microsoft.com/office/drawing/2014/main" id="{1A09F60B-EBF6-EC6C-CB99-D81400782AEE}"/>
              </a:ext>
            </a:extLst>
          </p:cNvPr>
          <p:cNvSpPr>
            <a:spLocks noGrp="1"/>
          </p:cNvSpPr>
          <p:nvPr>
            <p:ph type="body" sz="quarter" idx="15"/>
          </p:nvPr>
        </p:nvSpPr>
        <p:spPr/>
        <p:txBody>
          <a:bodyPr/>
          <a:lstStyle/>
          <a:p>
            <a:r>
              <a:rPr lang="en-US" dirty="0"/>
              <a:t>This work is a collaboration between:</a:t>
            </a:r>
          </a:p>
          <a:p>
            <a:endParaRPr lang="en-US" dirty="0"/>
          </a:p>
          <a:p>
            <a:pPr marL="571500" indent="-571500">
              <a:buFont typeface="Arial" panose="020B0604020202020204" pitchFamily="34" charset="0"/>
              <a:buChar char="•"/>
            </a:pPr>
            <a:r>
              <a:rPr lang="en-US" dirty="0"/>
              <a:t>Brian </a:t>
            </a:r>
            <a:r>
              <a:rPr lang="en-US" dirty="0" err="1"/>
              <a:t>Aydemir</a:t>
            </a:r>
            <a:r>
              <a:rPr lang="en-US" dirty="0"/>
              <a:t> - </a:t>
            </a:r>
            <a:r>
              <a:rPr lang="en-US" dirty="0" err="1"/>
              <a:t>Morgridge</a:t>
            </a:r>
            <a:r>
              <a:rPr lang="en-US" dirty="0"/>
              <a:t> Institute for Research</a:t>
            </a:r>
          </a:p>
          <a:p>
            <a:pPr marL="571500" indent="-571500">
              <a:buFont typeface="Arial" panose="020B0604020202020204" pitchFamily="34" charset="0"/>
              <a:buChar char="•"/>
            </a:pPr>
            <a:r>
              <a:rPr lang="en-US" dirty="0"/>
              <a:t>Jim </a:t>
            </a:r>
            <a:r>
              <a:rPr lang="en-US" dirty="0" err="1"/>
              <a:t>Basney</a:t>
            </a:r>
            <a:r>
              <a:rPr lang="en-US" dirty="0"/>
              <a:t> - National Center for Supercomputing Applications, University of Illinois</a:t>
            </a:r>
          </a:p>
          <a:p>
            <a:pPr marL="571500" indent="-571500">
              <a:buFont typeface="Arial" panose="020B0604020202020204" pitchFamily="34" charset="0"/>
              <a:buChar char="•"/>
            </a:pPr>
            <a:r>
              <a:rPr lang="en-US" dirty="0"/>
              <a:t>Brian </a:t>
            </a:r>
            <a:r>
              <a:rPr lang="en-US" dirty="0" err="1"/>
              <a:t>Bockelman</a:t>
            </a:r>
            <a:r>
              <a:rPr lang="en-US" dirty="0"/>
              <a:t> - </a:t>
            </a:r>
            <a:r>
              <a:rPr lang="en-US" dirty="0" err="1"/>
              <a:t>Morgridge</a:t>
            </a:r>
            <a:r>
              <a:rPr lang="en-US" dirty="0"/>
              <a:t> Institute for Research</a:t>
            </a:r>
          </a:p>
          <a:p>
            <a:pPr marL="571500" indent="-571500">
              <a:buFont typeface="Arial" panose="020B0604020202020204" pitchFamily="34" charset="0"/>
              <a:buChar char="•"/>
            </a:pPr>
            <a:r>
              <a:rPr lang="en-US" dirty="0"/>
              <a:t>Jeff Gaynor - National Center for Supercomputing Applications, University of Illinois</a:t>
            </a:r>
          </a:p>
          <a:p>
            <a:pPr marL="571500" indent="-571500">
              <a:buFont typeface="Arial" panose="020B0604020202020204" pitchFamily="34" charset="0"/>
              <a:buChar char="•"/>
            </a:pPr>
            <a:r>
              <a:rPr lang="en-US" dirty="0"/>
              <a:t>Derek Weitzel - University of Nebraska-Lincoln</a:t>
            </a:r>
          </a:p>
          <a:p>
            <a:endParaRPr lang="en-US" dirty="0"/>
          </a:p>
          <a:p>
            <a:r>
              <a:rPr lang="en-US" dirty="0"/>
              <a:t>This material is based upon work supported by the National Science Foundation under Grant No. 2114989. Any opinions, findings, and conclusions or recommendations expressed in this material are those of the author(s) and do not necessarily reflect the views of the National Science Foundation.</a:t>
            </a:r>
          </a:p>
        </p:txBody>
      </p:sp>
    </p:spTree>
    <p:extLst>
      <p:ext uri="{BB962C8B-B14F-4D97-AF65-F5344CB8AC3E}">
        <p14:creationId xmlns:p14="http://schemas.microsoft.com/office/powerpoint/2010/main" val="336984964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24062D-36E0-085B-F692-65B4193E4956}"/>
              </a:ext>
            </a:extLst>
          </p:cNvPr>
          <p:cNvSpPr>
            <a:spLocks noGrp="1"/>
          </p:cNvSpPr>
          <p:nvPr>
            <p:ph type="body" sz="quarter" idx="14"/>
          </p:nvPr>
        </p:nvSpPr>
        <p:spPr/>
        <p:txBody>
          <a:bodyPr/>
          <a:lstStyle/>
          <a:p>
            <a:r>
              <a:rPr lang="en-US" dirty="0"/>
              <a:t>Background: </a:t>
            </a:r>
            <a:r>
              <a:rPr lang="en-US" dirty="0" err="1"/>
              <a:t>SciTokens</a:t>
            </a:r>
            <a:endParaRPr lang="en-US" dirty="0"/>
          </a:p>
        </p:txBody>
      </p:sp>
      <p:sp>
        <p:nvSpPr>
          <p:cNvPr id="3" name="Text Placeholder 2">
            <a:extLst>
              <a:ext uri="{FF2B5EF4-FFF2-40B4-BE49-F238E27FC236}">
                <a16:creationId xmlns:a16="http://schemas.microsoft.com/office/drawing/2014/main" id="{F7ED8744-9A75-E268-0206-40827B4ABE53}"/>
              </a:ext>
            </a:extLst>
          </p:cNvPr>
          <p:cNvSpPr>
            <a:spLocks noGrp="1"/>
          </p:cNvSpPr>
          <p:nvPr>
            <p:ph type="body" sz="quarter" idx="15"/>
          </p:nvPr>
        </p:nvSpPr>
        <p:spPr/>
        <p:txBody>
          <a:bodyPr/>
          <a:lstStyle/>
          <a:p>
            <a:pPr marL="571500" indent="-571500">
              <a:buFont typeface="Arial" panose="020B0604020202020204" pitchFamily="34" charset="0"/>
              <a:buChar char="•"/>
            </a:pPr>
            <a:r>
              <a:rPr lang="en-US" dirty="0"/>
              <a:t>Capability-based authorization system</a:t>
            </a:r>
          </a:p>
          <a:p>
            <a:pPr marL="571500" indent="-571500">
              <a:buFont typeface="Arial" panose="020B0604020202020204" pitchFamily="34" charset="0"/>
              <a:buChar char="•"/>
            </a:pPr>
            <a:r>
              <a:rPr lang="en-US" dirty="0"/>
              <a:t>Based on OAuth and JSON Web Tokens (JWTs)</a:t>
            </a:r>
          </a:p>
          <a:p>
            <a:pPr marL="571500" indent="-571500">
              <a:buFont typeface="Arial" panose="020B0604020202020204" pitchFamily="34" charset="0"/>
              <a:buChar char="•"/>
            </a:pPr>
            <a:r>
              <a:rPr lang="en-US" dirty="0"/>
              <a:t>Used by many software components and the Open Science Grid</a:t>
            </a:r>
          </a:p>
        </p:txBody>
      </p:sp>
      <p:sp>
        <p:nvSpPr>
          <p:cNvPr id="5" name="TextBox 4">
            <a:extLst>
              <a:ext uri="{FF2B5EF4-FFF2-40B4-BE49-F238E27FC236}">
                <a16:creationId xmlns:a16="http://schemas.microsoft.com/office/drawing/2014/main" id="{DA6D82F0-F5AE-1AB1-BAD7-3A3805EBEAD0}"/>
              </a:ext>
            </a:extLst>
          </p:cNvPr>
          <p:cNvSpPr txBox="1"/>
          <p:nvPr/>
        </p:nvSpPr>
        <p:spPr>
          <a:xfrm>
            <a:off x="3265714" y="5447827"/>
            <a:ext cx="17381764" cy="6425926"/>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4000" dirty="0">
                <a:solidFill>
                  <a:schemeClr val="tx2">
                    <a:lumMod val="50000"/>
                  </a:schemeClr>
                </a:solidFill>
                <a:effectLst/>
                <a:latin typeface="Consolas" panose="020B0609020204030204" pitchFamily="49" charset="0"/>
                <a:cs typeface="Consolas" panose="020B0609020204030204" pitchFamily="49" charset="0"/>
              </a:rPr>
              <a:t>{</a:t>
            </a:r>
            <a:br>
              <a:rPr lang="en-US" sz="4000" dirty="0">
                <a:solidFill>
                  <a:schemeClr val="tx2">
                    <a:lumMod val="50000"/>
                  </a:schemeClr>
                </a:solidFill>
                <a:effectLst/>
                <a:latin typeface="Consolas" panose="020B0609020204030204" pitchFamily="49" charset="0"/>
                <a:cs typeface="Consolas" panose="020B0609020204030204" pitchFamily="49" charset="0"/>
              </a:rPr>
            </a:br>
            <a:r>
              <a:rPr lang="en-US" sz="4000" dirty="0">
                <a:solidFill>
                  <a:schemeClr val="tx2">
                    <a:lumMod val="50000"/>
                  </a:schemeClr>
                </a:solidFill>
                <a:effectLst/>
                <a:latin typeface="Consolas" panose="020B0609020204030204" pitchFamily="49" charset="0"/>
                <a:cs typeface="Consolas" panose="020B0609020204030204" pitchFamily="49" charset="0"/>
              </a:rPr>
              <a:t>  "scope</a:t>
            </a:r>
            <a:r>
              <a:rPr lang="en-US" sz="4000" dirty="0">
                <a:solidFill>
                  <a:schemeClr val="tx2">
                    <a:lumMod val="50000"/>
                  </a:schemeClr>
                </a:solidFill>
                <a:latin typeface="Consolas" panose="020B0609020204030204" pitchFamily="49" charset="0"/>
                <a:cs typeface="Consolas" panose="020B0609020204030204" pitchFamily="49" charset="0"/>
              </a:rPr>
              <a:t>": "ssh:vt20" </a:t>
            </a:r>
            <a:r>
              <a:rPr lang="en-US" sz="4000" dirty="0">
                <a:solidFill>
                  <a:schemeClr val="tx2">
                    <a:lumMod val="50000"/>
                  </a:schemeClr>
                </a:solidFill>
                <a:effectLst/>
                <a:latin typeface="Consolas" panose="020B0609020204030204" pitchFamily="49" charset="0"/>
                <a:cs typeface="Consolas" panose="020B0609020204030204" pitchFamily="49" charset="0"/>
              </a:rPr>
              <a:t>,</a:t>
            </a:r>
            <a:br>
              <a:rPr lang="en-US" sz="4000" dirty="0">
                <a:solidFill>
                  <a:schemeClr val="tx2">
                    <a:lumMod val="50000"/>
                  </a:schemeClr>
                </a:solidFill>
                <a:effectLst/>
                <a:latin typeface="Consolas" panose="020B0609020204030204" pitchFamily="49" charset="0"/>
                <a:cs typeface="Consolas" panose="020B0609020204030204" pitchFamily="49" charset="0"/>
              </a:rPr>
            </a:br>
            <a:r>
              <a:rPr lang="en-US" sz="4000" dirty="0">
                <a:solidFill>
                  <a:schemeClr val="tx2">
                    <a:lumMod val="50000"/>
                  </a:schemeClr>
                </a:solidFill>
                <a:effectLst/>
                <a:latin typeface="Consolas" panose="020B0609020204030204" pitchFamily="49" charset="0"/>
                <a:cs typeface="Consolas" panose="020B0609020204030204" pitchFamily="49" charset="0"/>
              </a:rPr>
              <a:t>  "</a:t>
            </a:r>
            <a:r>
              <a:rPr lang="en-US" sz="4000" dirty="0" err="1">
                <a:solidFill>
                  <a:schemeClr val="tx2">
                    <a:lumMod val="50000"/>
                  </a:schemeClr>
                </a:solidFill>
                <a:effectLst/>
                <a:latin typeface="Consolas" panose="020B0609020204030204" pitchFamily="49" charset="0"/>
                <a:cs typeface="Consolas" panose="020B0609020204030204" pitchFamily="49" charset="0"/>
              </a:rPr>
              <a:t>aud</a:t>
            </a:r>
            <a:r>
              <a:rPr lang="en-US" sz="4000" dirty="0">
                <a:solidFill>
                  <a:schemeClr val="tx2">
                    <a:lumMod val="50000"/>
                  </a:schemeClr>
                </a:solidFill>
                <a:latin typeface="Consolas" panose="020B0609020204030204" pitchFamily="49" charset="0"/>
                <a:cs typeface="Consolas" panose="020B0609020204030204" pitchFamily="49" charset="0"/>
              </a:rPr>
              <a:t>": "</a:t>
            </a:r>
            <a:r>
              <a:rPr lang="en-US" sz="4000" dirty="0" err="1">
                <a:solidFill>
                  <a:schemeClr val="tx2">
                    <a:lumMod val="50000"/>
                  </a:schemeClr>
                </a:solidFill>
                <a:latin typeface="Consolas" panose="020B0609020204030204" pitchFamily="49" charset="0"/>
                <a:cs typeface="Consolas" panose="020B0609020204030204" pitchFamily="49" charset="0"/>
              </a:rPr>
              <a:t>martok.ncsa.Illinois.edu</a:t>
            </a:r>
            <a:r>
              <a:rPr lang="en-US" sz="4000" dirty="0">
                <a:solidFill>
                  <a:schemeClr val="tx2">
                    <a:lumMod val="50000"/>
                  </a:schemeClr>
                </a:solidFill>
                <a:effectLst/>
                <a:latin typeface="Consolas" panose="020B0609020204030204" pitchFamily="49" charset="0"/>
                <a:cs typeface="Consolas" panose="020B0609020204030204" pitchFamily="49" charset="0"/>
              </a:rPr>
              <a:t>",</a:t>
            </a:r>
            <a:br>
              <a:rPr lang="en-US" sz="4000" dirty="0">
                <a:solidFill>
                  <a:schemeClr val="tx2">
                    <a:lumMod val="50000"/>
                  </a:schemeClr>
                </a:solidFill>
                <a:effectLst/>
                <a:latin typeface="Consolas" panose="020B0609020204030204" pitchFamily="49" charset="0"/>
                <a:cs typeface="Consolas" panose="020B0609020204030204" pitchFamily="49" charset="0"/>
              </a:rPr>
            </a:br>
            <a:r>
              <a:rPr lang="en-US" sz="4000" dirty="0">
                <a:solidFill>
                  <a:schemeClr val="tx2">
                    <a:lumMod val="50000"/>
                  </a:schemeClr>
                </a:solidFill>
                <a:effectLst/>
                <a:latin typeface="Consolas" panose="020B0609020204030204" pitchFamily="49" charset="0"/>
                <a:cs typeface="Consolas" panose="020B0609020204030204" pitchFamily="49" charset="0"/>
              </a:rPr>
              <a:t>  "</a:t>
            </a:r>
            <a:r>
              <a:rPr lang="en-US" sz="4000" dirty="0" err="1">
                <a:solidFill>
                  <a:schemeClr val="tx2">
                    <a:lumMod val="50000"/>
                  </a:schemeClr>
                </a:solidFill>
                <a:effectLst/>
                <a:latin typeface="Consolas" panose="020B0609020204030204" pitchFamily="49" charset="0"/>
                <a:cs typeface="Consolas" panose="020B0609020204030204" pitchFamily="49" charset="0"/>
              </a:rPr>
              <a:t>iss</a:t>
            </a:r>
            <a:r>
              <a:rPr lang="en-US" sz="4000" dirty="0">
                <a:solidFill>
                  <a:schemeClr val="tx2">
                    <a:lumMod val="50000"/>
                  </a:schemeClr>
                </a:solidFill>
                <a:effectLst/>
                <a:latin typeface="Consolas" panose="020B0609020204030204" pitchFamily="49" charset="0"/>
                <a:cs typeface="Consolas" panose="020B0609020204030204" pitchFamily="49" charset="0"/>
              </a:rPr>
              <a:t>": "https://</a:t>
            </a:r>
            <a:r>
              <a:rPr lang="en-US" sz="4000" dirty="0" err="1">
                <a:solidFill>
                  <a:schemeClr val="tx2">
                    <a:lumMod val="50000"/>
                  </a:schemeClr>
                </a:solidFill>
                <a:effectLst/>
                <a:latin typeface="Consolas" panose="020B0609020204030204" pitchFamily="49" charset="0"/>
                <a:cs typeface="Consolas" panose="020B0609020204030204" pitchFamily="49" charset="0"/>
              </a:rPr>
              <a:t>demo.scitokens.org</a:t>
            </a:r>
            <a:r>
              <a:rPr lang="en-US" sz="4000" dirty="0">
                <a:solidFill>
                  <a:schemeClr val="tx2">
                    <a:lumMod val="50000"/>
                  </a:schemeClr>
                </a:solidFill>
                <a:effectLst/>
                <a:latin typeface="Consolas" panose="020B0609020204030204" pitchFamily="49" charset="0"/>
                <a:cs typeface="Consolas" panose="020B0609020204030204" pitchFamily="49" charset="0"/>
              </a:rPr>
              <a:t>",</a:t>
            </a:r>
          </a:p>
          <a:p>
            <a:pPr algn="l"/>
            <a:r>
              <a:rPr lang="en-US" sz="4000" dirty="0">
                <a:solidFill>
                  <a:schemeClr val="tx2">
                    <a:lumMod val="50000"/>
                  </a:schemeClr>
                </a:solidFill>
                <a:latin typeface="Consolas" panose="020B0609020204030204" pitchFamily="49" charset="0"/>
                <a:cs typeface="Consolas" panose="020B0609020204030204" pitchFamily="49" charset="0"/>
              </a:rPr>
              <a:t>  </a:t>
            </a:r>
            <a:r>
              <a:rPr lang="en-US" sz="4000" dirty="0">
                <a:solidFill>
                  <a:schemeClr val="tx2">
                    <a:lumMod val="50000"/>
                  </a:schemeClr>
                </a:solidFill>
                <a:effectLst/>
                <a:latin typeface="Consolas" panose="020B0609020204030204" pitchFamily="49" charset="0"/>
                <a:cs typeface="Consolas" panose="020B0609020204030204" pitchFamily="49" charset="0"/>
              </a:rPr>
              <a:t>"exp": 1583855836,</a:t>
            </a:r>
            <a:br>
              <a:rPr lang="en-US" sz="4000" dirty="0">
                <a:solidFill>
                  <a:schemeClr val="tx2">
                    <a:lumMod val="50000"/>
                  </a:schemeClr>
                </a:solidFill>
                <a:effectLst/>
                <a:latin typeface="Consolas" panose="020B0609020204030204" pitchFamily="49" charset="0"/>
                <a:cs typeface="Consolas" panose="020B0609020204030204" pitchFamily="49" charset="0"/>
              </a:rPr>
            </a:br>
            <a:r>
              <a:rPr lang="en-US" sz="4000" dirty="0">
                <a:solidFill>
                  <a:schemeClr val="tx2">
                    <a:lumMod val="50000"/>
                  </a:schemeClr>
                </a:solidFill>
                <a:effectLst/>
                <a:latin typeface="Consolas" panose="020B0609020204030204" pitchFamily="49" charset="0"/>
                <a:cs typeface="Consolas" panose="020B0609020204030204" pitchFamily="49" charset="0"/>
              </a:rPr>
              <a:t>  "</a:t>
            </a:r>
            <a:r>
              <a:rPr lang="en-US" sz="4000" dirty="0" err="1">
                <a:solidFill>
                  <a:schemeClr val="tx2">
                    <a:lumMod val="50000"/>
                  </a:schemeClr>
                </a:solidFill>
                <a:effectLst/>
                <a:latin typeface="Consolas" panose="020B0609020204030204" pitchFamily="49" charset="0"/>
                <a:cs typeface="Consolas" panose="020B0609020204030204" pitchFamily="49" charset="0"/>
              </a:rPr>
              <a:t>iat</a:t>
            </a:r>
            <a:r>
              <a:rPr lang="en-US" sz="4000" dirty="0">
                <a:solidFill>
                  <a:schemeClr val="tx2">
                    <a:lumMod val="50000"/>
                  </a:schemeClr>
                </a:solidFill>
                <a:effectLst/>
                <a:latin typeface="Consolas" panose="020B0609020204030204" pitchFamily="49" charset="0"/>
                <a:cs typeface="Consolas" panose="020B0609020204030204" pitchFamily="49" charset="0"/>
              </a:rPr>
              <a:t>": 1583855236,</a:t>
            </a:r>
            <a:br>
              <a:rPr lang="en-US" sz="4000" dirty="0">
                <a:solidFill>
                  <a:schemeClr val="tx2">
                    <a:lumMod val="50000"/>
                  </a:schemeClr>
                </a:solidFill>
                <a:effectLst/>
                <a:latin typeface="Consolas" panose="020B0609020204030204" pitchFamily="49" charset="0"/>
                <a:cs typeface="Consolas" panose="020B0609020204030204" pitchFamily="49" charset="0"/>
              </a:rPr>
            </a:br>
            <a:r>
              <a:rPr lang="en-US" sz="4000" dirty="0">
                <a:solidFill>
                  <a:schemeClr val="tx2">
                    <a:lumMod val="50000"/>
                  </a:schemeClr>
                </a:solidFill>
                <a:effectLst/>
                <a:latin typeface="Consolas" panose="020B0609020204030204" pitchFamily="49" charset="0"/>
                <a:cs typeface="Consolas" panose="020B0609020204030204" pitchFamily="49" charset="0"/>
              </a:rPr>
              <a:t>  "</a:t>
            </a:r>
            <a:r>
              <a:rPr lang="en-US" sz="4000" dirty="0" err="1">
                <a:solidFill>
                  <a:schemeClr val="tx2">
                    <a:lumMod val="50000"/>
                  </a:schemeClr>
                </a:solidFill>
                <a:effectLst/>
                <a:latin typeface="Consolas" panose="020B0609020204030204" pitchFamily="49" charset="0"/>
                <a:cs typeface="Consolas" panose="020B0609020204030204" pitchFamily="49" charset="0"/>
              </a:rPr>
              <a:t>jti</a:t>
            </a:r>
            <a:r>
              <a:rPr lang="en-US" sz="4000" dirty="0">
                <a:solidFill>
                  <a:schemeClr val="tx2">
                    <a:lumMod val="50000"/>
                  </a:schemeClr>
                </a:solidFill>
                <a:effectLst/>
                <a:latin typeface="Consolas" panose="020B0609020204030204" pitchFamily="49" charset="0"/>
                <a:cs typeface="Consolas" panose="020B0609020204030204" pitchFamily="49" charset="0"/>
              </a:rPr>
              <a:t>": "073ac358−4f07−4090−ae5f−b5c5be273269" </a:t>
            </a:r>
            <a:endParaRPr lang="en-US" sz="4000" dirty="0">
              <a:solidFill>
                <a:schemeClr val="tx2">
                  <a:lumMod val="50000"/>
                </a:schemeClr>
              </a:solidFill>
              <a:latin typeface="Consolas" panose="020B0609020204030204" pitchFamily="49" charset="0"/>
              <a:cs typeface="Consolas" panose="020B0609020204030204" pitchFamily="49" charset="0"/>
            </a:endParaRPr>
          </a:p>
          <a:p>
            <a:pPr algn="l"/>
            <a:r>
              <a:rPr lang="en-US" sz="4000" dirty="0">
                <a:solidFill>
                  <a:schemeClr val="tx2">
                    <a:lumMod val="50000"/>
                  </a:schemeClr>
                </a:solidFill>
                <a:effectLst/>
                <a:latin typeface="Consolas" panose="020B0609020204030204" pitchFamily="49" charset="0"/>
                <a:cs typeface="Consolas" panose="020B0609020204030204" pitchFamily="49" charset="0"/>
              </a:rPr>
              <a:t>} </a:t>
            </a:r>
            <a:endParaRPr lang="en-US" sz="4000" dirty="0">
              <a:solidFill>
                <a:schemeClr val="tx2">
                  <a:lumMod val="50000"/>
                </a:schemeClr>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68765266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DC60A0-B0D0-5B2A-F9ED-0A7226C4BC79}"/>
              </a:ext>
            </a:extLst>
          </p:cNvPr>
          <p:cNvSpPr>
            <a:spLocks noGrp="1"/>
          </p:cNvSpPr>
          <p:nvPr>
            <p:ph type="body" sz="quarter" idx="14"/>
          </p:nvPr>
        </p:nvSpPr>
        <p:spPr/>
        <p:txBody>
          <a:bodyPr/>
          <a:lstStyle/>
          <a:p>
            <a:r>
              <a:rPr lang="en-US" dirty="0"/>
              <a:t>The </a:t>
            </a:r>
            <a:r>
              <a:rPr lang="en-US" dirty="0" err="1"/>
              <a:t>SciAuth</a:t>
            </a:r>
            <a:r>
              <a:rPr lang="en-US" dirty="0"/>
              <a:t> Lightweight End-to-End Environment</a:t>
            </a:r>
          </a:p>
        </p:txBody>
      </p:sp>
      <p:sp>
        <p:nvSpPr>
          <p:cNvPr id="3" name="Text Placeholder 2">
            <a:extLst>
              <a:ext uri="{FF2B5EF4-FFF2-40B4-BE49-F238E27FC236}">
                <a16:creationId xmlns:a16="http://schemas.microsoft.com/office/drawing/2014/main" id="{B40C829E-A885-3555-F114-2D78A0F9CB89}"/>
              </a:ext>
            </a:extLst>
          </p:cNvPr>
          <p:cNvSpPr>
            <a:spLocks noGrp="1"/>
          </p:cNvSpPr>
          <p:nvPr>
            <p:ph type="body" sz="quarter" idx="15"/>
          </p:nvPr>
        </p:nvSpPr>
        <p:spPr/>
        <p:txBody>
          <a:bodyPr/>
          <a:lstStyle/>
          <a:p>
            <a:r>
              <a:rPr lang="en-US" dirty="0"/>
              <a:t>Goal: To provide an environment for experimenting with </a:t>
            </a:r>
            <a:r>
              <a:rPr lang="en-US" dirty="0" err="1"/>
              <a:t>SciTokens</a:t>
            </a:r>
            <a:endParaRPr lang="en-US" dirty="0"/>
          </a:p>
          <a:p>
            <a:endParaRPr lang="en-US" dirty="0"/>
          </a:p>
          <a:p>
            <a:r>
              <a:rPr lang="en-US" dirty="0"/>
              <a:t>Key features:</a:t>
            </a:r>
          </a:p>
          <a:p>
            <a:endParaRPr lang="en-US" dirty="0"/>
          </a:p>
          <a:p>
            <a:pPr marL="571500" indent="-571500">
              <a:buFont typeface="Arial" panose="020B0604020202020204" pitchFamily="34" charset="0"/>
              <a:buChar char="•"/>
            </a:pPr>
            <a:r>
              <a:rPr lang="en-US" dirty="0"/>
              <a:t>Lightweight: Runs on a single host using Docker Compose</a:t>
            </a:r>
          </a:p>
          <a:p>
            <a:pPr marL="571500" indent="-571500">
              <a:buFont typeface="Arial" panose="020B0604020202020204" pitchFamily="34" charset="0"/>
              <a:buChar char="•"/>
            </a:pPr>
            <a:r>
              <a:rPr lang="en-US" dirty="0"/>
              <a:t>End-to-End: Allows users to go through an entire workflow</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Incorporates well-known software (</a:t>
            </a:r>
            <a:r>
              <a:rPr lang="en-US" dirty="0" err="1"/>
              <a:t>CILogon</a:t>
            </a:r>
            <a:r>
              <a:rPr lang="en-US" dirty="0"/>
              <a:t>, GitHub, </a:t>
            </a:r>
            <a:r>
              <a:rPr lang="en-US" dirty="0" err="1"/>
              <a:t>HTCondor</a:t>
            </a:r>
            <a:r>
              <a:rPr lang="en-US" dirty="0"/>
              <a:t>, </a:t>
            </a:r>
            <a:r>
              <a:rPr lang="en-US" dirty="0" err="1"/>
              <a:t>Jupyter</a:t>
            </a:r>
            <a:r>
              <a:rPr lang="en-US" dirty="0"/>
              <a:t>)</a:t>
            </a:r>
          </a:p>
          <a:p>
            <a:pPr marL="571500" indent="-571500">
              <a:buFont typeface="Arial" panose="020B0604020202020204" pitchFamily="34" charset="0"/>
              <a:buChar char="•"/>
            </a:pPr>
            <a:r>
              <a:rPr lang="en-US" dirty="0"/>
              <a:t>Novel components: Lightweight authorization server, </a:t>
            </a:r>
            <a:r>
              <a:rPr lang="en-US" dirty="0" err="1"/>
              <a:t>JupyterHub</a:t>
            </a:r>
            <a:r>
              <a:rPr lang="en-US" dirty="0"/>
              <a:t> service for tokens</a:t>
            </a:r>
          </a:p>
          <a:p>
            <a:pPr marL="571500" indent="-571500">
              <a:buFont typeface="Arial" panose="020B0604020202020204" pitchFamily="34" charset="0"/>
              <a:buChar char="•"/>
            </a:pPr>
            <a:r>
              <a:rPr lang="en-US" dirty="0"/>
              <a:t>(Almost) Just works out-of-the-box</a:t>
            </a:r>
          </a:p>
        </p:txBody>
      </p:sp>
    </p:spTree>
    <p:extLst>
      <p:ext uri="{BB962C8B-B14F-4D97-AF65-F5344CB8AC3E}">
        <p14:creationId xmlns:p14="http://schemas.microsoft.com/office/powerpoint/2010/main" val="131542016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CED9CF-5BD4-AB4A-59F3-BA7E81B4981C}"/>
              </a:ext>
            </a:extLst>
          </p:cNvPr>
          <p:cNvSpPr>
            <a:spLocks noGrp="1"/>
          </p:cNvSpPr>
          <p:nvPr>
            <p:ph type="body" sz="quarter" idx="13"/>
          </p:nvPr>
        </p:nvSpPr>
        <p:spPr/>
        <p:txBody>
          <a:bodyPr/>
          <a:lstStyle/>
          <a:p>
            <a:r>
              <a:rPr lang="en-US" dirty="0"/>
              <a:t>Architecture of the Lightweight Environment</a:t>
            </a:r>
          </a:p>
        </p:txBody>
      </p:sp>
      <p:pic>
        <p:nvPicPr>
          <p:cNvPr id="4" name="Picture 3" descr="Diagram&#10;&#10;Description automatically generated">
            <a:extLst>
              <a:ext uri="{FF2B5EF4-FFF2-40B4-BE49-F238E27FC236}">
                <a16:creationId xmlns:a16="http://schemas.microsoft.com/office/drawing/2014/main" id="{CB40F0BB-4B05-042E-540B-B9DF7743ADA3}"/>
              </a:ext>
            </a:extLst>
          </p:cNvPr>
          <p:cNvPicPr>
            <a:picLocks noChangeAspect="1"/>
          </p:cNvPicPr>
          <p:nvPr/>
        </p:nvPicPr>
        <p:blipFill rotWithShape="1">
          <a:blip r:embed="rId2">
            <a:extLst>
              <a:ext uri="{28A0092B-C50C-407E-A947-70E740481C1C}">
                <a14:useLocalDpi xmlns:a14="http://schemas.microsoft.com/office/drawing/2010/main" val="0"/>
              </a:ext>
            </a:extLst>
          </a:blip>
          <a:srcRect l="4103" t="8462" r="3333" b="5385"/>
          <a:stretch/>
        </p:blipFill>
        <p:spPr>
          <a:xfrm>
            <a:off x="263460" y="2232837"/>
            <a:ext cx="18683759" cy="9781802"/>
          </a:xfrm>
          <a:prstGeom prst="rect">
            <a:avLst/>
          </a:prstGeom>
        </p:spPr>
      </p:pic>
    </p:spTree>
    <p:extLst>
      <p:ext uri="{BB962C8B-B14F-4D97-AF65-F5344CB8AC3E}">
        <p14:creationId xmlns:p14="http://schemas.microsoft.com/office/powerpoint/2010/main" val="384600361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CED9CF-5BD4-AB4A-59F3-BA7E81B4981C}"/>
              </a:ext>
            </a:extLst>
          </p:cNvPr>
          <p:cNvSpPr>
            <a:spLocks noGrp="1"/>
          </p:cNvSpPr>
          <p:nvPr>
            <p:ph type="body" sz="quarter" idx="13"/>
          </p:nvPr>
        </p:nvSpPr>
        <p:spPr/>
        <p:txBody>
          <a:bodyPr/>
          <a:lstStyle/>
          <a:p>
            <a:r>
              <a:rPr lang="en-US" dirty="0"/>
              <a:t>Architecture of the Lightweight Environment</a:t>
            </a:r>
          </a:p>
        </p:txBody>
      </p:sp>
      <p:pic>
        <p:nvPicPr>
          <p:cNvPr id="4" name="Picture 3" descr="Diagram&#10;&#10;Description automatically generated">
            <a:extLst>
              <a:ext uri="{FF2B5EF4-FFF2-40B4-BE49-F238E27FC236}">
                <a16:creationId xmlns:a16="http://schemas.microsoft.com/office/drawing/2014/main" id="{CB40F0BB-4B05-042E-540B-B9DF7743ADA3}"/>
              </a:ext>
            </a:extLst>
          </p:cNvPr>
          <p:cNvPicPr>
            <a:picLocks noChangeAspect="1"/>
          </p:cNvPicPr>
          <p:nvPr/>
        </p:nvPicPr>
        <p:blipFill rotWithShape="1">
          <a:blip r:embed="rId3">
            <a:extLst>
              <a:ext uri="{28A0092B-C50C-407E-A947-70E740481C1C}">
                <a14:useLocalDpi xmlns:a14="http://schemas.microsoft.com/office/drawing/2010/main" val="0"/>
              </a:ext>
            </a:extLst>
          </a:blip>
          <a:srcRect l="4103" t="8462" r="3333" b="5385"/>
          <a:stretch/>
        </p:blipFill>
        <p:spPr>
          <a:xfrm>
            <a:off x="263460" y="2232837"/>
            <a:ext cx="18683759" cy="9781802"/>
          </a:xfrm>
          <a:prstGeom prst="rect">
            <a:avLst/>
          </a:prstGeom>
        </p:spPr>
      </p:pic>
      <p:cxnSp>
        <p:nvCxnSpPr>
          <p:cNvPr id="5" name="Straight Arrow Connector 4">
            <a:extLst>
              <a:ext uri="{FF2B5EF4-FFF2-40B4-BE49-F238E27FC236}">
                <a16:creationId xmlns:a16="http://schemas.microsoft.com/office/drawing/2014/main" id="{512DBCA4-AD0C-0D54-0AAD-DFFD55FC9A43}"/>
              </a:ext>
            </a:extLst>
          </p:cNvPr>
          <p:cNvCxnSpPr>
            <a:cxnSpLocks/>
          </p:cNvCxnSpPr>
          <p:nvPr/>
        </p:nvCxnSpPr>
        <p:spPr>
          <a:xfrm>
            <a:off x="4295553" y="7293935"/>
            <a:ext cx="3158192" cy="4399301"/>
          </a:xfrm>
          <a:prstGeom prst="straightConnector1">
            <a:avLst/>
          </a:prstGeom>
          <a:noFill/>
          <a:ln w="304800" cap="flat">
            <a:solidFill>
              <a:schemeClr val="tx1"/>
            </a:solidFill>
            <a:prstDash val="solid"/>
            <a:round/>
            <a:tailEnd type="triangle"/>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1" name="Freeform 20">
            <a:extLst>
              <a:ext uri="{FF2B5EF4-FFF2-40B4-BE49-F238E27FC236}">
                <a16:creationId xmlns:a16="http://schemas.microsoft.com/office/drawing/2014/main" id="{7E5053C6-C47F-E4E5-4CAC-74F5A8925C9E}"/>
              </a:ext>
            </a:extLst>
          </p:cNvPr>
          <p:cNvSpPr/>
          <p:nvPr/>
        </p:nvSpPr>
        <p:spPr>
          <a:xfrm>
            <a:off x="6123179" y="6858000"/>
            <a:ext cx="1635366" cy="4074696"/>
          </a:xfrm>
          <a:custGeom>
            <a:avLst/>
            <a:gdLst>
              <a:gd name="connsiteX0" fmla="*/ 1025767 w 1025767"/>
              <a:gd name="connsiteY0" fmla="*/ 4849091 h 4849091"/>
              <a:gd name="connsiteX1" fmla="*/ 531 w 1025767"/>
              <a:gd name="connsiteY1" fmla="*/ 2549237 h 4849091"/>
              <a:gd name="connsiteX2" fmla="*/ 914931 w 1025767"/>
              <a:gd name="connsiteY2" fmla="*/ 0 h 4849091"/>
            </a:gdLst>
            <a:ahLst/>
            <a:cxnLst>
              <a:cxn ang="0">
                <a:pos x="connsiteX0" y="connsiteY0"/>
              </a:cxn>
              <a:cxn ang="0">
                <a:pos x="connsiteX1" y="connsiteY1"/>
              </a:cxn>
              <a:cxn ang="0">
                <a:pos x="connsiteX2" y="connsiteY2"/>
              </a:cxn>
            </a:cxnLst>
            <a:rect l="l" t="t" r="r" b="b"/>
            <a:pathLst>
              <a:path w="1025767" h="4849091">
                <a:moveTo>
                  <a:pt x="1025767" y="4849091"/>
                </a:moveTo>
                <a:cubicBezTo>
                  <a:pt x="522385" y="4103255"/>
                  <a:pt x="19004" y="3357419"/>
                  <a:pt x="531" y="2549237"/>
                </a:cubicBezTo>
                <a:cubicBezTo>
                  <a:pt x="-17942" y="1741055"/>
                  <a:pt x="448494" y="870527"/>
                  <a:pt x="914931" y="0"/>
                </a:cubicBezTo>
              </a:path>
            </a:pathLst>
          </a:custGeom>
          <a:noFill/>
          <a:ln w="304800" cap="flat">
            <a:solidFill>
              <a:schemeClr val="tx1"/>
            </a:solidFill>
            <a:prstDash val="solid"/>
            <a:round/>
            <a:tailEnd type="triangle"/>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endParaRPr>
          </a:p>
        </p:txBody>
      </p:sp>
    </p:spTree>
    <p:extLst>
      <p:ext uri="{BB962C8B-B14F-4D97-AF65-F5344CB8AC3E}">
        <p14:creationId xmlns:p14="http://schemas.microsoft.com/office/powerpoint/2010/main" val="26632141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CED9CF-5BD4-AB4A-59F3-BA7E81B4981C}"/>
              </a:ext>
            </a:extLst>
          </p:cNvPr>
          <p:cNvSpPr>
            <a:spLocks noGrp="1"/>
          </p:cNvSpPr>
          <p:nvPr>
            <p:ph type="body" sz="quarter" idx="13"/>
          </p:nvPr>
        </p:nvSpPr>
        <p:spPr/>
        <p:txBody>
          <a:bodyPr/>
          <a:lstStyle/>
          <a:p>
            <a:r>
              <a:rPr lang="en-US" dirty="0"/>
              <a:t>Architecture of the Lightweight Environment</a:t>
            </a:r>
          </a:p>
        </p:txBody>
      </p:sp>
      <p:pic>
        <p:nvPicPr>
          <p:cNvPr id="4" name="Picture 3" descr="Diagram&#10;&#10;Description automatically generated">
            <a:extLst>
              <a:ext uri="{FF2B5EF4-FFF2-40B4-BE49-F238E27FC236}">
                <a16:creationId xmlns:a16="http://schemas.microsoft.com/office/drawing/2014/main" id="{CB40F0BB-4B05-042E-540B-B9DF7743ADA3}"/>
              </a:ext>
            </a:extLst>
          </p:cNvPr>
          <p:cNvPicPr>
            <a:picLocks noChangeAspect="1"/>
          </p:cNvPicPr>
          <p:nvPr/>
        </p:nvPicPr>
        <p:blipFill rotWithShape="1">
          <a:blip r:embed="rId3">
            <a:extLst>
              <a:ext uri="{28A0092B-C50C-407E-A947-70E740481C1C}">
                <a14:useLocalDpi xmlns:a14="http://schemas.microsoft.com/office/drawing/2010/main" val="0"/>
              </a:ext>
            </a:extLst>
          </a:blip>
          <a:srcRect l="4103" t="8462" r="3333" b="5385"/>
          <a:stretch/>
        </p:blipFill>
        <p:spPr>
          <a:xfrm>
            <a:off x="263460" y="2232837"/>
            <a:ext cx="18683759" cy="9781802"/>
          </a:xfrm>
          <a:prstGeom prst="rect">
            <a:avLst/>
          </a:prstGeom>
        </p:spPr>
      </p:pic>
      <p:cxnSp>
        <p:nvCxnSpPr>
          <p:cNvPr id="5" name="Straight Arrow Connector 4">
            <a:extLst>
              <a:ext uri="{FF2B5EF4-FFF2-40B4-BE49-F238E27FC236}">
                <a16:creationId xmlns:a16="http://schemas.microsoft.com/office/drawing/2014/main" id="{2626009D-96E9-9F13-A53A-12379B212AB8}"/>
              </a:ext>
            </a:extLst>
          </p:cNvPr>
          <p:cNvCxnSpPr>
            <a:cxnSpLocks/>
          </p:cNvCxnSpPr>
          <p:nvPr/>
        </p:nvCxnSpPr>
        <p:spPr>
          <a:xfrm flipV="1">
            <a:off x="4211782" y="5874327"/>
            <a:ext cx="3158836" cy="1413164"/>
          </a:xfrm>
          <a:prstGeom prst="straightConnector1">
            <a:avLst/>
          </a:prstGeom>
          <a:noFill/>
          <a:ln w="304800" cap="flat">
            <a:solidFill>
              <a:schemeClr val="tx1"/>
            </a:solidFill>
            <a:prstDash val="solid"/>
            <a:round/>
            <a:tailEnd type="triangle"/>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835162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B34EA-3B63-B8DE-265D-281B59ED0FA0}"/>
              </a:ext>
            </a:extLst>
          </p:cNvPr>
          <p:cNvSpPr>
            <a:spLocks noGrp="1"/>
          </p:cNvSpPr>
          <p:nvPr>
            <p:ph type="body" sz="quarter" idx="14"/>
          </p:nvPr>
        </p:nvSpPr>
        <p:spPr/>
        <p:txBody>
          <a:bodyPr/>
          <a:lstStyle/>
          <a:p>
            <a:r>
              <a:rPr lang="en-US" dirty="0" err="1"/>
              <a:t>JupyterHub</a:t>
            </a:r>
            <a:r>
              <a:rPr lang="en-US" dirty="0"/>
              <a:t> Token Management Service</a:t>
            </a:r>
          </a:p>
        </p:txBody>
      </p:sp>
      <p:sp>
        <p:nvSpPr>
          <p:cNvPr id="3" name="Text Placeholder 2">
            <a:extLst>
              <a:ext uri="{FF2B5EF4-FFF2-40B4-BE49-F238E27FC236}">
                <a16:creationId xmlns:a16="http://schemas.microsoft.com/office/drawing/2014/main" id="{2AD3C2DA-DC9C-5DD6-3378-88B30DA9DB70}"/>
              </a:ext>
            </a:extLst>
          </p:cNvPr>
          <p:cNvSpPr>
            <a:spLocks noGrp="1"/>
          </p:cNvSpPr>
          <p:nvPr>
            <p:ph type="body" sz="quarter" idx="15"/>
          </p:nvPr>
        </p:nvSpPr>
        <p:spPr/>
        <p:txBody>
          <a:bodyPr/>
          <a:lstStyle/>
          <a:p>
            <a:r>
              <a:rPr lang="en-US" dirty="0"/>
              <a:t>Provides a mechanism for users to obtain tokens:</a:t>
            </a:r>
          </a:p>
          <a:p>
            <a:pPr marL="571500"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Allows </a:t>
            </a:r>
            <a:r>
              <a:rPr lang="en-US" dirty="0" err="1"/>
              <a:t>JupyterHub</a:t>
            </a:r>
            <a:r>
              <a:rPr lang="en-US" dirty="0"/>
              <a:t> to act as on OAuth client on behalf of users</a:t>
            </a:r>
          </a:p>
          <a:p>
            <a:pPr marL="571500" indent="-571500">
              <a:buFont typeface="Arial" panose="020B0604020202020204" pitchFamily="34" charset="0"/>
              <a:buChar char="•"/>
            </a:pPr>
            <a:r>
              <a:rPr lang="en-US" dirty="0"/>
              <a:t>Provides a basic web page where users can authorize the service to fetch tokens</a:t>
            </a:r>
          </a:p>
          <a:p>
            <a:pPr marL="571500" indent="-571500">
              <a:buFont typeface="Arial" panose="020B0604020202020204" pitchFamily="34" charset="0"/>
              <a:buChar char="•"/>
            </a:pPr>
            <a:r>
              <a:rPr lang="en-US" dirty="0"/>
              <a:t>Provides a simple API for retrieving tokens from the service</a:t>
            </a:r>
          </a:p>
        </p:txBody>
      </p:sp>
    </p:spTree>
    <p:extLst>
      <p:ext uri="{BB962C8B-B14F-4D97-AF65-F5344CB8AC3E}">
        <p14:creationId xmlns:p14="http://schemas.microsoft.com/office/powerpoint/2010/main" val="267531411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CED9CF-5BD4-AB4A-59F3-BA7E81B4981C}"/>
              </a:ext>
            </a:extLst>
          </p:cNvPr>
          <p:cNvSpPr>
            <a:spLocks noGrp="1"/>
          </p:cNvSpPr>
          <p:nvPr>
            <p:ph type="body" sz="quarter" idx="13"/>
          </p:nvPr>
        </p:nvSpPr>
        <p:spPr/>
        <p:txBody>
          <a:bodyPr/>
          <a:lstStyle/>
          <a:p>
            <a:r>
              <a:rPr lang="en-US" dirty="0"/>
              <a:t>Architecture of the Lightweight Environment</a:t>
            </a:r>
          </a:p>
        </p:txBody>
      </p:sp>
      <p:pic>
        <p:nvPicPr>
          <p:cNvPr id="4" name="Picture 3" descr="Diagram&#10;&#10;Description automatically generated">
            <a:extLst>
              <a:ext uri="{FF2B5EF4-FFF2-40B4-BE49-F238E27FC236}">
                <a16:creationId xmlns:a16="http://schemas.microsoft.com/office/drawing/2014/main" id="{CB40F0BB-4B05-042E-540B-B9DF7743ADA3}"/>
              </a:ext>
            </a:extLst>
          </p:cNvPr>
          <p:cNvPicPr>
            <a:picLocks noChangeAspect="1"/>
          </p:cNvPicPr>
          <p:nvPr/>
        </p:nvPicPr>
        <p:blipFill rotWithShape="1">
          <a:blip r:embed="rId3">
            <a:extLst>
              <a:ext uri="{28A0092B-C50C-407E-A947-70E740481C1C}">
                <a14:useLocalDpi xmlns:a14="http://schemas.microsoft.com/office/drawing/2010/main" val="0"/>
              </a:ext>
            </a:extLst>
          </a:blip>
          <a:srcRect l="4103" t="8462" r="3333" b="5385"/>
          <a:stretch/>
        </p:blipFill>
        <p:spPr>
          <a:xfrm>
            <a:off x="263460" y="2232837"/>
            <a:ext cx="18683759" cy="9781802"/>
          </a:xfrm>
          <a:prstGeom prst="rect">
            <a:avLst/>
          </a:prstGeom>
        </p:spPr>
      </p:pic>
      <p:cxnSp>
        <p:nvCxnSpPr>
          <p:cNvPr id="5" name="Straight Arrow Connector 4">
            <a:extLst>
              <a:ext uri="{FF2B5EF4-FFF2-40B4-BE49-F238E27FC236}">
                <a16:creationId xmlns:a16="http://schemas.microsoft.com/office/drawing/2014/main" id="{01B43FFF-2CA5-44D7-2F66-9DB2BEFE9C27}"/>
              </a:ext>
            </a:extLst>
          </p:cNvPr>
          <p:cNvCxnSpPr>
            <a:cxnSpLocks/>
          </p:cNvCxnSpPr>
          <p:nvPr/>
        </p:nvCxnSpPr>
        <p:spPr>
          <a:xfrm>
            <a:off x="4211782" y="7123738"/>
            <a:ext cx="3380509" cy="1161280"/>
          </a:xfrm>
          <a:prstGeom prst="straightConnector1">
            <a:avLst/>
          </a:prstGeom>
          <a:noFill/>
          <a:ln w="304800" cap="flat">
            <a:solidFill>
              <a:schemeClr val="tx1"/>
            </a:solidFill>
            <a:prstDash val="solid"/>
            <a:round/>
            <a:tailEnd type="triangle"/>
          </a:ln>
          <a:effectLst>
            <a:outerShdw blurRad="76200" dist="381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579312827"/>
      </p:ext>
    </p:extLst>
  </p:cSld>
  <p:clrMapOvr>
    <a:masterClrMapping/>
  </p:clrMapOvr>
  <p:transition spd="med"/>
</p:sld>
</file>

<file path=ppt/theme/theme1.xml><?xml version="1.0" encoding="utf-8"?>
<a:theme xmlns:a="http://schemas.openxmlformats.org/drawingml/2006/main" name="Main Layouts">
  <a:themeElements>
    <a:clrScheme name="Title">
      <a:dk1>
        <a:srgbClr val="FFFFFF"/>
      </a:dk1>
      <a:lt1>
        <a:srgbClr val="B90014"/>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Title">
      <a:majorFont>
        <a:latin typeface="Helvetica"/>
        <a:ea typeface="Helvetica"/>
        <a:cs typeface="Helvetica"/>
      </a:majorFont>
      <a:minorFont>
        <a:latin typeface="Helvetica Neue"/>
        <a:ea typeface="Helvetica Neue"/>
        <a:cs typeface="Helvetica Neue"/>
      </a:minorFont>
    </a:fontScheme>
    <a:fmtScheme name="Tit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76200" dist="381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Lucida Grande"/>
            <a:ea typeface="Lucida Grande"/>
            <a:cs typeface="Lucida Grande"/>
            <a:sym typeface="Lucida Grand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chemeClr val="accent1"/>
          </a:solidFill>
          <a:prstDash val="solid"/>
          <a:round/>
        </a:ln>
        <a:effectLst>
          <a:outerShdw blurRad="76200" dist="381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ctr" defTabSz="1828800" rtl="0" fontAlgn="auto" latinLnBrk="0" hangingPunct="0">
          <a:lnSpc>
            <a:spcPct val="130000"/>
          </a:lnSpc>
          <a:spcBef>
            <a:spcPts val="0"/>
          </a:spcBef>
          <a:spcAft>
            <a:spcPts val="0"/>
          </a:spcAft>
          <a:buClrTx/>
          <a:buSzTx/>
          <a:buFontTx/>
          <a:buNone/>
          <a:tabLst/>
          <a:defRPr kumimoji="0" sz="7200" b="0" i="0" u="none" strike="noStrike" cap="none" spc="0" normalizeH="0" baseline="0">
            <a:ln>
              <a:noFill/>
            </a:ln>
            <a:solidFill>
              <a:srgbClr val="B9001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Title">
  <a:themeElements>
    <a:clrScheme name="Title">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Title">
      <a:majorFont>
        <a:latin typeface="Helvetica"/>
        <a:ea typeface="Helvetica"/>
        <a:cs typeface="Helvetica"/>
      </a:majorFont>
      <a:minorFont>
        <a:latin typeface="Helvetica Neue"/>
        <a:ea typeface="Helvetica Neue"/>
        <a:cs typeface="Helvetica Neue"/>
      </a:minorFont>
    </a:fontScheme>
    <a:fmtScheme name="Tit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76200" dist="381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50800" cap="flat">
          <a:solidFill>
            <a:schemeClr val="accent1"/>
          </a:solidFill>
          <a:prstDash val="solid"/>
          <a:round/>
        </a:ln>
        <a:effectLst/>
        <a:sp3d/>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Lucida Grande"/>
            <a:ea typeface="Lucida Grande"/>
            <a:cs typeface="Lucida Grande"/>
            <a:sym typeface="Lucida Grand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50800" cap="flat">
          <a:solidFill>
            <a:schemeClr val="accent1"/>
          </a:solidFill>
          <a:prstDash val="solid"/>
          <a:round/>
        </a:ln>
        <a:effectLst>
          <a:outerShdw blurRad="76200" dist="381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ctr" defTabSz="1828800" rtl="0" fontAlgn="auto" latinLnBrk="0" hangingPunct="0">
          <a:lnSpc>
            <a:spcPct val="130000"/>
          </a:lnSpc>
          <a:spcBef>
            <a:spcPts val="0"/>
          </a:spcBef>
          <a:spcAft>
            <a:spcPts val="0"/>
          </a:spcAft>
          <a:buClrTx/>
          <a:buSzTx/>
          <a:buFontTx/>
          <a:buNone/>
          <a:tabLst/>
          <a:defRPr kumimoji="0" sz="7200" b="0" i="0" u="none" strike="noStrike" cap="none" spc="0" normalizeH="0" baseline="0">
            <a:ln>
              <a:noFill/>
            </a:ln>
            <a:solidFill>
              <a:srgbClr val="B9001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487</TotalTime>
  <Words>712</Words>
  <Application>Microsoft Macintosh PowerPoint</Application>
  <PresentationFormat>Custom</PresentationFormat>
  <Paragraphs>82</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Consolas</vt:lpstr>
      <vt:lpstr>Helvetica</vt:lpstr>
      <vt:lpstr>Helvetica Neue</vt:lpstr>
      <vt:lpstr>Lucida Grande</vt:lpstr>
      <vt:lpstr>Main Layouts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Aydemir, Brian</cp:lastModifiedBy>
  <cp:revision>21</cp:revision>
  <dcterms:modified xsi:type="dcterms:W3CDTF">2022-08-03T19:51:10Z</dcterms:modified>
</cp:coreProperties>
</file>