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  <p:sldMasterId id="2147483700" r:id="rId5"/>
  </p:sldMasterIdLst>
  <p:notesMasterIdLst>
    <p:notesMasterId r:id="rId26"/>
  </p:notesMasterIdLst>
  <p:sldIdLst>
    <p:sldId id="257" r:id="rId6"/>
    <p:sldId id="287" r:id="rId7"/>
    <p:sldId id="294" r:id="rId8"/>
    <p:sldId id="295" r:id="rId9"/>
    <p:sldId id="288" r:id="rId10"/>
    <p:sldId id="289" r:id="rId11"/>
    <p:sldId id="290" r:id="rId12"/>
    <p:sldId id="291" r:id="rId13"/>
    <p:sldId id="296" r:id="rId14"/>
    <p:sldId id="292" r:id="rId15"/>
    <p:sldId id="298" r:id="rId16"/>
    <p:sldId id="299" r:id="rId17"/>
    <p:sldId id="300" r:id="rId18"/>
    <p:sldId id="297" r:id="rId19"/>
    <p:sldId id="293" r:id="rId20"/>
    <p:sldId id="303" r:id="rId21"/>
    <p:sldId id="301" r:id="rId22"/>
    <p:sldId id="302" r:id="rId23"/>
    <p:sldId id="30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634" userDrawn="1">
          <p15:clr>
            <a:srgbClr val="A4A3A4"/>
          </p15:clr>
        </p15:guide>
        <p15:guide id="8" pos="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003088"/>
    <a:srgbClr val="F08900"/>
    <a:srgbClr val="FF6900"/>
    <a:srgbClr val="1E5DF8"/>
    <a:srgbClr val="FFFFFF"/>
    <a:srgbClr val="00BED5"/>
    <a:srgbClr val="C13D33"/>
    <a:srgbClr val="E94D36"/>
    <a:srgbClr val="BE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5"/>
    <p:restoredTop sz="94422"/>
  </p:normalViewPr>
  <p:slideViewPr>
    <p:cSldViewPr snapToGrid="0" snapToObjects="1">
      <p:cViewPr varScale="1">
        <p:scale>
          <a:sx n="109" d="100"/>
          <a:sy n="109" d="100"/>
        </p:scale>
        <p:origin x="2700" y="96"/>
      </p:cViewPr>
      <p:guideLst>
        <p:guide orient="horz" pos="323"/>
        <p:guide pos="234"/>
        <p:guide orient="horz" pos="3974"/>
        <p:guide pos="7355"/>
        <p:guide pos="3840"/>
        <p:guide orient="horz" pos="867"/>
        <p:guide orient="horz" pos="3634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8FE9A4A-3203-D544-A0F2-9B4A7A1B021E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0F3BA1D-A00F-DB41-84DA-BE26C4853B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16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1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9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8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9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4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6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28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067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5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F026-8DF7-C947-96A5-E8118F4A958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7200" y="5760000"/>
            <a:ext cx="2352675" cy="10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8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972000" y="3096000"/>
            <a:ext cx="818305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IRIS/</a:t>
            </a:r>
            <a:r>
              <a:rPr lang="en-US" sz="4800" b="1" spc="-15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DiRAC</a:t>
            </a:r>
            <a:r>
              <a:rPr lang="en-US" sz="48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spc="-15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TBAn&amp;Az</a:t>
            </a:r>
            <a:r>
              <a:rPr lang="en-US" sz="48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trial</a:t>
            </a:r>
            <a:endParaRPr lang="en-US" sz="4800" b="1" spc="-1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B0AE4-391E-6F41-84C6-D4EEDF519A31}"/>
              </a:ext>
            </a:extLst>
          </p:cNvPr>
          <p:cNvSpPr/>
          <p:nvPr/>
        </p:nvSpPr>
        <p:spPr>
          <a:xfrm>
            <a:off x="993600" y="4118400"/>
            <a:ext cx="8941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HPC with federated identity management</a:t>
            </a:r>
          </a:p>
          <a:p>
            <a:r>
              <a: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Jens Jensen (UKRI)</a:t>
            </a:r>
          </a:p>
          <a:p>
            <a:r>
              <a: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Co-conspirators:</a:t>
            </a:r>
          </a:p>
          <a:p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Caballero Bejar (UKRI)</a:t>
            </a:r>
          </a:p>
          <a:p>
            <a:r>
              <a: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Matt </a:t>
            </a:r>
            <a:r>
              <a:rPr lang="en-US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Rásó</a:t>
            </a:r>
            <a:r>
              <a: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-Barnett ((then) </a:t>
            </a:r>
            <a:r>
              <a:rPr lang="en-US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</a:t>
            </a:r>
            <a:r>
              <a: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Cambridge)</a:t>
            </a:r>
          </a:p>
          <a:p>
            <a:r>
              <a: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NSF </a:t>
            </a:r>
            <a:r>
              <a:rPr lang="en-US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Summit 2022, </a:t>
            </a:r>
            <a:r>
              <a:rPr lang="en-US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WoTBAn&amp;Az</a:t>
            </a:r>
            <a:r>
              <a: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workshop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7C5BC-925A-C84D-B97F-50B508D2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41003"/>
            <a:ext cx="361950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460" y="1508063"/>
            <a:ext cx="7602415" cy="4351338"/>
          </a:xfrm>
        </p:spPr>
        <p:txBody>
          <a:bodyPr/>
          <a:lstStyle/>
          <a:p>
            <a:r>
              <a:rPr lang="en-US" dirty="0" smtClean="0"/>
              <a:t>PAM module looks up local (PAM) username and compares the remote (IAM) username with an LDAP attribute</a:t>
            </a:r>
          </a:p>
          <a:p>
            <a:pPr lvl="1"/>
            <a:r>
              <a:rPr lang="en-US" dirty="0"/>
              <a:t>Added local username </a:t>
            </a:r>
            <a:r>
              <a:rPr lang="en-US" dirty="0" smtClean="0"/>
              <a:t>LDAP query as alternative</a:t>
            </a:r>
          </a:p>
          <a:p>
            <a:pPr lvl="1"/>
            <a:r>
              <a:rPr lang="en-US" dirty="0" smtClean="0"/>
              <a:t>Query just has to be successful</a:t>
            </a:r>
          </a:p>
          <a:p>
            <a:r>
              <a:rPr lang="en-US" dirty="0" smtClean="0"/>
              <a:t>Bypass checks which supports local users through fall-through to password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account name</a:t>
            </a:r>
            <a:r>
              <a:rPr lang="en-US" dirty="0" smtClean="0"/>
              <a:t> (local Unix) may be different again</a:t>
            </a:r>
          </a:p>
          <a:p>
            <a:r>
              <a:rPr lang="en-US" dirty="0" smtClean="0"/>
              <a:t>Tested at Cambridge and RAL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588869" y="898670"/>
            <a:ext cx="1529861" cy="1424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LDAP bypass query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588869" y="2971555"/>
            <a:ext cx="1529861" cy="1424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LDAP </a:t>
            </a:r>
            <a:r>
              <a:rPr lang="en-US" dirty="0" err="1" smtClean="0"/>
              <a:t>auz</a:t>
            </a:r>
            <a:r>
              <a:rPr lang="en-US" dirty="0" smtClean="0"/>
              <a:t> </a:t>
            </a:r>
            <a:r>
              <a:rPr lang="en-US" dirty="0" err="1" smtClean="0"/>
              <a:t>qry</a:t>
            </a:r>
            <a:r>
              <a:rPr lang="en-US" dirty="0" smtClean="0"/>
              <a:t> on remote username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859715" y="2971555"/>
            <a:ext cx="1529861" cy="1424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LDAP </a:t>
            </a:r>
            <a:r>
              <a:rPr lang="en-US" dirty="0" err="1" smtClean="0"/>
              <a:t>auz</a:t>
            </a:r>
            <a:r>
              <a:rPr lang="en-US" dirty="0" smtClean="0"/>
              <a:t> </a:t>
            </a:r>
            <a:r>
              <a:rPr lang="en-US" dirty="0" err="1" smtClean="0"/>
              <a:t>qry</a:t>
            </a:r>
            <a:r>
              <a:rPr lang="en-US" dirty="0" smtClean="0"/>
              <a:t> on local username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9624646" y="2323024"/>
            <a:ext cx="1729154" cy="64853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1353800" y="2323024"/>
            <a:ext cx="0" cy="64853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1353800" y="4395909"/>
            <a:ext cx="0" cy="64043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9624646" y="4395909"/>
            <a:ext cx="1729154" cy="64043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25254" y="365125"/>
            <a:ext cx="0" cy="615876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</p:cNvCxnSpPr>
          <p:nvPr/>
        </p:nvCxnSpPr>
        <p:spPr>
          <a:xfrm>
            <a:off x="9624646" y="4395909"/>
            <a:ext cx="0" cy="21279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</p:cNvCxnSpPr>
          <p:nvPr/>
        </p:nvCxnSpPr>
        <p:spPr>
          <a:xfrm flipH="1">
            <a:off x="9700846" y="4395909"/>
            <a:ext cx="1652954" cy="21279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588869" y="5036342"/>
            <a:ext cx="1529861" cy="1424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authorised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624645" y="365125"/>
            <a:ext cx="0" cy="26064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" idx="0"/>
          </p:cNvCxnSpPr>
          <p:nvPr/>
        </p:nvCxnSpPr>
        <p:spPr>
          <a:xfrm flipH="1">
            <a:off x="11353800" y="357027"/>
            <a:ext cx="1" cy="5416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58619" y="57348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LDAP</a:t>
            </a:r>
            <a:endParaRPr lang="en-GB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158011" y="4925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bypass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39849" y="5734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Bypass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411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from ICS-MUNI.CZ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Goodish bit of refactoring done (next slide)</a:t>
            </a:r>
          </a:p>
          <a:p>
            <a:r>
              <a:rPr lang="en-US" dirty="0" smtClean="0"/>
              <a:t>Stayed with upstream decisions for now</a:t>
            </a:r>
          </a:p>
          <a:p>
            <a:pPr lvl="1"/>
            <a:r>
              <a:rPr lang="en-US" dirty="0" smtClean="0"/>
              <a:t>C++11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in JSON</a:t>
            </a:r>
          </a:p>
          <a:p>
            <a:pPr lvl="1"/>
            <a:r>
              <a:rPr lang="en-US" dirty="0" smtClean="0"/>
              <a:t>Build with make</a:t>
            </a:r>
          </a:p>
          <a:p>
            <a:r>
              <a:rPr lang="en-US" dirty="0" smtClean="0"/>
              <a:t>Using modern C++ features for code correctness</a:t>
            </a:r>
          </a:p>
          <a:p>
            <a:pPr lvl="1"/>
            <a:r>
              <a:rPr lang="en-US" dirty="0" smtClean="0"/>
              <a:t>Albeit limited to C++11, see above</a:t>
            </a:r>
          </a:p>
          <a:p>
            <a:r>
              <a:rPr lang="en-US" dirty="0" smtClean="0"/>
              <a:t>conventional commits</a:t>
            </a:r>
          </a:p>
          <a:p>
            <a:pPr lvl="1"/>
            <a:r>
              <a:rPr lang="en-US" dirty="0" smtClean="0"/>
              <a:t>www.conventionalcommits.org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20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UK changes since fork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Improved certificate checking</a:t>
            </a:r>
          </a:p>
          <a:p>
            <a:pPr lvl="1"/>
            <a:r>
              <a:rPr lang="en-US" dirty="0" smtClean="0"/>
              <a:t>Debug mode</a:t>
            </a:r>
          </a:p>
          <a:p>
            <a:pPr lvl="1"/>
            <a:r>
              <a:rPr lang="en-US" dirty="0" smtClean="0"/>
              <a:t>curl refactored, support for NSS clients</a:t>
            </a:r>
          </a:p>
          <a:p>
            <a:r>
              <a:rPr lang="en-US" dirty="0" smtClean="0"/>
              <a:t>Improved logging</a:t>
            </a:r>
          </a:p>
          <a:p>
            <a:pPr lvl="1"/>
            <a:r>
              <a:rPr lang="en-US" dirty="0" smtClean="0"/>
              <a:t>Including syslog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 can be split into sections</a:t>
            </a:r>
          </a:p>
          <a:p>
            <a:pPr lvl="1"/>
            <a:r>
              <a:rPr lang="en-US" dirty="0" smtClean="0"/>
              <a:t>E.g. keeping secrets or </a:t>
            </a:r>
            <a:r>
              <a:rPr lang="en-US" dirty="0" err="1" smtClean="0"/>
              <a:t>usermaps</a:t>
            </a:r>
            <a:r>
              <a:rPr lang="en-US" dirty="0" smtClean="0"/>
              <a:t> in separate files</a:t>
            </a:r>
          </a:p>
          <a:p>
            <a:r>
              <a:rPr lang="en-US" dirty="0" smtClean="0"/>
              <a:t>Bypass mode x2 (LDAP or </a:t>
            </a:r>
            <a:r>
              <a:rPr lang="en-US" dirty="0" err="1" smtClean="0"/>
              <a:t>config</a:t>
            </a:r>
            <a:r>
              <a:rPr lang="en-US" dirty="0" smtClean="0"/>
              <a:t> file or both)</a:t>
            </a:r>
          </a:p>
          <a:p>
            <a:r>
              <a:rPr lang="en-US" dirty="0" smtClean="0"/>
              <a:t>External </a:t>
            </a:r>
            <a:r>
              <a:rPr lang="en-US" dirty="0" err="1" smtClean="0"/>
              <a:t>contrib</a:t>
            </a:r>
            <a:r>
              <a:rPr lang="en-US" dirty="0" smtClean="0"/>
              <a:t>: HTTP BASIC </a:t>
            </a:r>
            <a:r>
              <a:rPr lang="en-US" dirty="0" err="1" smtClean="0"/>
              <a:t>auth</a:t>
            </a:r>
            <a:r>
              <a:rPr lang="en-US" dirty="0" smtClean="0"/>
              <a:t> (Brian </a:t>
            </a:r>
            <a:r>
              <a:rPr lang="en-US" dirty="0" err="1" smtClean="0"/>
              <a:t>Bockelman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Additional </a:t>
            </a:r>
            <a:r>
              <a:rPr lang="en-US" dirty="0" err="1" smtClean="0"/>
              <a:t>authorisations</a:t>
            </a:r>
            <a:r>
              <a:rPr lang="en-US" dirty="0" smtClean="0"/>
              <a:t> (Will Furnell)</a:t>
            </a:r>
          </a:p>
          <a:p>
            <a:pPr lvl="1"/>
            <a:r>
              <a:rPr lang="en-US" dirty="0" smtClean="0"/>
              <a:t>Including local </a:t>
            </a:r>
            <a:r>
              <a:rPr lang="en-US" i="1" dirty="0" smtClean="0"/>
              <a:t>suffix</a:t>
            </a:r>
            <a:r>
              <a:rPr lang="en-US" dirty="0" smtClean="0"/>
              <a:t> for (say) pool accounts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Worked on unit tests but they still need more work</a:t>
            </a:r>
          </a:p>
        </p:txBody>
      </p:sp>
    </p:spTree>
    <p:extLst>
      <p:ext uri="{BB962C8B-B14F-4D97-AF65-F5344CB8AC3E}">
        <p14:creationId xmlns:p14="http://schemas.microsoft.com/office/powerpoint/2010/main" val="265385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upstream changes since fork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(According to the commit messages)</a:t>
            </a:r>
          </a:p>
          <a:p>
            <a:r>
              <a:rPr lang="en-US" dirty="0" smtClean="0"/>
              <a:t>Multiple LDAP servers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REFEDS MFA support</a:t>
            </a:r>
          </a:p>
          <a:p>
            <a:r>
              <a:rPr lang="en-US" dirty="0" smtClean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51324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feedback from SKA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ssh</a:t>
            </a:r>
            <a:r>
              <a:rPr lang="en-US" dirty="0" smtClean="0"/>
              <a:t> client state: need to authenticate every time</a:t>
            </a:r>
          </a:p>
          <a:p>
            <a:pPr lvl="1"/>
            <a:r>
              <a:rPr lang="en-US" dirty="0" smtClean="0"/>
              <a:t>No modifications to </a:t>
            </a:r>
            <a:r>
              <a:rPr lang="en-US" dirty="0" err="1" smtClean="0"/>
              <a:t>ssh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In contrast, KIT’s </a:t>
            </a:r>
            <a:r>
              <a:rPr lang="en-US" dirty="0" err="1" smtClean="0"/>
              <a:t>oidc</a:t>
            </a:r>
            <a:r>
              <a:rPr lang="en-US" dirty="0" smtClean="0"/>
              <a:t>-agent would obviously cache user side creds</a:t>
            </a:r>
          </a:p>
          <a:p>
            <a:r>
              <a:rPr lang="en-US" dirty="0" smtClean="0"/>
              <a:t>No delegated token on </a:t>
            </a:r>
            <a:r>
              <a:rPr lang="en-US" dirty="0" err="1" smtClean="0"/>
              <a:t>ssh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à la MEG (</a:t>
            </a:r>
            <a:r>
              <a:rPr lang="en-US" dirty="0" err="1" smtClean="0"/>
              <a:t>MyProxy</a:t>
            </a:r>
            <a:r>
              <a:rPr lang="en-US" dirty="0" smtClean="0"/>
              <a:t>-enhanced GSISSH)</a:t>
            </a:r>
          </a:p>
          <a:p>
            <a:pPr lvl="1"/>
            <a:r>
              <a:rPr lang="en-US" dirty="0" smtClean="0"/>
              <a:t>Would need some thought</a:t>
            </a:r>
          </a:p>
          <a:p>
            <a:r>
              <a:rPr lang="en-US" dirty="0" smtClean="0"/>
              <a:t>Federation infrastructure (BPA proxy) needs HA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57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module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Sharing code</a:t>
            </a:r>
          </a:p>
          <a:p>
            <a:pPr lvl="1"/>
            <a:r>
              <a:rPr lang="en-US" dirty="0" smtClean="0"/>
              <a:t>Working with other groups (</a:t>
            </a:r>
            <a:r>
              <a:rPr lang="en-US" dirty="0" err="1" smtClean="0"/>
              <a:t>Mazarykova</a:t>
            </a:r>
            <a:r>
              <a:rPr lang="en-US" dirty="0" smtClean="0"/>
              <a:t>, Karlsruhe, EOSC, OSG, …)</a:t>
            </a:r>
          </a:p>
          <a:p>
            <a:r>
              <a:rPr lang="en-US" dirty="0" smtClean="0"/>
              <a:t>Evolving/emerging standards</a:t>
            </a:r>
          </a:p>
          <a:p>
            <a:pPr lvl="1"/>
            <a:r>
              <a:rPr lang="en-US" dirty="0" smtClean="0"/>
              <a:t>Communities from AARC projects’ extended collaborations (</a:t>
            </a:r>
            <a:r>
              <a:rPr lang="en-US" dirty="0" err="1" smtClean="0"/>
              <a:t>appint</a:t>
            </a:r>
            <a:r>
              <a:rPr lang="en-US" dirty="0" smtClean="0"/>
              <a:t>, </a:t>
            </a:r>
            <a:r>
              <a:rPr lang="en-US" dirty="0" err="1" smtClean="0"/>
              <a:t>OIDCre</a:t>
            </a:r>
            <a:r>
              <a:rPr lang="en-US" dirty="0" smtClean="0"/>
              <a:t>, </a:t>
            </a:r>
            <a:r>
              <a:rPr lang="en-US" dirty="0" err="1" smtClean="0"/>
              <a:t>voPerson</a:t>
            </a:r>
            <a:r>
              <a:rPr lang="en-US" dirty="0" smtClean="0"/>
              <a:t>, REFEDS groups, FIM4R, GEANT …)</a:t>
            </a:r>
          </a:p>
          <a:p>
            <a:r>
              <a:rPr lang="en-US" dirty="0" smtClean="0"/>
              <a:t>User communities</a:t>
            </a:r>
          </a:p>
          <a:p>
            <a:r>
              <a:rPr lang="en-US" dirty="0" smtClean="0"/>
              <a:t>The PAM module is quite large…	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is JSON: slightly temperamental and no comments</a:t>
            </a:r>
          </a:p>
          <a:p>
            <a:pPr lvl="1"/>
            <a:r>
              <a:rPr lang="en-US" dirty="0" smtClean="0"/>
              <a:t>Need to validate every </a:t>
            </a:r>
            <a:r>
              <a:rPr lang="en-US" dirty="0" err="1" smtClean="0"/>
              <a:t>config</a:t>
            </a:r>
            <a:r>
              <a:rPr lang="en-US" dirty="0" smtClean="0"/>
              <a:t> file after change</a:t>
            </a:r>
          </a:p>
          <a:p>
            <a:pPr lvl="1"/>
            <a:r>
              <a:rPr lang="en-US" dirty="0" smtClean="0"/>
              <a:t>PAM module includes JSON parser =&gt; </a:t>
            </a:r>
            <a:r>
              <a:rPr lang="en-US" dirty="0" smtClean="0"/>
              <a:t>larger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41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considerations - </a:t>
            </a:r>
            <a:r>
              <a:rPr lang="en-US" dirty="0" err="1" smtClean="0"/>
              <a:t>Authorisation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user manageable attributes (à la VOMS)</a:t>
            </a:r>
          </a:p>
          <a:p>
            <a:pPr lvl="1"/>
            <a:r>
              <a:rPr lang="en-US" dirty="0" smtClean="0"/>
              <a:t>Except users specify the (local) username through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err="1" smtClean="0"/>
              <a:t>Authorisation</a:t>
            </a:r>
            <a:r>
              <a:rPr lang="en-US" dirty="0" smtClean="0"/>
              <a:t> extended to meet community needs</a:t>
            </a:r>
          </a:p>
          <a:p>
            <a:pPr lvl="1"/>
            <a:r>
              <a:rPr lang="en-US" dirty="0" smtClean="0"/>
              <a:t>Is it doing the Right Thing™?  Some choices seem a bit exotic</a:t>
            </a:r>
          </a:p>
          <a:p>
            <a:r>
              <a:rPr lang="en-US" dirty="0" smtClean="0"/>
              <a:t>Need for more sophisticated </a:t>
            </a:r>
            <a:r>
              <a:rPr lang="en-US" dirty="0" err="1" smtClean="0"/>
              <a:t>authorisation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E.g. (optional) callout to external decision process?</a:t>
            </a:r>
          </a:p>
          <a:p>
            <a:r>
              <a:rPr lang="en-US" dirty="0" smtClean="0"/>
              <a:t>Indigo IAM </a:t>
            </a:r>
            <a:r>
              <a:rPr lang="en-US" dirty="0" smtClean="0"/>
              <a:t>not </a:t>
            </a:r>
            <a:r>
              <a:rPr lang="en-US" dirty="0" smtClean="0"/>
              <a:t>G069 (née G002) compliant</a:t>
            </a:r>
          </a:p>
          <a:p>
            <a:pPr lvl="1"/>
            <a:r>
              <a:rPr lang="en-US" dirty="0" smtClean="0"/>
              <a:t>Though </a:t>
            </a:r>
            <a:r>
              <a:rPr lang="en-US" dirty="0"/>
              <a:t>subgroup </a:t>
            </a:r>
            <a:r>
              <a:rPr lang="en-US" dirty="0" smtClean="0"/>
              <a:t>⊆ parent</a:t>
            </a:r>
          </a:p>
          <a:p>
            <a:pPr lvl="1"/>
            <a:r>
              <a:rPr lang="en-US" dirty="0" smtClean="0"/>
              <a:t>Meaning IAM will </a:t>
            </a:r>
            <a:r>
              <a:rPr lang="en-US" dirty="0" smtClean="0"/>
              <a:t>send for example,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"groups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{ "</a:t>
            </a:r>
            <a:r>
              <a:rPr lang="en-US" dirty="0" err="1" smtClean="0">
                <a:latin typeface="Consolas" panose="020B0609020204030204" pitchFamily="49" charset="0"/>
              </a:rPr>
              <a:t>skao</a:t>
            </a:r>
            <a:r>
              <a:rPr lang="en-US" dirty="0" smtClean="0">
                <a:latin typeface="Consolas" panose="020B0609020204030204" pitchFamily="49" charset="0"/>
              </a:rPr>
              <a:t>", "</a:t>
            </a:r>
            <a:r>
              <a:rPr lang="en-US" dirty="0" err="1" smtClean="0">
                <a:latin typeface="Consolas" panose="020B0609020204030204" pitchFamily="49" charset="0"/>
              </a:rPr>
              <a:t>skao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uksrc</a:t>
            </a:r>
            <a:r>
              <a:rPr lang="en-US" dirty="0" smtClean="0">
                <a:latin typeface="Consolas" panose="020B0609020204030204" pitchFamily="49" charset="0"/>
              </a:rPr>
              <a:t>", "</a:t>
            </a:r>
            <a:r>
              <a:rPr lang="en-US" dirty="0" err="1" smtClean="0">
                <a:latin typeface="Consolas" panose="020B0609020204030204" pitchFamily="49" charset="0"/>
              </a:rPr>
              <a:t>skao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uksrc</a:t>
            </a:r>
            <a:r>
              <a:rPr lang="en-US" dirty="0" smtClean="0">
                <a:latin typeface="Consolas" panose="020B0609020204030204" pitchFamily="49" charset="0"/>
              </a:rPr>
              <a:t>/purple" }</a:t>
            </a:r>
          </a:p>
          <a:p>
            <a:pPr lvl="1"/>
            <a:r>
              <a:rPr lang="en-US" dirty="0" smtClean="0"/>
              <a:t>Using a hypothetical RFC6453 subspace, </a:t>
            </a:r>
            <a:r>
              <a:rPr lang="en-US" dirty="0"/>
              <a:t>G069 would </a:t>
            </a:r>
            <a:r>
              <a:rPr lang="en-US" dirty="0" smtClean="0"/>
              <a:t>say,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entitlement: { "</a:t>
            </a:r>
            <a:r>
              <a:rPr lang="en-US" dirty="0" err="1" smtClean="0">
                <a:latin typeface="Consolas" panose="020B0609020204030204" pitchFamily="49" charset="0"/>
              </a:rPr>
              <a:t>urn:ogf:aaops:skao:group:uksrc:purple</a:t>
            </a:r>
            <a:r>
              <a:rPr lang="en-US" dirty="0" smtClean="0">
                <a:latin typeface="Consolas" panose="020B0609020204030204" pitchFamily="49" charset="0"/>
              </a:rPr>
              <a:t>" 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6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53654" y="1459513"/>
            <a:ext cx="2564423" cy="39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account management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459513"/>
            <a:ext cx="2564423" cy="39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62193" y="1928446"/>
            <a:ext cx="747346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user1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8162193" y="2603986"/>
            <a:ext cx="747346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user2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8162193" y="3279526"/>
            <a:ext cx="747346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user3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8162193" y="3959464"/>
            <a:ext cx="747346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8162193" y="4639402"/>
            <a:ext cx="747346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user5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1614855" y="3279526"/>
            <a:ext cx="747346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user3</a:t>
            </a:r>
            <a:endParaRPr lang="en-GB" sz="1600" dirty="0"/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2362201" y="3543295"/>
            <a:ext cx="57999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9576" y="372201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user3@remote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402623" y="5664085"/>
            <a:ext cx="7850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 must know their remote username</a:t>
            </a:r>
          </a:p>
          <a:p>
            <a:r>
              <a:rPr lang="en-US" dirty="0" smtClean="0"/>
              <a:t>Human administrators must have approved the account creation</a:t>
            </a:r>
          </a:p>
          <a:p>
            <a:r>
              <a:rPr lang="en-US" dirty="0" smtClean="0"/>
              <a:t>Usernames (</a:t>
            </a:r>
            <a:r>
              <a:rPr lang="en-US" dirty="0" err="1" smtClean="0">
                <a:latin typeface="Consolas" panose="020B0609020204030204" pitchFamily="49" charset="0"/>
              </a:rPr>
              <a:t>preferred_username</a:t>
            </a:r>
            <a:r>
              <a:rPr lang="en-US" dirty="0" smtClean="0"/>
              <a:t>) not necessarily consistent across sites</a:t>
            </a:r>
          </a:p>
          <a:p>
            <a:r>
              <a:rPr lang="en-US" dirty="0" smtClean="0"/>
              <a:t>Accounting must be tied to federated account (or group(s))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89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account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consistently use </a:t>
            </a:r>
            <a:r>
              <a:rPr lang="en-US" dirty="0" err="1" smtClean="0">
                <a:latin typeface="Consolas" panose="020B0609020204030204" pitchFamily="49" charset="0"/>
              </a:rPr>
              <a:t>preferred_username</a:t>
            </a:r>
            <a:r>
              <a:rPr lang="en-US" dirty="0" smtClean="0"/>
              <a:t> across all sites</a:t>
            </a:r>
          </a:p>
          <a:p>
            <a:r>
              <a:rPr lang="en-US" dirty="0" smtClean="0"/>
              <a:t>Or look up local username in LDAP/</a:t>
            </a:r>
            <a:r>
              <a:rPr lang="en-US" dirty="0" err="1" smtClean="0"/>
              <a:t>usermap</a:t>
            </a:r>
            <a:r>
              <a:rPr lang="en-US" dirty="0" smtClean="0"/>
              <a:t> (site specific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Users would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ssh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@remote</a:t>
            </a:r>
            <a:r>
              <a:rPr lang="en-US" dirty="0" smtClean="0"/>
              <a:t>, à la Moonshot</a:t>
            </a:r>
          </a:p>
          <a:p>
            <a:r>
              <a:rPr lang="en-US" dirty="0" smtClean="0"/>
              <a:t>Or use mapping tools, à la LCMAPS/GUMS (remember those?)</a:t>
            </a:r>
          </a:p>
          <a:p>
            <a:pPr lvl="1"/>
            <a:r>
              <a:rPr lang="en-US" dirty="0" smtClean="0"/>
              <a:t>Option to allocate from </a:t>
            </a:r>
            <a:r>
              <a:rPr lang="en-US" i="1" dirty="0" smtClean="0"/>
              <a:t>pool accounts</a:t>
            </a:r>
            <a:r>
              <a:rPr lang="en-US" dirty="0" smtClean="0"/>
              <a:t>?</a:t>
            </a:r>
          </a:p>
          <a:p>
            <a:pPr lvl="1"/>
            <a:endParaRPr lang="en-US" i="1" dirty="0"/>
          </a:p>
          <a:p>
            <a:r>
              <a:rPr lang="en-US" dirty="0" err="1" smtClean="0"/>
              <a:t>Synchronise</a:t>
            </a:r>
            <a:r>
              <a:rPr lang="en-US" dirty="0" smtClean="0"/>
              <a:t> accounts with proxy</a:t>
            </a:r>
          </a:p>
          <a:p>
            <a:pPr lvl="1"/>
            <a:r>
              <a:rPr lang="en-US" dirty="0" smtClean="0"/>
              <a:t>SCIM or some (other) LDAP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27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(modulo effort available)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5798"/>
          </a:xfrm>
        </p:spPr>
        <p:txBody>
          <a:bodyPr/>
          <a:lstStyle/>
          <a:p>
            <a:r>
              <a:rPr lang="en-US" dirty="0" smtClean="0"/>
              <a:t>Production rollout across </a:t>
            </a:r>
            <a:r>
              <a:rPr lang="en-US" dirty="0" err="1" smtClean="0"/>
              <a:t>DiRAC</a:t>
            </a:r>
            <a:endParaRPr lang="en-US" dirty="0" smtClean="0"/>
          </a:p>
          <a:p>
            <a:r>
              <a:rPr lang="en-US" dirty="0" smtClean="0"/>
              <a:t>Testing with SKA</a:t>
            </a:r>
          </a:p>
          <a:p>
            <a:r>
              <a:rPr lang="en-US" dirty="0" smtClean="0"/>
              <a:t>Support for G069 attributes</a:t>
            </a:r>
          </a:p>
          <a:p>
            <a:r>
              <a:rPr lang="en-US" dirty="0" smtClean="0"/>
              <a:t>Merge upstream support for MFA?</a:t>
            </a:r>
          </a:p>
          <a:p>
            <a:pPr lvl="1"/>
            <a:r>
              <a:rPr lang="en-US" dirty="0" smtClean="0"/>
              <a:t>Indigo IAM will get MFA support “in due course”</a:t>
            </a:r>
          </a:p>
          <a:p>
            <a:r>
              <a:rPr lang="en-US" dirty="0" smtClean="0"/>
              <a:t>Investigate caching sessions?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98176" y="596121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Acks</a:t>
            </a:r>
            <a:r>
              <a:rPr lang="en-US" dirty="0" smtClean="0"/>
              <a:t>: this work was funded by UKRI-STFC through IRIS and </a:t>
            </a:r>
            <a:r>
              <a:rPr lang="en-US" dirty="0" err="1" smtClean="0"/>
              <a:t>DiRAC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5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616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UK Research and Innovation</a:t>
            </a:r>
            <a:r>
              <a:rPr lang="en-US" dirty="0" smtClean="0"/>
              <a:t> (UKRI, www.ukri.org) funds, supports and conducts research on behalf of the UK gov’t</a:t>
            </a:r>
          </a:p>
          <a:p>
            <a:r>
              <a:rPr lang="en-US" b="1" dirty="0" smtClean="0"/>
              <a:t>STFC</a:t>
            </a:r>
            <a:r>
              <a:rPr lang="en-US" dirty="0" smtClean="0"/>
              <a:t>, one of 9 councils in UKRI, supports large facilities (synchrotrons, lasers, </a:t>
            </a:r>
            <a:r>
              <a:rPr lang="en-US" dirty="0" err="1" smtClean="0"/>
              <a:t>etc</a:t>
            </a:r>
            <a:r>
              <a:rPr lang="en-US" dirty="0" smtClean="0"/>
              <a:t>), cosmology, astronomy, particle physics, space science, and much more</a:t>
            </a:r>
          </a:p>
          <a:p>
            <a:r>
              <a:rPr lang="en-US" b="1" dirty="0" smtClean="0"/>
              <a:t>IRIS</a:t>
            </a:r>
            <a:r>
              <a:rPr lang="en-US" dirty="0" smtClean="0"/>
              <a:t> (www.iris.ac.uk) supports computing for STFC-funded research (incl. LIGO, SKA, DUNE, V Rubin Telescope,…)</a:t>
            </a:r>
          </a:p>
          <a:p>
            <a:r>
              <a:rPr lang="en-US" b="1" dirty="0" err="1" smtClean="0"/>
              <a:t>DiRAC</a:t>
            </a:r>
            <a:r>
              <a:rPr lang="en-US" dirty="0" smtClean="0"/>
              <a:t> (www.dirac.ac.uk) is a network of HPC and supercomputing sites supporting computational cosmology – now part of </a:t>
            </a:r>
            <a:r>
              <a:rPr lang="en-US" dirty="0" smtClean="0"/>
              <a:t>IRIS</a:t>
            </a:r>
            <a:r>
              <a:rPr lang="en-US" sz="2000" dirty="0" smtClean="0"/>
              <a:t> (not to be confused with other things called DIRAC)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03446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1008000" y="3096000"/>
            <a:ext cx="45648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64108-2FAD-224C-A033-55B9A166BD95}"/>
              </a:ext>
            </a:extLst>
          </p:cNvPr>
          <p:cNvSpPr/>
          <p:nvPr/>
        </p:nvSpPr>
        <p:spPr>
          <a:xfrm>
            <a:off x="2536506" y="5904254"/>
            <a:ext cx="1880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SciComp_STFC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9D860-CC3D-E74D-A8E4-8244DDF4137E}"/>
              </a:ext>
            </a:extLst>
          </p:cNvPr>
          <p:cNvSpPr/>
          <p:nvPr/>
        </p:nvSpPr>
        <p:spPr>
          <a:xfrm>
            <a:off x="279511" y="5904254"/>
            <a:ext cx="17085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scd.stfc.ac.uk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8D413-5496-974B-93D0-9C42024E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48845" y="5994000"/>
            <a:ext cx="236329" cy="19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060FF-A826-1E4E-8C36-06A9ABC25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141003"/>
            <a:ext cx="3619500" cy="1554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8000" y="4591166"/>
            <a:ext cx="674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https://github.com/stfc/pam_oauth2_device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72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compute overview: current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937238" y="3666391"/>
            <a:ext cx="2116015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GridPP</a:t>
            </a:r>
            <a:endParaRPr lang="en-US" dirty="0" smtClean="0"/>
          </a:p>
          <a:p>
            <a:pPr algn="ctr"/>
            <a:r>
              <a:rPr lang="en-US" dirty="0" smtClean="0"/>
              <a:t>(particle physics)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287715" y="3666391"/>
            <a:ext cx="2116015" cy="14859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IRIS community cloud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638192" y="3666391"/>
            <a:ext cx="2116015" cy="14859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DiRAC</a:t>
            </a:r>
            <a:r>
              <a:rPr lang="en-US" dirty="0" smtClean="0"/>
              <a:t> HPC</a:t>
            </a:r>
            <a:endParaRPr lang="en-GB" dirty="0"/>
          </a:p>
        </p:txBody>
      </p:sp>
      <p:sp>
        <p:nvSpPr>
          <p:cNvPr id="7" name="Down Arrow Callout 6"/>
          <p:cNvSpPr/>
          <p:nvPr/>
        </p:nvSpPr>
        <p:spPr>
          <a:xfrm>
            <a:off x="2379783" y="2080662"/>
            <a:ext cx="1230923" cy="141556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X.509 user cert</a:t>
            </a:r>
            <a:endParaRPr lang="en-GB" dirty="0"/>
          </a:p>
        </p:txBody>
      </p:sp>
      <p:sp>
        <p:nvSpPr>
          <p:cNvPr id="8" name="Down Arrow Callout 7"/>
          <p:cNvSpPr/>
          <p:nvPr/>
        </p:nvSpPr>
        <p:spPr>
          <a:xfrm>
            <a:off x="4730260" y="2080661"/>
            <a:ext cx="1230923" cy="1415561"/>
          </a:xfrm>
          <a:prstGeom prst="down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federated or password</a:t>
            </a:r>
            <a:endParaRPr lang="en-GB" dirty="0"/>
          </a:p>
        </p:txBody>
      </p:sp>
      <p:sp>
        <p:nvSpPr>
          <p:cNvPr id="9" name="Down Arrow Callout 8"/>
          <p:cNvSpPr/>
          <p:nvPr/>
        </p:nvSpPr>
        <p:spPr>
          <a:xfrm>
            <a:off x="7080737" y="2080660"/>
            <a:ext cx="1230923" cy="1415561"/>
          </a:xfrm>
          <a:prstGeom prst="down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ssh</a:t>
            </a:r>
            <a:r>
              <a:rPr lang="en-US" dirty="0" smtClean="0"/>
              <a:t> key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65666" y="55391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HTC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77671" y="553920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66620" y="55392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3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compute overview: desired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814147" y="3666391"/>
            <a:ext cx="2116015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GridPP</a:t>
            </a:r>
            <a:endParaRPr lang="en-US" dirty="0" smtClean="0"/>
          </a:p>
          <a:p>
            <a:pPr algn="ctr"/>
            <a:r>
              <a:rPr lang="en-US" dirty="0" smtClean="0"/>
              <a:t>(particle physics)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309695" y="1468314"/>
            <a:ext cx="2116015" cy="14859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IRIS community cloud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805245" y="3666390"/>
            <a:ext cx="2116015" cy="14859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DiRAC</a:t>
            </a:r>
            <a:r>
              <a:rPr lang="en-US" dirty="0" smtClean="0"/>
              <a:t> HPC</a:t>
            </a:r>
            <a:endParaRPr lang="en-GB" dirty="0"/>
          </a:p>
        </p:txBody>
      </p:sp>
      <p:sp>
        <p:nvSpPr>
          <p:cNvPr id="3" name="Quad Arrow Callout 2"/>
          <p:cNvSpPr/>
          <p:nvPr/>
        </p:nvSpPr>
        <p:spPr>
          <a:xfrm>
            <a:off x="4097215" y="3138852"/>
            <a:ext cx="2540977" cy="2540977"/>
          </a:xfrm>
          <a:prstGeom prst="quad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federated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607169" y="5864467"/>
            <a:ext cx="1531324" cy="8206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 </a:t>
            </a:r>
            <a:r>
              <a:rPr lang="en-US" dirty="0" err="1" smtClean="0"/>
              <a:t>mgmt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01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2642" cy="4351338"/>
          </a:xfrm>
        </p:spPr>
        <p:txBody>
          <a:bodyPr/>
          <a:lstStyle/>
          <a:p>
            <a:r>
              <a:rPr lang="en-US" dirty="0" smtClean="0"/>
              <a:t>IRIS runs a BPA proxy connected to </a:t>
            </a:r>
            <a:r>
              <a:rPr lang="en-US" dirty="0" err="1" smtClean="0"/>
              <a:t>eduGAIN</a:t>
            </a:r>
            <a:endParaRPr lang="en-US" dirty="0" smtClean="0"/>
          </a:p>
          <a:p>
            <a:r>
              <a:rPr lang="en-US" dirty="0" smtClean="0"/>
              <a:t>The IRIS BPA proxy is Indigo IAM</a:t>
            </a:r>
          </a:p>
          <a:p>
            <a:r>
              <a:rPr lang="en-US" dirty="0" smtClean="0"/>
              <a:t>(There is a parallel setup for SKA UKSRC, globally accessible)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77" y="1331844"/>
            <a:ext cx="60960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IAM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1999" y="1690688"/>
            <a:ext cx="9725026" cy="12525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Adding SAFE as “Community Identity Provider” to the proxy</a:t>
            </a:r>
          </a:p>
          <a:p>
            <a:r>
              <a:rPr lang="en-US" dirty="0" err="1" smtClean="0"/>
              <a:t>DiRAC</a:t>
            </a:r>
            <a:r>
              <a:rPr lang="en-US" dirty="0" smtClean="0"/>
              <a:t> resources as service providers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428875" y="3016251"/>
            <a:ext cx="1552575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users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428874" y="4978401"/>
            <a:ext cx="1552575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DiRAC</a:t>
            </a:r>
            <a:r>
              <a:rPr lang="en-US" dirty="0" smtClean="0"/>
              <a:t> services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972049" y="4978400"/>
            <a:ext cx="1552575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Not-</a:t>
            </a:r>
            <a:r>
              <a:rPr lang="en-US" dirty="0" err="1" smtClean="0"/>
              <a:t>DiRAC</a:t>
            </a:r>
            <a:r>
              <a:rPr lang="en-US" dirty="0" smtClean="0"/>
              <a:t> services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972049" y="3016251"/>
            <a:ext cx="1552575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Not-SAFE users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052886" y="4359276"/>
            <a:ext cx="847724" cy="8477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IAM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3067833">
            <a:off x="3819522" y="4184852"/>
            <a:ext cx="466725" cy="3714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7597363">
            <a:off x="3822299" y="5004560"/>
            <a:ext cx="466725" cy="3714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5400000">
            <a:off x="2900358" y="4497123"/>
            <a:ext cx="466725" cy="3714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395654" y="3815862"/>
            <a:ext cx="1090246" cy="612648"/>
          </a:xfrm>
          <a:prstGeom prst="wedgeRectCallout">
            <a:avLst>
              <a:gd name="adj1" fmla="val 198553"/>
              <a:gd name="adj2" fmla="val 797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“legacy” access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ssh</a:t>
            </a:r>
            <a:r>
              <a:rPr lang="en-US" sz="1400" dirty="0" smtClean="0">
                <a:solidFill>
                  <a:schemeClr val="tx1"/>
                </a:solidFill>
              </a:rPr>
              <a:t> keys)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3328085"/>
            <a:ext cx="491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practice, SAFE access is used in </a:t>
            </a:r>
            <a:r>
              <a:rPr lang="en-US" dirty="0" err="1" smtClean="0"/>
              <a:t>prod’n</a:t>
            </a:r>
            <a:endParaRPr lang="en-US" dirty="0" smtClean="0"/>
          </a:p>
          <a:p>
            <a:r>
              <a:rPr lang="en-US" dirty="0" smtClean="0"/>
              <a:t>Federated access needs rollout across </a:t>
            </a:r>
            <a:r>
              <a:rPr lang="en-US" dirty="0" err="1" smtClean="0"/>
              <a:t>DiRAC</a:t>
            </a:r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 rot="7696654">
            <a:off x="4670213" y="4184847"/>
            <a:ext cx="466725" cy="3714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5400000">
            <a:off x="5514973" y="4473104"/>
            <a:ext cx="466725" cy="3714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3324138">
            <a:off x="4645539" y="5004025"/>
            <a:ext cx="466725" cy="3714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ular Callout 17"/>
          <p:cNvSpPr/>
          <p:nvPr/>
        </p:nvSpPr>
        <p:spPr>
          <a:xfrm>
            <a:off x="7819292" y="5051557"/>
            <a:ext cx="1254370" cy="612648"/>
          </a:xfrm>
          <a:prstGeom prst="wedgeRectCallout">
            <a:avLst>
              <a:gd name="adj1" fmla="val -211419"/>
              <a:gd name="adj2" fmla="val -1312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“legacy” access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(X.509 cert)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9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UserInfo</a:t>
            </a:r>
            <a:r>
              <a:rPr lang="en-US" dirty="0" smtClean="0"/>
              <a:t> and </a:t>
            </a:r>
            <a:r>
              <a:rPr lang="en-US" dirty="0" err="1" smtClean="0"/>
              <a:t>Authorisation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UserInfo</a:t>
            </a:r>
            <a:r>
              <a:rPr lang="en-US" dirty="0" smtClean="0"/>
              <a:t> </a:t>
            </a:r>
            <a:r>
              <a:rPr lang="en-US" sz="2400" dirty="0" smtClean="0"/>
              <a:t>(depends on scopes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dirty="0" smtClean="0"/>
          </a:p>
          <a:p>
            <a:r>
              <a:rPr lang="en-US" dirty="0" smtClean="0"/>
              <a:t>Mail</a:t>
            </a:r>
          </a:p>
          <a:p>
            <a:r>
              <a:rPr lang="en-US" dirty="0" smtClean="0"/>
              <a:t>Name (</a:t>
            </a:r>
            <a:r>
              <a:rPr lang="en-US" dirty="0" err="1" smtClean="0"/>
              <a:t>sn</a:t>
            </a:r>
            <a:r>
              <a:rPr lang="en-US" dirty="0" smtClean="0"/>
              <a:t>, </a:t>
            </a:r>
            <a:r>
              <a:rPr lang="en-US" dirty="0" err="1" smtClean="0"/>
              <a:t>givenName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preferred_username</a:t>
            </a:r>
            <a:endParaRPr lang="en-US" dirty="0" smtClean="0"/>
          </a:p>
          <a:p>
            <a:r>
              <a:rPr lang="en-US" dirty="0" smtClean="0"/>
              <a:t>Group memberships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Authorisation</a:t>
            </a:r>
            <a:r>
              <a:rPr lang="en-US" dirty="0" smtClean="0"/>
              <a:t> (individually selectable)</a:t>
            </a:r>
          </a:p>
          <a:p>
            <a:r>
              <a:rPr lang="en-US" dirty="0" smtClean="0"/>
              <a:t>Individual local mapping</a:t>
            </a:r>
          </a:p>
          <a:p>
            <a:r>
              <a:rPr lang="en-US" dirty="0" smtClean="0"/>
              <a:t>LDAP query successful</a:t>
            </a:r>
          </a:p>
          <a:p>
            <a:r>
              <a:rPr lang="en-US" dirty="0" smtClean="0"/>
              <a:t>Group membership</a:t>
            </a:r>
          </a:p>
          <a:p>
            <a:r>
              <a:rPr lang="en-US" dirty="0" smtClean="0"/>
              <a:t>“Project,” fetch list of groups belonging to project from proxy’s server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14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52" y="202008"/>
            <a:ext cx="10515600" cy="1325563"/>
          </a:xfrm>
        </p:spPr>
        <p:txBody>
          <a:bodyPr/>
          <a:lstStyle/>
          <a:p>
            <a:r>
              <a:rPr lang="en-US" dirty="0" smtClean="0"/>
              <a:t>PAM module for </a:t>
            </a:r>
            <a:r>
              <a:rPr lang="en-US" dirty="0" err="1" smtClean="0"/>
              <a:t>ssh</a:t>
            </a:r>
            <a:r>
              <a:rPr lang="en-US" dirty="0" smtClean="0"/>
              <a:t> login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325552" y="754207"/>
            <a:ext cx="1413164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9695007" y="2019842"/>
            <a:ext cx="674254" cy="7666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325552" y="2980677"/>
            <a:ext cx="1413164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IAM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325552" y="5207147"/>
            <a:ext cx="1413164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ssh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9695007" y="4246312"/>
            <a:ext cx="674254" cy="7666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514475"/>
            <a:ext cx="10515600" cy="466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DiRAC</a:t>
            </a:r>
            <a:r>
              <a:rPr lang="en-US" dirty="0" smtClean="0"/>
              <a:t> test of PAM module for federated </a:t>
            </a:r>
            <a:r>
              <a:rPr lang="en-US" dirty="0" err="1" smtClean="0"/>
              <a:t>ssh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Code is forked from </a:t>
            </a:r>
            <a:r>
              <a:rPr lang="en-US" dirty="0" err="1" smtClean="0"/>
              <a:t>Mazarykova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 smtClean="0"/>
          </a:p>
          <a:p>
            <a:pPr lvl="1"/>
            <a:r>
              <a:rPr lang="en-US" dirty="0" smtClean="0"/>
              <a:t>Durham and Cambridge were volunteered to test this…</a:t>
            </a:r>
          </a:p>
          <a:p>
            <a:pPr lvl="1"/>
            <a:r>
              <a:rPr lang="en-US" dirty="0" smtClean="0"/>
              <a:t>SAFE added as Community </a:t>
            </a:r>
            <a:r>
              <a:rPr lang="en-US" dirty="0" err="1" smtClean="0"/>
              <a:t>IdP</a:t>
            </a:r>
            <a:r>
              <a:rPr lang="en-US" dirty="0" smtClean="0"/>
              <a:t> to IRIS IAM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pent most of August ‘21 refactoring and hardening the code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 need for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pPr lvl="1"/>
            <a:r>
              <a:rPr lang="en-US" dirty="0" err="1" smtClean="0"/>
              <a:t>Harmonise</a:t>
            </a:r>
            <a:r>
              <a:rPr lang="en-US" dirty="0" smtClean="0"/>
              <a:t> user mgmt. between </a:t>
            </a:r>
            <a:r>
              <a:rPr lang="en-US" dirty="0" err="1" smtClean="0"/>
              <a:t>DiRAC</a:t>
            </a:r>
            <a:r>
              <a:rPr lang="en-US" dirty="0" smtClean="0"/>
              <a:t> and IRIS\</a:t>
            </a:r>
            <a:r>
              <a:rPr lang="en-US" dirty="0" err="1" smtClean="0"/>
              <a:t>DiRAC</a:t>
            </a:r>
            <a:endParaRPr lang="en-US" dirty="0" smtClean="0"/>
          </a:p>
          <a:p>
            <a:pPr lvl="2"/>
            <a:r>
              <a:rPr lang="en-US" dirty="0" smtClean="0"/>
              <a:t>Future proofing</a:t>
            </a:r>
          </a:p>
          <a:p>
            <a:pPr lvl="1"/>
            <a:r>
              <a:rPr lang="en-US" dirty="0" smtClean="0"/>
              <a:t>Still does accounting via SAFE</a:t>
            </a:r>
          </a:p>
          <a:p>
            <a:pPr lvl="1"/>
            <a:r>
              <a:rPr lang="en-US" dirty="0" smtClean="0"/>
              <a:t>Full </a:t>
            </a:r>
            <a:r>
              <a:rPr lang="en-US" dirty="0" err="1" smtClean="0"/>
              <a:t>UserInfo</a:t>
            </a:r>
            <a:r>
              <a:rPr lang="en-US" dirty="0" smtClean="0"/>
              <a:t> available to </a:t>
            </a:r>
            <a:r>
              <a:rPr lang="en-US" dirty="0" err="1" smtClean="0"/>
              <a:t>authorisation</a:t>
            </a:r>
            <a:endParaRPr lang="en-US" dirty="0" smtClean="0"/>
          </a:p>
          <a:p>
            <a:pPr lvl="1"/>
            <a:r>
              <a:rPr lang="en-US" dirty="0" smtClean="0"/>
              <a:t>No change to </a:t>
            </a:r>
            <a:r>
              <a:rPr lang="en-US" dirty="0" err="1" smtClean="0"/>
              <a:t>ssh</a:t>
            </a:r>
            <a:r>
              <a:rPr lang="en-US" dirty="0" smtClean="0"/>
              <a:t> client. No change to </a:t>
            </a:r>
            <a:r>
              <a:rPr lang="en-US" dirty="0" err="1" smtClean="0"/>
              <a:t>ssh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Extra levels of indirection for current </a:t>
            </a:r>
            <a:r>
              <a:rPr lang="en-US" dirty="0" err="1" smtClean="0"/>
              <a:t>ssh</a:t>
            </a:r>
            <a:r>
              <a:rPr lang="en-US" dirty="0" smtClean="0"/>
              <a:t> key users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00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ssh</a:t>
            </a:r>
            <a:r>
              <a:rPr lang="en-US" dirty="0" smtClean="0"/>
              <a:t>, single PAM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auth</a:t>
            </a:r>
            <a:r>
              <a:rPr lang="en-GB" dirty="0"/>
              <a:t>       required     pam_sepermit.so</a:t>
            </a:r>
          </a:p>
          <a:p>
            <a:pPr marL="0" indent="0">
              <a:buNone/>
            </a:pPr>
            <a:r>
              <a:rPr lang="en-GB" dirty="0" err="1"/>
              <a:t>auth</a:t>
            </a:r>
            <a:r>
              <a:rPr lang="en-GB" dirty="0"/>
              <a:t>       </a:t>
            </a:r>
            <a:r>
              <a:rPr lang="en-GB" dirty="0" smtClean="0"/>
              <a:t>sufficient   pam_oauth2_device.so</a:t>
            </a:r>
            <a:br>
              <a:rPr lang="en-GB" dirty="0" smtClean="0"/>
            </a:br>
            <a:r>
              <a:rPr lang="en-GB" dirty="0" err="1" smtClean="0"/>
              <a:t>auth</a:t>
            </a:r>
            <a:r>
              <a:rPr lang="en-GB" dirty="0" smtClean="0"/>
              <a:t>	    include      </a:t>
            </a:r>
            <a:r>
              <a:rPr lang="en-GB" dirty="0" err="1" smtClean="0"/>
              <a:t>passwd</a:t>
            </a:r>
            <a:r>
              <a:rPr lang="en-GB" dirty="0" smtClean="0"/>
              <a:t>    # or whatever</a:t>
            </a:r>
            <a:endParaRPr lang="en-GB" dirty="0"/>
          </a:p>
          <a:p>
            <a:endParaRPr lang="en-US" dirty="0"/>
          </a:p>
          <a:p>
            <a:r>
              <a:rPr lang="en-US" dirty="0" smtClean="0"/>
              <a:t>Bypass for named users or LDAP lookup</a:t>
            </a:r>
          </a:p>
          <a:p>
            <a:r>
              <a:rPr lang="en-US" dirty="0" smtClean="0"/>
              <a:t>Non-bypassed users go through federation login</a:t>
            </a:r>
          </a:p>
          <a:p>
            <a:r>
              <a:rPr lang="en-US" dirty="0" smtClean="0"/>
              <a:t>pam_oauth2 must come first, or everyone gets asked about the fallback login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628223"/>
      </p:ext>
    </p:extLst>
  </p:cSld>
  <p:clrMapOvr>
    <a:masterClrMapping/>
  </p:clrMapOvr>
</p:sld>
</file>

<file path=ppt/theme/theme1.xml><?xml version="1.0" encoding="utf-8"?>
<a:theme xmlns:a="http://schemas.openxmlformats.org/drawingml/2006/main" name="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nt WITHOUT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7D95D989A35D48AF7EB7BB3261378D" ma:contentTypeVersion="16" ma:contentTypeDescription="Create a new document." ma:contentTypeScope="" ma:versionID="603ab06f8882b061ca0557f7befaa643">
  <xsd:schema xmlns:xsd="http://www.w3.org/2001/XMLSchema" xmlns:xs="http://www.w3.org/2001/XMLSchema" xmlns:p="http://schemas.microsoft.com/office/2006/metadata/properties" xmlns:ns3="b3445c12-dfa3-40cc-8996-852590e67d75" xmlns:ns4="8bd4ed8e-944b-47c9-9363-3eab4b72a1cb" targetNamespace="http://schemas.microsoft.com/office/2006/metadata/properties" ma:root="true" ma:fieldsID="42ba7dd34638ab714e92384c712b3ec4" ns3:_="" ns4:_="">
    <xsd:import namespace="b3445c12-dfa3-40cc-8996-852590e67d75"/>
    <xsd:import namespace="8bd4ed8e-944b-47c9-9363-3eab4b72a1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45c12-dfa3-40cc-8996-852590e67d7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4ed8e-944b-47c9-9363-3eab4b72a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4E1E4C-B4E0-4252-BC84-2C85D5160FC2}">
  <ds:schemaRefs>
    <ds:schemaRef ds:uri="http://purl.org/dc/elements/1.1/"/>
    <ds:schemaRef ds:uri="http://schemas.microsoft.com/office/2006/documentManagement/types"/>
    <ds:schemaRef ds:uri="8bd4ed8e-944b-47c9-9363-3eab4b72a1cb"/>
    <ds:schemaRef ds:uri="http://purl.org/dc/terms/"/>
    <ds:schemaRef ds:uri="b3445c12-dfa3-40cc-8996-852590e67d7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F806B6-10F9-49CD-A92F-39D6AAC91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BAF8F-087E-451F-951A-4EEA6FA9AB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45c12-dfa3-40cc-8996-852590e67d75"/>
    <ds:schemaRef ds:uri="8bd4ed8e-944b-47c9-9363-3eab4b72a1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5253</TotalTime>
  <Words>1126</Words>
  <Application>Microsoft Office PowerPoint</Application>
  <PresentationFormat>Widescreen</PresentationFormat>
  <Paragraphs>196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Regular</vt:lpstr>
      <vt:lpstr>Consolas</vt:lpstr>
      <vt:lpstr>Wingdings</vt:lpstr>
      <vt:lpstr>Font and logo master</vt:lpstr>
      <vt:lpstr>Font WITHOUT logo master</vt:lpstr>
      <vt:lpstr>PowerPoint Presentation</vt:lpstr>
      <vt:lpstr>Dramatis Personae</vt:lpstr>
      <vt:lpstr>IRIS compute overview: current</vt:lpstr>
      <vt:lpstr>IRIS compute overview: desired</vt:lpstr>
      <vt:lpstr>AARChitecture</vt:lpstr>
      <vt:lpstr>IRIS IAM</vt:lpstr>
      <vt:lpstr>UserInfo and Authorisation</vt:lpstr>
      <vt:lpstr>PAM module for ssh login</vt:lpstr>
      <vt:lpstr>Single ssh, single PAM stack</vt:lpstr>
      <vt:lpstr>LDAP</vt:lpstr>
      <vt:lpstr>Fork from ICS-MUNI.CZ work</vt:lpstr>
      <vt:lpstr>Main UK changes since fork</vt:lpstr>
      <vt:lpstr>Main upstream changes since fork</vt:lpstr>
      <vt:lpstr>Initial feedback from SKA</vt:lpstr>
      <vt:lpstr>Other module considerations</vt:lpstr>
      <vt:lpstr>Other considerations - Authorisation</vt:lpstr>
      <vt:lpstr>Deployment: account management</vt:lpstr>
      <vt:lpstr>Deployment: account management</vt:lpstr>
      <vt:lpstr>Next steps (modulo effort available)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Millard</dc:creator>
  <cp:lastModifiedBy>Jens Jensen</cp:lastModifiedBy>
  <cp:revision>263</cp:revision>
  <cp:lastPrinted>2019-10-02T08:27:37Z</cp:lastPrinted>
  <dcterms:created xsi:type="dcterms:W3CDTF">2019-09-17T08:04:08Z</dcterms:created>
  <dcterms:modified xsi:type="dcterms:W3CDTF">2022-10-18T10:23:50Z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0x010100D17D95D989A35D48AF7EB7BB3261378D</vt:lpwstr>
  </property>
  <property fmtid="{D5CDD505-2E9C-101B-9397-08002B2CF9AE}" pid="3" name="_dlc_DocIdItemGuid">
    <vt:lpwstr>135feeb0-1e46-4549-be51-f2caa8a23389</vt:lpwstr>
  </property>
</Properties>
</file>