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9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EF32F-3280-4663-880F-C8D2FC70E99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9D1FE-C207-4476-99C1-A7028091A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F2AD0-9975-4D3C-912A-0B60BD0D07D1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710D8-8C21-4D48-B89D-C2D2CB3EC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yer 8.5 x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710816" y="823067"/>
            <a:ext cx="4422658" cy="97697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9000" cap="all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10816" y="1928578"/>
            <a:ext cx="4422658" cy="201159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900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10816" y="4377004"/>
            <a:ext cx="4422658" cy="236271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240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10816" y="4773879"/>
            <a:ext cx="4422658" cy="894566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3800" cap="none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10816" y="6077467"/>
            <a:ext cx="4422658" cy="236271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240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710816" y="6474342"/>
            <a:ext cx="4422658" cy="894566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3800" cap="none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710816" y="7511224"/>
            <a:ext cx="4422658" cy="453200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140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710816" y="8051876"/>
            <a:ext cx="4422658" cy="792490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 cap="none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/>
              <a:t>Add text (use Insert &gt; Symbol to add a small dot between words]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710816" y="9184576"/>
            <a:ext cx="4422658" cy="238316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240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5443237" y="823067"/>
            <a:ext cx="1936131" cy="572596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2400" cap="all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5443237" y="1800045"/>
            <a:ext cx="1936131" cy="666824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5443237" y="2466869"/>
            <a:ext cx="1936131" cy="910766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5000"/>
              </a:lnSpc>
              <a:spcBef>
                <a:spcPts val="0"/>
              </a:spcBef>
              <a:buNone/>
              <a:defRPr sz="1400" cap="none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5443237" y="3377636"/>
            <a:ext cx="1936131" cy="666824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5" hasCustomPrompt="1"/>
          </p:nvPr>
        </p:nvSpPr>
        <p:spPr>
          <a:xfrm>
            <a:off x="5443237" y="4044459"/>
            <a:ext cx="1936131" cy="91076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5000"/>
              </a:lnSpc>
              <a:spcBef>
                <a:spcPts val="0"/>
              </a:spcBef>
              <a:buNone/>
              <a:defRPr sz="1400" cap="none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7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5443237" y="4955227"/>
            <a:ext cx="1936131" cy="666824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27" hasCustomPrompt="1"/>
          </p:nvPr>
        </p:nvSpPr>
        <p:spPr>
          <a:xfrm>
            <a:off x="5443237" y="5622051"/>
            <a:ext cx="1936131" cy="183521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5000"/>
              </a:lnSpc>
              <a:spcBef>
                <a:spcPts val="0"/>
              </a:spcBef>
              <a:buNone/>
              <a:defRPr sz="1400" cap="none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28" hasCustomPrompt="1"/>
          </p:nvPr>
        </p:nvSpPr>
        <p:spPr>
          <a:xfrm>
            <a:off x="5443237" y="7457267"/>
            <a:ext cx="1936131" cy="666824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0" name="Text Placeholder 8"/>
          <p:cNvSpPr>
            <a:spLocks noGrp="1"/>
          </p:cNvSpPr>
          <p:nvPr>
            <p:ph type="body" sz="quarter" idx="29" hasCustomPrompt="1"/>
          </p:nvPr>
        </p:nvSpPr>
        <p:spPr>
          <a:xfrm>
            <a:off x="5443237" y="8124090"/>
            <a:ext cx="1936131" cy="129880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5000"/>
              </a:lnSpc>
              <a:spcBef>
                <a:spcPts val="0"/>
              </a:spcBef>
              <a:buNone/>
              <a:defRPr sz="1400" cap="none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58221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4" y="567603"/>
            <a:ext cx="4518910" cy="3763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Add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4299283"/>
            <a:ext cx="4518911" cy="5229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529010"/>
            <a:ext cx="1748790" cy="3291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D3D48-5C63-4CD0-B9D2-B4D2F496D790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529010"/>
            <a:ext cx="2623185" cy="3291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529010"/>
            <a:ext cx="1748790" cy="3291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FAEA7-0C3C-4CCF-BA6B-669D7915826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225867" y="535519"/>
            <a:ext cx="0" cy="8993491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10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90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2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2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2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2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2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4jsoJZ" TargetMode="External"/><Relationship Id="rId7" Type="http://schemas.openxmlformats.org/officeDocument/2006/relationships/image" Target="../media/image1.jpeg"/><Relationship Id="rId2" Type="http://schemas.openxmlformats.org/officeDocument/2006/relationships/hyperlink" Target="http://tinyurl.com/ScienceInfinityChalleng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acebook.com/scienceinfinitychallenge" TargetMode="External"/><Relationship Id="rId5" Type="http://schemas.openxmlformats.org/officeDocument/2006/relationships/hyperlink" Target="http://www.scienceinfinity.org/" TargetMode="External"/><Relationship Id="rId4" Type="http://schemas.openxmlformats.org/officeDocument/2006/relationships/hyperlink" Target="mailto:info@scienceinfinity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92D050"/>
          </a:fgClr>
          <a:bgClr>
            <a:schemeClr val="accent2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4429" y="85631"/>
            <a:ext cx="505904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Lato Black" panose="020F0A02020204030203" pitchFamily="34" charset="0"/>
              </a:rPr>
              <a:t>Science Infinity Challenge</a:t>
            </a:r>
          </a:p>
          <a:p>
            <a:endParaRPr lang="en-US" dirty="0">
              <a:latin typeface="Lato" panose="020F0502020204030203" pitchFamily="34" charset="0"/>
            </a:endParaRPr>
          </a:p>
          <a:p>
            <a:pPr algn="ctr"/>
            <a:r>
              <a:rPr lang="en-US" b="1" dirty="0">
                <a:solidFill>
                  <a:srgbClr val="00B0F0"/>
                </a:solidFill>
                <a:latin typeface="Lato" panose="020F0502020204030203" pitchFamily="34" charset="0"/>
              </a:rPr>
              <a:t>Written and buzzer-style science competition with team and individual rounds open to all.</a:t>
            </a:r>
          </a:p>
          <a:p>
            <a:endParaRPr lang="en-US" sz="900" dirty="0">
              <a:latin typeface="Lato" panose="020F0502020204030203" pitchFamily="34" charset="0"/>
            </a:endParaRPr>
          </a:p>
          <a:p>
            <a:r>
              <a:rPr lang="en-US" u="sng" dirty="0">
                <a:latin typeface="Lato" panose="020F0502020204030203" pitchFamily="34" charset="0"/>
              </a:rPr>
              <a:t>Specializations</a:t>
            </a:r>
          </a:p>
          <a:p>
            <a:r>
              <a:rPr lang="en-US" dirty="0">
                <a:latin typeface="Lato" panose="020F0502020204030203" pitchFamily="34" charset="0"/>
              </a:rPr>
              <a:t>Earth/Space</a:t>
            </a:r>
          </a:p>
          <a:p>
            <a:r>
              <a:rPr lang="en-US" dirty="0">
                <a:latin typeface="Lato" panose="020F0502020204030203" pitchFamily="34" charset="0"/>
              </a:rPr>
              <a:t>Physics/Energy</a:t>
            </a:r>
          </a:p>
          <a:p>
            <a:r>
              <a:rPr lang="en-US" dirty="0">
                <a:latin typeface="Lato" panose="020F0502020204030203" pitchFamily="34" charset="0"/>
              </a:rPr>
              <a:t>Biology</a:t>
            </a:r>
          </a:p>
          <a:p>
            <a:r>
              <a:rPr lang="en-US" dirty="0">
                <a:latin typeface="Lato" panose="020F0502020204030203" pitchFamily="34" charset="0"/>
              </a:rPr>
              <a:t>Chemistry</a:t>
            </a:r>
          </a:p>
          <a:p>
            <a:endParaRPr lang="en-US" sz="900" dirty="0">
              <a:solidFill>
                <a:srgbClr val="FFC000"/>
              </a:solidFill>
              <a:latin typeface="Lato" panose="020F0502020204030203" pitchFamily="34" charset="0"/>
            </a:endParaRPr>
          </a:p>
          <a:p>
            <a:pPr algn="ctr"/>
            <a:r>
              <a:rPr lang="en-US" sz="1600" b="1" u="sng" dirty="0">
                <a:solidFill>
                  <a:schemeClr val="accent1"/>
                </a:solidFill>
                <a:latin typeface="Lato" panose="020F0502020204030203" pitchFamily="34" charset="0"/>
              </a:rPr>
              <a:t>Limited spots, pay through PayPal, register now!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61470" y="9143998"/>
            <a:ext cx="3484963" cy="871870"/>
          </a:xfrm>
          <a:ln>
            <a:solidFill>
              <a:srgbClr val="00B050"/>
            </a:solidFill>
          </a:ln>
        </p:spPr>
        <p:txBody>
          <a:bodyPr anchor="ctr"/>
          <a:lstStyle/>
          <a:p>
            <a:pPr algn="ctr">
              <a:lnSpc>
                <a:spcPct val="110000"/>
              </a:lnSpc>
            </a:pPr>
            <a:r>
              <a:rPr lang="en-US" sz="2200" cap="none" dirty="0">
                <a:solidFill>
                  <a:srgbClr val="00B05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Register your team now!</a:t>
            </a:r>
          </a:p>
          <a:p>
            <a:pPr algn="ctr">
              <a:lnSpc>
                <a:spcPct val="110000"/>
              </a:lnSpc>
            </a:pPr>
            <a:r>
              <a:rPr lang="en-US" sz="2200" cap="none" dirty="0">
                <a:solidFill>
                  <a:srgbClr val="00B05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Win awards and prizes!</a:t>
            </a:r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190306" y="1674071"/>
            <a:ext cx="2930891" cy="1212328"/>
          </a:xfrm>
        </p:spPr>
        <p:txBody>
          <a:bodyPr/>
          <a:lstStyle/>
          <a:p>
            <a:pPr algn="r"/>
            <a:r>
              <a:rPr lang="en-US" u="sng" dirty="0">
                <a:solidFill>
                  <a:srgbClr val="7030A0"/>
                </a:solidFill>
                <a:latin typeface="Century Gothic" panose="020B0502020202020204" pitchFamily="34" charset="0"/>
              </a:rPr>
              <a:t>Sponsors</a:t>
            </a:r>
          </a:p>
          <a:p>
            <a:pPr lvl="0" algn="r">
              <a:lnSpc>
                <a:spcPct val="105000"/>
              </a:lnSpc>
            </a:pPr>
            <a:r>
              <a:rPr lang="en-US" sz="1800" cap="none" dirty="0">
                <a:solidFill>
                  <a:srgbClr val="000000"/>
                </a:solidFill>
                <a:latin typeface="Century Gothic" panose="020B0502020202020204" pitchFamily="34" charset="0"/>
              </a:rPr>
              <a:t>Science Infinity</a:t>
            </a:r>
          </a:p>
          <a:p>
            <a:pPr lvl="0" algn="r">
              <a:lnSpc>
                <a:spcPct val="105000"/>
              </a:lnSpc>
            </a:pPr>
            <a:r>
              <a:rPr lang="en-US" sz="1800" cap="none" dirty="0">
                <a:solidFill>
                  <a:srgbClr val="000000"/>
                </a:solidFill>
                <a:latin typeface="Century Gothic" panose="020B0502020202020204" pitchFamily="34" charset="0"/>
              </a:rPr>
              <a:t>Tesla STEM High School</a:t>
            </a:r>
          </a:p>
          <a:p>
            <a:pPr lvl="0" algn="r">
              <a:lnSpc>
                <a:spcPct val="105000"/>
              </a:lnSpc>
            </a:pPr>
            <a:r>
              <a:rPr lang="en-US" sz="1800" cap="none" dirty="0">
                <a:solidFill>
                  <a:srgbClr val="000000"/>
                </a:solidFill>
                <a:latin typeface="Century Gothic" panose="020B0502020202020204" pitchFamily="34" charset="0"/>
              </a:rPr>
              <a:t>Primetime Robotics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51997" y="2244510"/>
            <a:ext cx="2520403" cy="7771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Who</a:t>
            </a:r>
          </a:p>
          <a:p>
            <a:pPr algn="ctr"/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Grades 5-8</a:t>
            </a:r>
          </a:p>
          <a:p>
            <a:pPr algn="ctr"/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Teams of 2-4</a:t>
            </a:r>
          </a:p>
          <a:p>
            <a:pPr algn="ctr"/>
            <a:r>
              <a:rPr lang="en-US" sz="1500" b="1" dirty="0">
                <a:solidFill>
                  <a:schemeClr val="accent4">
                    <a:lumMod val="5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(larger teams have</a:t>
            </a:r>
          </a:p>
          <a:p>
            <a:pPr algn="ctr"/>
            <a:r>
              <a:rPr lang="en-US" sz="1500" b="1" dirty="0">
                <a:solidFill>
                  <a:schemeClr val="accent4">
                    <a:lumMod val="5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an advantage)</a:t>
            </a:r>
          </a:p>
          <a:p>
            <a:pPr algn="ctr"/>
            <a:endParaRPr lang="en-US" sz="1400" dirty="0">
              <a:solidFill>
                <a:schemeClr val="accent4">
                  <a:lumMod val="50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When</a:t>
            </a:r>
          </a:p>
          <a:p>
            <a:pPr algn="ctr"/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May 20, 2017</a:t>
            </a:r>
          </a:p>
          <a:p>
            <a:pPr algn="ctr"/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9:00 AM – 3:00 PM</a:t>
            </a:r>
          </a:p>
          <a:p>
            <a:pPr algn="ctr"/>
            <a:endParaRPr lang="en-US" sz="1400" dirty="0">
              <a:solidFill>
                <a:schemeClr val="accent4">
                  <a:lumMod val="50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Where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Tesla STEM High School</a:t>
            </a:r>
          </a:p>
          <a:p>
            <a:pPr algn="ctr"/>
            <a:r>
              <a:rPr lang="en-US" sz="1900" b="1" dirty="0">
                <a:solidFill>
                  <a:schemeClr val="accent4">
                    <a:lumMod val="5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4301 228</a:t>
            </a:r>
            <a:r>
              <a:rPr lang="en-US" sz="1900" b="1" baseline="30000" dirty="0">
                <a:solidFill>
                  <a:schemeClr val="accent4">
                    <a:lumMod val="5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th</a:t>
            </a:r>
            <a:r>
              <a:rPr lang="en-US" sz="1900" b="1" dirty="0">
                <a:solidFill>
                  <a:schemeClr val="accent4">
                    <a:lumMod val="5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Ave N.E.,</a:t>
            </a:r>
          </a:p>
          <a:p>
            <a:pPr algn="ctr"/>
            <a:r>
              <a:rPr lang="en-US" sz="1900" b="1" dirty="0">
                <a:solidFill>
                  <a:schemeClr val="accent4">
                    <a:lumMod val="5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Redmond WA 98053</a:t>
            </a:r>
          </a:p>
          <a:p>
            <a:pPr algn="ctr"/>
            <a:endParaRPr lang="en-US" sz="1400" dirty="0">
              <a:solidFill>
                <a:schemeClr val="accent4">
                  <a:lumMod val="50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Register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00" b="1" dirty="0">
                <a:solidFill>
                  <a:schemeClr val="accent4">
                    <a:lumMod val="5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  <a:hlinkClick r:id="rId2"/>
              </a:rPr>
              <a:t>http://tinyurl.com/ScienceInfinityChallenge</a:t>
            </a:r>
            <a:endParaRPr lang="en-US" altLang="en-US" sz="1700" b="1" dirty="0">
              <a:solidFill>
                <a:schemeClr val="accent4">
                  <a:lumMod val="50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1155CC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en-US" sz="2200" dirty="0">
                <a:solidFill>
                  <a:schemeClr val="accent4">
                    <a:lumMod val="5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Tournament Specs</a:t>
            </a:r>
          </a:p>
          <a:p>
            <a:pPr algn="ctr"/>
            <a:r>
              <a:rPr lang="en-US" sz="1700" b="1" dirty="0">
                <a:latin typeface="Leelawadee UI" panose="020B0502040204020203" pitchFamily="34" charset="-34"/>
                <a:cs typeface="Leelawadee UI" panose="020B0502040204020203" pitchFamily="34" charset="-34"/>
                <a:hlinkClick r:id="rId3"/>
              </a:rPr>
              <a:t>https://goo.gl/4jsoJZ</a:t>
            </a:r>
            <a:endParaRPr lang="en-US" sz="1700" b="1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endParaRPr lang="en-US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Contact us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  <a:latin typeface="Leelawadee UI" panose="020B0502040204020203" pitchFamily="34" charset="-34"/>
                <a:cs typeface="Leelawadee UI" panose="020B0502040204020203" pitchFamily="34" charset="-34"/>
                <a:hlinkClick r:id="rId4"/>
              </a:rPr>
              <a:t>info@scienceinfinity.org</a:t>
            </a:r>
            <a:endParaRPr lang="en-US" sz="1600" b="1" dirty="0">
              <a:solidFill>
                <a:srgbClr val="FF0000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en-US" sz="1600" b="1" dirty="0">
                <a:solidFill>
                  <a:srgbClr val="FF0000"/>
                </a:solidFill>
                <a:latin typeface="Leelawadee UI" panose="020B0502040204020203" pitchFamily="34" charset="-34"/>
                <a:cs typeface="Leelawadee UI" panose="020B0502040204020203" pitchFamily="34" charset="-34"/>
                <a:hlinkClick r:id="rId5"/>
              </a:rPr>
              <a:t>www.scienceinfinity.org</a:t>
            </a:r>
            <a:endParaRPr lang="en-US" sz="1600" b="1" dirty="0">
              <a:solidFill>
                <a:srgbClr val="FF0000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en-US" sz="1600" b="1" dirty="0">
                <a:solidFill>
                  <a:srgbClr val="FF0000"/>
                </a:solidFill>
                <a:latin typeface="Leelawadee UI" panose="020B0502040204020203" pitchFamily="34" charset="-34"/>
                <a:cs typeface="Leelawadee UI" panose="020B0502040204020203" pitchFamily="34" charset="-34"/>
                <a:hlinkClick r:id="rId6"/>
              </a:rPr>
              <a:t>facebook.com/science</a:t>
            </a:r>
          </a:p>
          <a:p>
            <a:pPr algn="ctr"/>
            <a:r>
              <a:rPr lang="en-US" sz="1600" b="1" dirty="0" err="1">
                <a:solidFill>
                  <a:srgbClr val="FF0000"/>
                </a:solidFill>
                <a:latin typeface="Leelawadee UI" panose="020B0502040204020203" pitchFamily="34" charset="-34"/>
                <a:cs typeface="Leelawadee UI" panose="020B0502040204020203" pitchFamily="34" charset="-34"/>
                <a:hlinkClick r:id="rId6"/>
              </a:rPr>
              <a:t>infinitychallenge</a:t>
            </a:r>
            <a:endParaRPr lang="en-US" sz="1600" b="1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227E286-C88D-4DFE-AC05-271C11B9BD0A}"/>
              </a:ext>
            </a:extLst>
          </p:cNvPr>
          <p:cNvSpPr/>
          <p:nvPr/>
        </p:nvSpPr>
        <p:spPr>
          <a:xfrm>
            <a:off x="109528" y="3409618"/>
            <a:ext cx="5142469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We may combine small teams/individuals to make teams of 4.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Email us to add members to a smaller team (max of 4).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Mixed-grade teams, mixed-school teams allowed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.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Turing Test (Team </a:t>
            </a: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Written) </a:t>
            </a:r>
            <a:endParaRPr lang="en-US" u="sng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Cambria" panose="02040503050406030204" pitchFamily="18" charset="0"/>
              </a:rPr>
              <a:t>Multiple choice, wrong answer penalty, Scantron (like SAT)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Cambria" panose="02040503050406030204" pitchFamily="18" charset="0"/>
              </a:rPr>
              <a:t>4 subject-wise tests for each team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Cambria" panose="02040503050406030204" pitchFamily="18" charset="0"/>
              </a:rPr>
              <a:t>Limited time (lightning round) – Many teams won’t finish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Cambria" panose="02040503050406030204" pitchFamily="18" charset="0"/>
              </a:rPr>
              <a:t>Discussion allowed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Cambria" panose="02040503050406030204" pitchFamily="18" charset="0"/>
              </a:rPr>
              <a:t>Scientific Calculators </a:t>
            </a:r>
            <a:r>
              <a:rPr lang="en-US" sz="1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Allowed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Cambria" panose="02040503050406030204" pitchFamily="18" charset="0"/>
              </a:rPr>
              <a:t>1</a:t>
            </a:r>
            <a:r>
              <a:rPr lang="en-US" sz="1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5 minutes, 40 questions</a:t>
            </a:r>
            <a:endParaRPr lang="en-US" sz="1400" dirty="0">
              <a:solidFill>
                <a:srgbClr val="0070C0"/>
              </a:solidFill>
              <a:latin typeface="Cambria" panose="02040503050406030204" pitchFamily="18" charset="0"/>
            </a:endParaRPr>
          </a:p>
          <a:p>
            <a:r>
              <a:rPr lang="en-US" sz="800" dirty="0">
                <a:latin typeface="Cambria" panose="02040503050406030204" pitchFamily="18" charset="0"/>
              </a:rPr>
              <a:t/>
            </a:r>
            <a:br>
              <a:rPr lang="en-US" sz="800" dirty="0">
                <a:latin typeface="Cambria" panose="02040503050406030204" pitchFamily="18" charset="0"/>
              </a:rPr>
            </a:br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Feynman Papers (Individual </a:t>
            </a: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Written)</a:t>
            </a:r>
            <a:endParaRPr lang="en-US" b="1" u="sng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Cambria" panose="02040503050406030204" pitchFamily="18" charset="0"/>
              </a:rPr>
              <a:t>Individual test in his/her specialization (listed above)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Cambria" panose="02040503050406030204" pitchFamily="18" charset="0"/>
              </a:rPr>
              <a:t>Multiple choice, </a:t>
            </a:r>
            <a:r>
              <a:rPr lang="en-US" sz="1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wrong answer penalty, </a:t>
            </a:r>
            <a:r>
              <a:rPr lang="en-US" sz="1400" dirty="0" err="1" smtClean="0">
                <a:solidFill>
                  <a:srgbClr val="0070C0"/>
                </a:solidFill>
                <a:latin typeface="Cambria" panose="02040503050406030204" pitchFamily="18" charset="0"/>
              </a:rPr>
              <a:t>Scantron</a:t>
            </a:r>
            <a:r>
              <a:rPr lang="en-US" sz="1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ambria" panose="02040503050406030204" pitchFamily="18" charset="0"/>
              </a:rPr>
              <a:t>(like SAT)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Cambria" panose="02040503050406030204" pitchFamily="18" charset="0"/>
              </a:rPr>
              <a:t>Scientific Calculators </a:t>
            </a:r>
            <a:r>
              <a:rPr lang="en-US" sz="1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Allowed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25 minutes, 40 questions</a:t>
            </a:r>
            <a:endParaRPr lang="en-US" sz="1400" dirty="0">
              <a:solidFill>
                <a:srgbClr val="0070C0"/>
              </a:solidFill>
              <a:latin typeface="Cambria" panose="02040503050406030204" pitchFamily="18" charset="0"/>
            </a:endParaRPr>
          </a:p>
          <a:p>
            <a:r>
              <a:rPr lang="en-US" sz="800" dirty="0">
                <a:latin typeface="Cambria" panose="02040503050406030204" pitchFamily="18" charset="0"/>
              </a:rPr>
              <a:t/>
            </a:r>
            <a:br>
              <a:rPr lang="en-US" sz="800" dirty="0">
                <a:latin typeface="Cambria" panose="02040503050406030204" pitchFamily="18" charset="0"/>
              </a:rPr>
            </a:br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Sanger Trials (Team Buzzer Round)</a:t>
            </a:r>
            <a:r>
              <a:rPr lang="en-US" u="sng" dirty="0">
                <a:solidFill>
                  <a:srgbClr val="0070C0"/>
                </a:solidFill>
                <a:latin typeface="Cambria" panose="02040503050406030204" pitchFamily="18" charset="0"/>
              </a:rPr>
              <a:t>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Cambria" panose="02040503050406030204" pitchFamily="18" charset="0"/>
              </a:rPr>
              <a:t>2-3 team rounds, anyone on first-buzzing team can answer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Cambria" panose="02040503050406030204" pitchFamily="18" charset="0"/>
              </a:rPr>
              <a:t>After wrong answer, questions passed to other teams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Cambria" panose="02040503050406030204" pitchFamily="18" charset="0"/>
              </a:rPr>
              <a:t>Team discussion allowed, but time is limited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Cambria" panose="02040503050406030204" pitchFamily="18" charset="0"/>
              </a:rPr>
              <a:t>No interrupt penalties.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Cambria" panose="02040503050406030204" pitchFamily="18" charset="0"/>
              </a:rPr>
              <a:t>Swiss League Format with 5 to 7 rounds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Cambria" panose="02040503050406030204" pitchFamily="18" charset="0"/>
              </a:rPr>
              <a:t>Last-round rankings determine winners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384" y="202463"/>
            <a:ext cx="1962123" cy="1962123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2570050713"/>
      </p:ext>
    </p:extLst>
  </p:cSld>
  <p:clrMapOvr>
    <a:masterClrMapping/>
  </p:clrMapOvr>
</p:sld>
</file>

<file path=ppt/theme/theme1.xml><?xml version="1.0" encoding="utf-8"?>
<a:theme xmlns:a="http://schemas.openxmlformats.org/drawingml/2006/main" name="Student Flyer 8.5 x 11">
  <a:themeElements>
    <a:clrScheme name="Student Flyer Red">
      <a:dk1>
        <a:srgbClr val="333333"/>
      </a:dk1>
      <a:lt1>
        <a:sysClr val="window" lastClr="FFFFFF"/>
      </a:lt1>
      <a:dk2>
        <a:srgbClr val="000000"/>
      </a:dk2>
      <a:lt2>
        <a:srgbClr val="B2B2B2"/>
      </a:lt2>
      <a:accent1>
        <a:srgbClr val="F11A20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mpact">
      <a:majorFont>
        <a:latin typeface="Impact"/>
        <a:ea typeface=""/>
        <a:cs typeface=""/>
      </a:majorFont>
      <a:minorFont>
        <a:latin typeface="Impac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udent_Flyer_Red.potx" id="{277F8900-E811-4A84-8B3D-0F1AF6670908}" vid="{E296F468-9928-4483-B23B-FCE20D897B81}"/>
    </a:ext>
  </a:extLst>
</a:theme>
</file>

<file path=ppt/theme/theme2.xml><?xml version="1.0" encoding="utf-8"?>
<a:theme xmlns:a="http://schemas.openxmlformats.org/drawingml/2006/main" name="Office Theme">
  <a:themeElements>
    <a:clrScheme name="Student Flyer Red">
      <a:dk1>
        <a:srgbClr val="333333"/>
      </a:dk1>
      <a:lt1>
        <a:sysClr val="window" lastClr="FFFFFF"/>
      </a:lt1>
      <a:dk2>
        <a:srgbClr val="000000"/>
      </a:dk2>
      <a:lt2>
        <a:srgbClr val="B2B2B2"/>
      </a:lt2>
      <a:accent1>
        <a:srgbClr val="F11A20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mpact-Calibri">
      <a:majorFont>
        <a:latin typeface="Impac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tudent Flyer Red">
      <a:dk1>
        <a:srgbClr val="333333"/>
      </a:dk1>
      <a:lt1>
        <a:sysClr val="window" lastClr="FFFFFF"/>
      </a:lt1>
      <a:dk2>
        <a:srgbClr val="000000"/>
      </a:dk2>
      <a:lt2>
        <a:srgbClr val="B2B2B2"/>
      </a:lt2>
      <a:accent1>
        <a:srgbClr val="F11A20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mpact-Calibri">
      <a:majorFont>
        <a:latin typeface="Impac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52FA43F-A72F-4D60-A5F8-E144227DB6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Custom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Cambria</vt:lpstr>
      <vt:lpstr>Century Gothic</vt:lpstr>
      <vt:lpstr>Impact</vt:lpstr>
      <vt:lpstr>Lato</vt:lpstr>
      <vt:lpstr>Lato Black</vt:lpstr>
      <vt:lpstr>Leelawadee UI</vt:lpstr>
      <vt:lpstr>Student Flyer 8.5 x 11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modified xsi:type="dcterms:W3CDTF">2017-05-10T04:14:32Z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TC038960969991</vt:lpwstr>
  </property>
</Properties>
</file>