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DEFF"/>
    <a:srgbClr val="0DFF5A"/>
    <a:srgbClr val="31FF95"/>
    <a:srgbClr val="46FEDD"/>
    <a:srgbClr val="64FFE8"/>
    <a:srgbClr val="42E6FF"/>
    <a:srgbClr val="2BA2FF"/>
    <a:srgbClr val="0C57FF"/>
    <a:srgbClr val="80FFD5"/>
    <a:srgbClr val="35FF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C8987-FEB0-48B7-8931-3DA72BE29FB3}" type="datetimeFigureOut">
              <a:rPr lang="ko-KR" altLang="en-US" smtClean="0"/>
              <a:t>2021-06-01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045CD-70FF-46D8-A968-BA139455BB32}" type="slidenum">
              <a:rPr lang="ko-KR" altLang="en-US" smtClean="0"/>
              <a:t>‹#›</a:t>
            </a:fld>
            <a:endParaRPr lang="ko-KR" altLang="en-US"/>
          </a:p>
        </p:txBody>
      </p:sp>
    </p:spTree>
    <p:extLst>
      <p:ext uri="{BB962C8B-B14F-4D97-AF65-F5344CB8AC3E}">
        <p14:creationId xmlns:p14="http://schemas.microsoft.com/office/powerpoint/2010/main" val="10563093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9E045CD-70FF-46D8-A968-BA139455BB32}" type="slidenum">
              <a:rPr lang="ko-KR" altLang="en-US" smtClean="0"/>
              <a:t>3</a:t>
            </a:fld>
            <a:endParaRPr lang="ko-KR" altLang="en-US"/>
          </a:p>
        </p:txBody>
      </p:sp>
    </p:spTree>
    <p:extLst>
      <p:ext uri="{BB962C8B-B14F-4D97-AF65-F5344CB8AC3E}">
        <p14:creationId xmlns:p14="http://schemas.microsoft.com/office/powerpoint/2010/main" val="266613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9E045CD-70FF-46D8-A968-BA139455BB32}" type="slidenum">
              <a:rPr lang="ko-KR" altLang="en-US" smtClean="0"/>
              <a:t>9</a:t>
            </a:fld>
            <a:endParaRPr lang="ko-KR" altLang="en-US"/>
          </a:p>
        </p:txBody>
      </p:sp>
    </p:spTree>
    <p:extLst>
      <p:ext uri="{BB962C8B-B14F-4D97-AF65-F5344CB8AC3E}">
        <p14:creationId xmlns:p14="http://schemas.microsoft.com/office/powerpoint/2010/main" val="8202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9E045CD-70FF-46D8-A968-BA139455BB32}" type="slidenum">
              <a:rPr lang="ko-KR" altLang="en-US" smtClean="0"/>
              <a:t>10</a:t>
            </a:fld>
            <a:endParaRPr lang="ko-KR" altLang="en-US"/>
          </a:p>
        </p:txBody>
      </p:sp>
    </p:spTree>
    <p:extLst>
      <p:ext uri="{BB962C8B-B14F-4D97-AF65-F5344CB8AC3E}">
        <p14:creationId xmlns:p14="http://schemas.microsoft.com/office/powerpoint/2010/main" val="373554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9E045CD-70FF-46D8-A968-BA139455BB32}" type="slidenum">
              <a:rPr lang="ko-KR" altLang="en-US" smtClean="0"/>
              <a:t>13</a:t>
            </a:fld>
            <a:endParaRPr lang="ko-KR" altLang="en-US"/>
          </a:p>
        </p:txBody>
      </p:sp>
    </p:spTree>
    <p:extLst>
      <p:ext uri="{BB962C8B-B14F-4D97-AF65-F5344CB8AC3E}">
        <p14:creationId xmlns:p14="http://schemas.microsoft.com/office/powerpoint/2010/main" val="20164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34243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38898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horz">
            <a:normAutofit/>
          </a:bodyPr>
          <a:lstStyle>
            <a:lvl1pPr>
              <a:defRPr sz="1400"/>
            </a:lvl1pPr>
          </a:lstStyle>
          <a:p>
            <a:r>
              <a:rPr lang="ko-KR" altLang="en-US" dirty="0" smtClean="0"/>
              <a:t>마스터 제목 스타일 편집</a:t>
            </a:r>
            <a:endParaRPr lang="ko-KR" altLang="en-US" dirty="0"/>
          </a:p>
        </p:txBody>
      </p:sp>
      <p:sp>
        <p:nvSpPr>
          <p:cNvPr id="4" name="날짜 개체 틀 3"/>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150521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8149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99212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42070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339617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198951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95205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293216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C07B95F-7363-4763-8A6D-BBAF8DF4384E}" type="datetimeFigureOut">
              <a:rPr lang="ko-KR" altLang="en-US" smtClean="0"/>
              <a:t>2021-06-01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230064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7B95F-7363-4763-8A6D-BBAF8DF4384E}" type="datetimeFigureOut">
              <a:rPr lang="ko-KR" altLang="en-US" smtClean="0"/>
              <a:t>2021-06-01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F335C-0A76-41E7-8A26-616AB13BBDFC}" type="slidenum">
              <a:rPr lang="ko-KR" altLang="en-US" smtClean="0"/>
              <a:t>‹#›</a:t>
            </a:fld>
            <a:endParaRPr lang="ko-KR" altLang="en-US"/>
          </a:p>
        </p:txBody>
      </p:sp>
    </p:spTree>
    <p:extLst>
      <p:ext uri="{BB962C8B-B14F-4D97-AF65-F5344CB8AC3E}">
        <p14:creationId xmlns:p14="http://schemas.microsoft.com/office/powerpoint/2010/main" val="97134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2.xml"/><Relationship Id="rId16" Type="http://schemas.openxmlformats.org/officeDocument/2006/relationships/image" Target="../media/image41.png"/><Relationship Id="rId1" Type="http://schemas.openxmlformats.org/officeDocument/2006/relationships/slideLayout" Target="../slideLayouts/slideLayout1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ko-KR" altLang="en-US" b="1" dirty="0"/>
              <a:t>해석적 연속</a:t>
            </a:r>
            <a:r>
              <a:rPr lang="en-US" altLang="ko-KR" b="1" dirty="0"/>
              <a:t>-2</a:t>
            </a:r>
            <a:r>
              <a:rPr lang="ko-KR" altLang="en-US" b="1" dirty="0" err="1"/>
              <a:t>차함수의</a:t>
            </a:r>
            <a:r>
              <a:rPr lang="ko-KR" altLang="en-US" b="1" dirty="0"/>
              <a:t> 진짜 모양</a:t>
            </a:r>
            <a:r>
              <a:rPr lang="ko-KR" altLang="en-US" dirty="0"/>
              <a:t/>
            </a:r>
            <a:br>
              <a:rPr lang="ko-KR" altLang="en-US" dirty="0"/>
            </a:br>
            <a:endParaRPr lang="ko-KR" altLang="en-US" dirty="0"/>
          </a:p>
        </p:txBody>
      </p:sp>
      <p:sp>
        <p:nvSpPr>
          <p:cNvPr id="3" name="부제목 2"/>
          <p:cNvSpPr>
            <a:spLocks noGrp="1"/>
          </p:cNvSpPr>
          <p:nvPr>
            <p:ph type="subTitle" idx="1"/>
          </p:nvPr>
        </p:nvSpPr>
        <p:spPr/>
        <p:txBody>
          <a:bodyPr/>
          <a:lstStyle/>
          <a:p>
            <a:r>
              <a:rPr lang="ko-KR" altLang="en-US" dirty="0" smtClean="0"/>
              <a:t>고동효</a:t>
            </a:r>
            <a:endParaRPr lang="ko-KR" altLang="en-US" dirty="0"/>
          </a:p>
        </p:txBody>
      </p:sp>
    </p:spTree>
    <p:extLst>
      <p:ext uri="{BB962C8B-B14F-4D97-AF65-F5344CB8AC3E}">
        <p14:creationId xmlns:p14="http://schemas.microsoft.com/office/powerpoint/2010/main" val="1648774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직사각형 31"/>
          <p:cNvSpPr/>
          <p:nvPr/>
        </p:nvSpPr>
        <p:spPr>
          <a:xfrm>
            <a:off x="1566162" y="2472992"/>
            <a:ext cx="1288867" cy="62307"/>
          </a:xfrm>
          <a:prstGeom prst="rect">
            <a:avLst/>
          </a:prstGeom>
          <a:gradFill flip="none" rotWithShape="1">
            <a:gsLst>
              <a:gs pos="0">
                <a:schemeClr val="bg1"/>
              </a:gs>
              <a:gs pos="50000">
                <a:srgbClr val="9493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2855029" y="2472992"/>
            <a:ext cx="890039" cy="60150"/>
          </a:xfrm>
          <a:prstGeom prst="rect">
            <a:avLst/>
          </a:prstGeom>
          <a:gradFill flip="none" rotWithShape="1">
            <a:gsLst>
              <a:gs pos="0">
                <a:srgbClr val="FF0000">
                  <a:tint val="66000"/>
                  <a:satMod val="160000"/>
                </a:srgbClr>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rot="10800000">
            <a:off x="921726" y="2472992"/>
            <a:ext cx="644436" cy="60150"/>
          </a:xfrm>
          <a:prstGeom prst="rect">
            <a:avLst/>
          </a:prstGeom>
          <a:gradFill flip="none" rotWithShape="1">
            <a:gsLst>
              <a:gs pos="0">
                <a:srgbClr val="FF0000">
                  <a:tint val="66000"/>
                  <a:satMod val="160000"/>
                </a:srgbClr>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세로 제목 1"/>
          <p:cNvSpPr>
            <a:spLocks noGrp="1"/>
          </p:cNvSpPr>
          <p:nvPr>
            <p:ph type="title" orient="vert"/>
          </p:nvPr>
        </p:nvSpPr>
        <p:spPr/>
        <p:txBody>
          <a:bodyPr/>
          <a:lstStyle/>
          <a:p>
            <a:r>
              <a:rPr lang="ko-KR" altLang="en-US" dirty="0" smtClean="0"/>
              <a:t>따라서</a:t>
            </a:r>
            <a:r>
              <a:rPr lang="en-US" altLang="ko-KR" dirty="0" smtClean="0"/>
              <a:t>, </a:t>
            </a:r>
            <a:r>
              <a:rPr lang="ko-KR" altLang="en-US" dirty="0" smtClean="0"/>
              <a:t>우리는 역으로 </a:t>
            </a:r>
            <a:r>
              <a:rPr lang="en-US" altLang="ko-KR" dirty="0" smtClean="0"/>
              <a:t>y</a:t>
            </a:r>
            <a:r>
              <a:rPr lang="ko-KR" altLang="en-US" dirty="0" smtClean="0"/>
              <a:t>값을 </a:t>
            </a:r>
            <a:r>
              <a:rPr lang="ko-KR" altLang="en-US" dirty="0" err="1" smtClean="0"/>
              <a:t>그라데이션으로</a:t>
            </a:r>
            <a:r>
              <a:rPr lang="ko-KR" altLang="en-US" dirty="0" smtClean="0"/>
              <a:t> 표현하고 해당 </a:t>
            </a:r>
            <a:r>
              <a:rPr lang="en-US" altLang="ko-KR" dirty="0" smtClean="0"/>
              <a:t>y</a:t>
            </a:r>
            <a:r>
              <a:rPr lang="ko-KR" altLang="en-US" dirty="0" smtClean="0"/>
              <a:t>값을 가지는 </a:t>
            </a:r>
            <a:r>
              <a:rPr lang="en-US" altLang="ko-KR" dirty="0" smtClean="0"/>
              <a:t>x</a:t>
            </a:r>
            <a:r>
              <a:rPr lang="ko-KR" altLang="en-US" dirty="0" smtClean="0"/>
              <a:t>값의 위치에다 색칠을 하는 방식으로 함수를 표현할 수 있다</a:t>
            </a:r>
            <a:r>
              <a:rPr lang="en-US" altLang="ko-KR" dirty="0" smtClean="0"/>
              <a:t>!</a:t>
            </a:r>
            <a:r>
              <a:rPr lang="ko-KR" altLang="en-US" dirty="0" smtClean="0"/>
              <a:t> </a:t>
            </a:r>
            <a:r>
              <a:rPr lang="en-US" altLang="ko-KR" dirty="0" smtClean="0"/>
              <a:t/>
            </a:r>
            <a:br>
              <a:rPr lang="en-US" altLang="ko-KR" dirty="0" smtClean="0"/>
            </a:br>
            <a:r>
              <a:rPr lang="en-US" altLang="ko-KR" dirty="0"/>
              <a:t/>
            </a:r>
            <a:br>
              <a:rPr lang="en-US" altLang="ko-KR" dirty="0"/>
            </a:br>
            <a:r>
              <a:rPr lang="ko-KR" altLang="en-US" dirty="0" smtClean="0"/>
              <a:t>예를 들어서</a:t>
            </a:r>
            <a:r>
              <a:rPr lang="en-US" altLang="ko-KR" dirty="0" smtClean="0"/>
              <a:t>, y=x^2-1</a:t>
            </a:r>
            <a:r>
              <a:rPr lang="ko-KR" altLang="en-US" dirty="0" smtClean="0"/>
              <a:t>은 </a:t>
            </a:r>
            <a:r>
              <a:rPr lang="en-US" altLang="ko-KR" dirty="0" smtClean="0"/>
              <a:t>x</a:t>
            </a:r>
            <a:r>
              <a:rPr lang="ko-KR" altLang="en-US" dirty="0" smtClean="0"/>
              <a:t>축과 </a:t>
            </a:r>
            <a:r>
              <a:rPr lang="en-US" altLang="ko-KR" dirty="0" smtClean="0"/>
              <a:t>2</a:t>
            </a:r>
            <a:r>
              <a:rPr lang="ko-KR" altLang="en-US" dirty="0" smtClean="0"/>
              <a:t>개의 교점</a:t>
            </a:r>
            <a:r>
              <a:rPr lang="en-US" altLang="ko-KR" dirty="0" smtClean="0"/>
              <a:t>(</a:t>
            </a:r>
            <a:r>
              <a:rPr lang="ko-KR" altLang="en-US" dirty="0" smtClean="0"/>
              <a:t>두 실근</a:t>
            </a:r>
            <a:r>
              <a:rPr lang="en-US" altLang="ko-KR" dirty="0" smtClean="0"/>
              <a:t>)</a:t>
            </a:r>
            <a:r>
              <a:rPr lang="ko-KR" altLang="en-US" dirty="0" smtClean="0"/>
              <a:t>을 가지므로 무색인 지점이 </a:t>
            </a:r>
            <a:r>
              <a:rPr lang="en-US" altLang="ko-KR" dirty="0" smtClean="0"/>
              <a:t>2</a:t>
            </a:r>
            <a:r>
              <a:rPr lang="ko-KR" altLang="en-US" dirty="0" smtClean="0"/>
              <a:t>개며</a:t>
            </a:r>
            <a:r>
              <a:rPr lang="en-US" altLang="ko-KR" dirty="0" smtClean="0"/>
              <a:t>, </a:t>
            </a:r>
            <a:r>
              <a:rPr lang="ko-KR" altLang="en-US" dirty="0" smtClean="0"/>
              <a:t>두 실근 사이의 구간에서는 </a:t>
            </a:r>
            <a:r>
              <a:rPr lang="ko-KR" altLang="en-US" dirty="0" err="1" smtClean="0"/>
              <a:t>함수값이</a:t>
            </a:r>
            <a:r>
              <a:rPr lang="ko-KR" altLang="en-US" dirty="0" smtClean="0"/>
              <a:t> 음수이므로 파란색을 띄고 그 밖에서는 </a:t>
            </a:r>
            <a:r>
              <a:rPr lang="ko-KR" altLang="en-US" dirty="0" err="1" smtClean="0"/>
              <a:t>함수값이</a:t>
            </a:r>
            <a:r>
              <a:rPr lang="ko-KR" altLang="en-US" dirty="0" smtClean="0"/>
              <a:t> 양수이므로 빨간색이다</a:t>
            </a:r>
            <a:r>
              <a:rPr lang="en-US" altLang="ko-KR" dirty="0" smtClean="0"/>
              <a:t>. </a:t>
            </a:r>
            <a:br>
              <a:rPr lang="en-US" altLang="ko-KR" dirty="0" smtClean="0"/>
            </a:br>
            <a:r>
              <a:rPr lang="en-US" altLang="ko-KR" dirty="0"/>
              <a:t/>
            </a:r>
            <a:br>
              <a:rPr lang="en-US" altLang="ko-KR" dirty="0"/>
            </a:br>
            <a:r>
              <a:rPr lang="ko-KR" altLang="en-US" dirty="0" smtClean="0"/>
              <a:t>즉</a:t>
            </a:r>
            <a:r>
              <a:rPr lang="en-US" altLang="ko-KR" dirty="0" smtClean="0"/>
              <a:t>, </a:t>
            </a:r>
            <a:r>
              <a:rPr lang="ko-KR" altLang="en-US" dirty="0" smtClean="0"/>
              <a:t>기존 그래프가 </a:t>
            </a:r>
            <a:r>
              <a:rPr lang="ko-KR" altLang="en-US" dirty="0" err="1" smtClean="0"/>
              <a:t>입력값에</a:t>
            </a:r>
            <a:r>
              <a:rPr lang="ko-KR" altLang="en-US" dirty="0" smtClean="0"/>
              <a:t> 따른 </a:t>
            </a:r>
            <a:r>
              <a:rPr lang="ko-KR" altLang="en-US" dirty="0" err="1" smtClean="0"/>
              <a:t>출력값을</a:t>
            </a:r>
            <a:r>
              <a:rPr lang="ko-KR" altLang="en-US" dirty="0" smtClean="0"/>
              <a:t> 둘 다 수직선상 위치로 표시했다면</a:t>
            </a:r>
            <a:r>
              <a:rPr lang="en-US" altLang="ko-KR" dirty="0" smtClean="0"/>
              <a:t>, </a:t>
            </a:r>
            <a:r>
              <a:rPr lang="ko-KR" altLang="en-US" dirty="0" smtClean="0"/>
              <a:t>이 색</a:t>
            </a:r>
            <a:r>
              <a:rPr lang="en-US" altLang="ko-KR" dirty="0" smtClean="0"/>
              <a:t>-</a:t>
            </a:r>
            <a:r>
              <a:rPr lang="ko-KR" altLang="en-US" dirty="0" smtClean="0"/>
              <a:t>그래프는 </a:t>
            </a:r>
            <a:r>
              <a:rPr lang="ko-KR" altLang="en-US" dirty="0" err="1" smtClean="0"/>
              <a:t>입력값은</a:t>
            </a:r>
            <a:r>
              <a:rPr lang="ko-KR" altLang="en-US" dirty="0" smtClean="0"/>
              <a:t> 수직선상에 표시하지만 그 </a:t>
            </a:r>
            <a:r>
              <a:rPr lang="ko-KR" altLang="en-US" dirty="0" err="1" smtClean="0"/>
              <a:t>출력값은</a:t>
            </a:r>
            <a:r>
              <a:rPr lang="ko-KR" altLang="en-US" dirty="0" smtClean="0"/>
              <a:t> 색을 통해 표현하는 것이다</a:t>
            </a:r>
            <a:r>
              <a:rPr lang="en-US" altLang="ko-KR" dirty="0" smtClean="0"/>
              <a:t>.</a:t>
            </a:r>
            <a:r>
              <a:rPr lang="en-US" altLang="ko-KR" dirty="0" smtClean="0"/>
              <a:t/>
            </a:r>
            <a:br>
              <a:rPr lang="en-US" altLang="ko-KR" dirty="0" smtClean="0"/>
            </a:br>
            <a:r>
              <a:rPr lang="en-US" altLang="ko-KR" dirty="0"/>
              <a:t/>
            </a:r>
            <a:br>
              <a:rPr lang="en-US" altLang="ko-KR" dirty="0"/>
            </a:br>
            <a:r>
              <a:rPr lang="ko-KR" altLang="en-US" dirty="0" smtClean="0"/>
              <a:t>이 방식으로 한번 </a:t>
            </a:r>
            <a:r>
              <a:rPr lang="ko-KR" altLang="en-US" dirty="0" err="1" smtClean="0"/>
              <a:t>여러가지</a:t>
            </a:r>
            <a:r>
              <a:rPr lang="ko-KR" altLang="en-US" dirty="0" smtClean="0"/>
              <a:t> 함수를 그려보자</a:t>
            </a:r>
            <a:r>
              <a:rPr lang="en-US" altLang="ko-KR" dirty="0" smtClean="0"/>
              <a:t>.</a:t>
            </a:r>
            <a:br>
              <a:rPr lang="en-US" altLang="ko-KR" dirty="0" smtClean="0"/>
            </a:br>
            <a:r>
              <a:rPr lang="en-US" altLang="ko-KR" dirty="0"/>
              <a:t/>
            </a:r>
            <a:br>
              <a:rPr lang="en-US" altLang="ko-KR" dirty="0"/>
            </a:br>
            <a:r>
              <a:rPr lang="ko-KR" altLang="en-US" dirty="0" smtClean="0"/>
              <a:t>물론</a:t>
            </a:r>
            <a:r>
              <a:rPr lang="en-US" altLang="ko-KR" dirty="0" smtClean="0"/>
              <a:t>, </a:t>
            </a:r>
            <a:r>
              <a:rPr lang="ko-KR" altLang="en-US" dirty="0" err="1" smtClean="0"/>
              <a:t>파이썬을</a:t>
            </a:r>
            <a:r>
              <a:rPr lang="ko-KR" altLang="en-US" dirty="0" smtClean="0"/>
              <a:t> 이용할 것이다</a:t>
            </a:r>
            <a:r>
              <a:rPr lang="en-US" altLang="ko-KR" dirty="0" smtClean="0"/>
              <a:t>!</a:t>
            </a:r>
            <a:br>
              <a:rPr lang="en-US" altLang="ko-KR" dirty="0" smtClean="0"/>
            </a:br>
            <a:r>
              <a:rPr lang="en-US" altLang="ko-KR" dirty="0" smtClean="0"/>
              <a:t>(</a:t>
            </a:r>
            <a:r>
              <a:rPr lang="ko-KR" altLang="en-US" dirty="0" smtClean="0"/>
              <a:t>성공</a:t>
            </a:r>
            <a:r>
              <a:rPr lang="en-US" altLang="ko-KR" dirty="0" smtClean="0"/>
              <a:t>!)</a:t>
            </a:r>
            <a:endParaRPr lang="ko-KR" altLang="en-US" dirty="0"/>
          </a:p>
        </p:txBody>
      </p:sp>
      <p:sp>
        <p:nvSpPr>
          <p:cNvPr id="5" name="직사각형 4"/>
          <p:cNvSpPr/>
          <p:nvPr/>
        </p:nvSpPr>
        <p:spPr>
          <a:xfrm>
            <a:off x="2210598" y="3516790"/>
            <a:ext cx="1557656" cy="72802"/>
          </a:xfrm>
          <a:prstGeom prst="rect">
            <a:avLst/>
          </a:prstGeom>
          <a:gradFill flip="none" rotWithShape="1">
            <a:gsLst>
              <a:gs pos="0">
                <a:srgbClr val="FF0000">
                  <a:tint val="66000"/>
                  <a:satMod val="160000"/>
                </a:srgbClr>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921729" y="3516790"/>
            <a:ext cx="1288867" cy="72801"/>
          </a:xfrm>
          <a:prstGeom prst="rect">
            <a:avLst/>
          </a:prstGeom>
          <a:gradFill flip="none" rotWithShape="1">
            <a:gsLst>
              <a:gs pos="0">
                <a:srgbClr val="0E00C0">
                  <a:tint val="66000"/>
                  <a:satMod val="160000"/>
                </a:srgbClr>
              </a:gs>
              <a:gs pos="50000">
                <a:srgbClr val="0E00C0">
                  <a:tint val="44500"/>
                  <a:satMod val="160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a:off x="921731" y="3554826"/>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70534" y="2319647"/>
                <a:ext cx="212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p:sp>
            <p:nvSpPr>
              <p:cNvPr id="8" name="TextBox 7"/>
              <p:cNvSpPr txBox="1">
                <a:spLocks noRot="1" noChangeAspect="1" noMove="1" noResize="1" noEditPoints="1" noAdjustHandles="1" noChangeArrowheads="1" noChangeShapeType="1" noTextEdit="1"/>
              </p:cNvSpPr>
              <p:nvPr/>
            </p:nvSpPr>
            <p:spPr>
              <a:xfrm>
                <a:off x="3870534" y="2319647"/>
                <a:ext cx="212174" cy="276999"/>
              </a:xfrm>
              <a:prstGeom prst="rect">
                <a:avLst/>
              </a:prstGeom>
              <a:blipFill rotWithShape="0">
                <a:blip r:embed="rId3"/>
                <a:stretch>
                  <a:fillRect l="-8571" r="-5714" b="-444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32907" y="3414690"/>
                <a:ext cx="4905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ea typeface="Cambria Math" panose="02040503050406030204" pitchFamily="18" charset="0"/>
                        </a:rPr>
                        <m:t>ℝ</m:t>
                      </m:r>
                      <m:r>
                        <a:rPr lang="en-US" altLang="ko-KR" b="0" i="1" smtClean="0">
                          <a:latin typeface="Cambria Math" panose="02040503050406030204" pitchFamily="18" charset="0"/>
                          <a:ea typeface="Cambria Math" panose="02040503050406030204" pitchFamily="18" charset="0"/>
                        </a:rPr>
                        <m:t>=</m:t>
                      </m:r>
                    </m:oMath>
                  </m:oMathPara>
                </a14:m>
                <a:endParaRPr lang="ko-KR" altLang="en-US" dirty="0"/>
              </a:p>
            </p:txBody>
          </p:sp>
        </mc:Choice>
        <mc:Fallback>
          <p:sp>
            <p:nvSpPr>
              <p:cNvPr id="9" name="TextBox 8"/>
              <p:cNvSpPr txBox="1">
                <a:spLocks noRot="1" noChangeAspect="1" noMove="1" noResize="1" noEditPoints="1" noAdjustHandles="1" noChangeArrowheads="1" noChangeShapeType="1" noTextEdit="1"/>
              </p:cNvSpPr>
              <p:nvPr/>
            </p:nvSpPr>
            <p:spPr>
              <a:xfrm>
                <a:off x="432907" y="3414690"/>
                <a:ext cx="490519" cy="276999"/>
              </a:xfrm>
              <a:prstGeom prst="rect">
                <a:avLst/>
              </a:prstGeom>
              <a:blipFill rotWithShape="0">
                <a:blip r:embed="rId4"/>
                <a:stretch>
                  <a:fillRect l="-7500" r="-2500" b="-10870"/>
                </a:stretch>
              </a:blipFill>
            </p:spPr>
            <p:txBody>
              <a:bodyPr/>
              <a:lstStyle/>
              <a:p>
                <a:r>
                  <a:rPr lang="ko-KR" altLang="en-US">
                    <a:noFill/>
                  </a:rPr>
                  <a:t> </a:t>
                </a:r>
              </a:p>
            </p:txBody>
          </p:sp>
        </mc:Fallback>
      </mc:AlternateContent>
      <p:cxnSp>
        <p:nvCxnSpPr>
          <p:cNvPr id="11" name="직선 연결선 10"/>
          <p:cNvCxnSpPr/>
          <p:nvPr/>
        </p:nvCxnSpPr>
        <p:spPr>
          <a:xfrm>
            <a:off x="2210599" y="3498220"/>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2105602" y="3624356"/>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105602" y="3624356"/>
                <a:ext cx="209993" cy="276999"/>
              </a:xfrm>
              <a:prstGeom prst="rect">
                <a:avLst/>
              </a:prstGeom>
              <a:blipFill rotWithShape="0">
                <a:blip r:embed="rId5"/>
                <a:stretch>
                  <a:fillRect l="-17143" r="-20000" b="-11111"/>
                </a:stretch>
              </a:blipFill>
            </p:spPr>
            <p:txBody>
              <a:bodyPr/>
              <a:lstStyle/>
              <a:p>
                <a:r>
                  <a:rPr lang="ko-KR" altLang="en-US">
                    <a:noFill/>
                  </a:rPr>
                  <a:t> </a:t>
                </a:r>
              </a:p>
            </p:txBody>
          </p:sp>
        </mc:Fallback>
      </mc:AlternateContent>
      <p:cxnSp>
        <p:nvCxnSpPr>
          <p:cNvPr id="13" name="직선 화살표 연결선 12"/>
          <p:cNvCxnSpPr/>
          <p:nvPr/>
        </p:nvCxnSpPr>
        <p:spPr>
          <a:xfrm>
            <a:off x="924448" y="2500534"/>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2213316" y="2443928"/>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2108319" y="2570064"/>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108319" y="2570064"/>
                <a:ext cx="209993" cy="276999"/>
              </a:xfrm>
              <a:prstGeom prst="rect">
                <a:avLst/>
              </a:prstGeom>
              <a:blipFill rotWithShape="0">
                <a:blip r:embed="rId6"/>
                <a:stretch>
                  <a:fillRect l="-20588" r="-20588" b="-1111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72231" y="3293931"/>
                <a:ext cx="2757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800" b="0" i="1" smtClean="0">
                          <a:latin typeface="Cambria Math" panose="02040503050406030204" pitchFamily="18" charset="0"/>
                        </a:rPr>
                        <m:t>(</m:t>
                      </m:r>
                    </m:oMath>
                  </m:oMathPara>
                </a14:m>
                <a:endParaRPr lang="ko-KR" altLang="en-US" sz="2800" dirty="0"/>
              </a:p>
            </p:txBody>
          </p:sp>
        </mc:Choice>
        <mc:Fallback>
          <p:sp>
            <p:nvSpPr>
              <p:cNvPr id="17" name="TextBox 16"/>
              <p:cNvSpPr txBox="1">
                <a:spLocks noRot="1" noChangeAspect="1" noMove="1" noResize="1" noEditPoints="1" noAdjustHandles="1" noChangeArrowheads="1" noChangeShapeType="1" noTextEdit="1"/>
              </p:cNvSpPr>
              <p:nvPr/>
            </p:nvSpPr>
            <p:spPr>
              <a:xfrm>
                <a:off x="272231" y="3293931"/>
                <a:ext cx="275717" cy="430887"/>
              </a:xfrm>
              <a:prstGeom prst="rect">
                <a:avLst/>
              </a:prstGeom>
              <a:blipFill rotWithShape="0">
                <a:blip r:embed="rId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839779" y="3279690"/>
                <a:ext cx="2757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800" b="0" i="1" smtClean="0">
                          <a:latin typeface="Cambria Math" panose="02040503050406030204" pitchFamily="18" charset="0"/>
                        </a:rPr>
                        <m:t>)</m:t>
                      </m:r>
                    </m:oMath>
                  </m:oMathPara>
                </a14:m>
                <a:endParaRPr lang="ko-KR" altLang="en-US" sz="2800" dirty="0"/>
              </a:p>
            </p:txBody>
          </p:sp>
        </mc:Choice>
        <mc:Fallback>
          <p:sp>
            <p:nvSpPr>
              <p:cNvPr id="18" name="TextBox 17"/>
              <p:cNvSpPr txBox="1">
                <a:spLocks noRot="1" noChangeAspect="1" noMove="1" noResize="1" noEditPoints="1" noAdjustHandles="1" noChangeArrowheads="1" noChangeShapeType="1" noTextEdit="1"/>
              </p:cNvSpPr>
              <p:nvPr/>
            </p:nvSpPr>
            <p:spPr>
              <a:xfrm>
                <a:off x="3839779" y="3279690"/>
                <a:ext cx="275717" cy="430887"/>
              </a:xfrm>
              <a:prstGeom prst="rect">
                <a:avLst/>
              </a:prstGeom>
              <a:blipFill rotWithShape="0">
                <a:blip r:embed="rId8"/>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516649" y="3724818"/>
                <a:ext cx="1970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−1)(</m:t>
                      </m:r>
                      <m:r>
                        <a:rPr lang="en-US" altLang="ko-KR" b="0" i="1" smtClean="0">
                          <a:latin typeface="Cambria Math" panose="02040503050406030204" pitchFamily="18" charset="0"/>
                        </a:rPr>
                        <m:t>𝑥</m:t>
                      </m:r>
                      <m:r>
                        <a:rPr lang="en-US" altLang="ko-KR" b="0" i="1" smtClean="0">
                          <a:latin typeface="Cambria Math" panose="02040503050406030204" pitchFamily="18" charset="0"/>
                        </a:rPr>
                        <m:t>+1)</m:t>
                      </m:r>
                    </m:oMath>
                  </m:oMathPara>
                </a14:m>
                <a:endParaRPr lang="en-US" altLang="ko-KR" b="0" dirty="0" smtClean="0"/>
              </a:p>
            </p:txBody>
          </p:sp>
        </mc:Choice>
        <mc:Fallback>
          <p:sp>
            <p:nvSpPr>
              <p:cNvPr id="23" name="TextBox 22"/>
              <p:cNvSpPr txBox="1">
                <a:spLocks noRot="1" noChangeAspect="1" noMove="1" noResize="1" noEditPoints="1" noAdjustHandles="1" noChangeArrowheads="1" noChangeShapeType="1" noTextEdit="1"/>
              </p:cNvSpPr>
              <p:nvPr/>
            </p:nvSpPr>
            <p:spPr>
              <a:xfrm>
                <a:off x="5516649" y="3724818"/>
                <a:ext cx="1970411" cy="276999"/>
              </a:xfrm>
              <a:prstGeom prst="rect">
                <a:avLst/>
              </a:prstGeom>
              <a:blipFill rotWithShape="0">
                <a:blip r:embed="rId9"/>
                <a:stretch>
                  <a:fillRect l="-1858" r="-3406" b="-40000"/>
                </a:stretch>
              </a:blipFill>
            </p:spPr>
            <p:txBody>
              <a:bodyPr/>
              <a:lstStyle/>
              <a:p>
                <a:r>
                  <a:rPr lang="ko-KR" altLang="en-US">
                    <a:noFill/>
                  </a:rPr>
                  <a:t> </a:t>
                </a:r>
              </a:p>
            </p:txBody>
          </p:sp>
        </mc:Fallback>
      </mc:AlternateContent>
      <p:grpSp>
        <p:nvGrpSpPr>
          <p:cNvPr id="28" name="그룹 27"/>
          <p:cNvGrpSpPr/>
          <p:nvPr/>
        </p:nvGrpSpPr>
        <p:grpSpPr>
          <a:xfrm>
            <a:off x="5283539" y="1334119"/>
            <a:ext cx="2441875" cy="2332829"/>
            <a:chOff x="3522103" y="2384267"/>
            <a:chExt cx="2394857" cy="2163179"/>
          </a:xfrm>
        </p:grpSpPr>
        <p:grpSp>
          <p:nvGrpSpPr>
            <p:cNvPr id="24" name="그룹 23"/>
            <p:cNvGrpSpPr/>
            <p:nvPr/>
          </p:nvGrpSpPr>
          <p:grpSpPr>
            <a:xfrm>
              <a:off x="3522103" y="2384267"/>
              <a:ext cx="2394857" cy="2163179"/>
              <a:chOff x="1929990" y="3271045"/>
              <a:chExt cx="5048186" cy="4888887"/>
            </a:xfrm>
          </p:grpSpPr>
          <p:cxnSp>
            <p:nvCxnSpPr>
              <p:cNvPr id="25" name="직선 화살표 연결선 24"/>
              <p:cNvCxnSpPr/>
              <p:nvPr/>
            </p:nvCxnSpPr>
            <p:spPr>
              <a:xfrm flipV="1">
                <a:off x="4322899" y="3271045"/>
                <a:ext cx="0" cy="488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929990" y="5738949"/>
                <a:ext cx="5048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자유형 26"/>
            <p:cNvSpPr/>
            <p:nvPr/>
          </p:nvSpPr>
          <p:spPr>
            <a:xfrm>
              <a:off x="4231379" y="2672777"/>
              <a:ext cx="851837" cy="1118278"/>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mc:Choice xmlns:a14="http://schemas.microsoft.com/office/drawing/2010/main" Requires="a14">
          <p:sp>
            <p:nvSpPr>
              <p:cNvPr id="29" name="TextBox 28"/>
              <p:cNvSpPr txBox="1"/>
              <p:nvPr/>
            </p:nvSpPr>
            <p:spPr>
              <a:xfrm>
                <a:off x="1208726" y="3863318"/>
                <a:ext cx="1970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−1)(</m:t>
                      </m:r>
                      <m:r>
                        <a:rPr lang="en-US" altLang="ko-KR" b="0" i="1" smtClean="0">
                          <a:latin typeface="Cambria Math" panose="02040503050406030204" pitchFamily="18" charset="0"/>
                        </a:rPr>
                        <m:t>𝑥</m:t>
                      </m:r>
                      <m:r>
                        <a:rPr lang="en-US" altLang="ko-KR" b="0" i="1" smtClean="0">
                          <a:latin typeface="Cambria Math" panose="02040503050406030204" pitchFamily="18" charset="0"/>
                        </a:rPr>
                        <m:t>+1)</m:t>
                      </m:r>
                    </m:oMath>
                  </m:oMathPara>
                </a14:m>
                <a:endParaRPr lang="en-US" altLang="ko-KR" b="0" dirty="0" smtClean="0"/>
              </a:p>
            </p:txBody>
          </p:sp>
        </mc:Choice>
        <mc:Fallback>
          <p:sp>
            <p:nvSpPr>
              <p:cNvPr id="29" name="TextBox 28"/>
              <p:cNvSpPr txBox="1">
                <a:spLocks noRot="1" noChangeAspect="1" noMove="1" noResize="1" noEditPoints="1" noAdjustHandles="1" noChangeArrowheads="1" noChangeShapeType="1" noTextEdit="1"/>
              </p:cNvSpPr>
              <p:nvPr/>
            </p:nvSpPr>
            <p:spPr>
              <a:xfrm>
                <a:off x="1208726" y="3863318"/>
                <a:ext cx="1970411" cy="276999"/>
              </a:xfrm>
              <a:prstGeom prst="rect">
                <a:avLst/>
              </a:prstGeom>
              <a:blipFill rotWithShape="0">
                <a:blip r:embed="rId10"/>
                <a:stretch>
                  <a:fillRect l="-1852" r="-3086" b="-40000"/>
                </a:stretch>
              </a:blipFill>
            </p:spPr>
            <p:txBody>
              <a:bodyPr/>
              <a:lstStyle/>
              <a:p>
                <a:r>
                  <a:rPr lang="ko-KR" altLang="en-US">
                    <a:noFill/>
                  </a:rPr>
                  <a:t> </a:t>
                </a:r>
              </a:p>
            </p:txBody>
          </p:sp>
        </mc:Fallback>
      </mc:AlternateContent>
      <p:sp>
        <p:nvSpPr>
          <p:cNvPr id="33" name="자유형 32"/>
          <p:cNvSpPr/>
          <p:nvPr/>
        </p:nvSpPr>
        <p:spPr>
          <a:xfrm>
            <a:off x="1391558" y="981233"/>
            <a:ext cx="1604746" cy="2094140"/>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5964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세로 제목 1"/>
          <p:cNvSpPr>
            <a:spLocks noGrp="1"/>
          </p:cNvSpPr>
          <p:nvPr>
            <p:ph type="title" orient="vert"/>
          </p:nvPr>
        </p:nvSpPr>
        <p:spPr/>
        <p:txBody>
          <a:bodyPr/>
          <a:lstStyle/>
          <a:p>
            <a:r>
              <a:rPr lang="en-US" altLang="ko-KR" dirty="0" smtClean="0"/>
              <a:t>(</a:t>
            </a:r>
            <a:r>
              <a:rPr lang="ko-KR" altLang="en-US" dirty="0" err="1" smtClean="0"/>
              <a:t>파이썬</a:t>
            </a:r>
            <a:r>
              <a:rPr lang="ko-KR" altLang="en-US" dirty="0" smtClean="0"/>
              <a:t> 결과 사진 및 설명</a:t>
            </a:r>
            <a:r>
              <a:rPr lang="en-US" altLang="ko-KR" dirty="0" smtClean="0"/>
              <a:t>)</a:t>
            </a:r>
            <a:endParaRPr lang="ko-KR" altLang="en-US" dirty="0"/>
          </a:p>
        </p:txBody>
      </p:sp>
    </p:spTree>
    <p:extLst>
      <p:ext uri="{BB962C8B-B14F-4D97-AF65-F5344CB8AC3E}">
        <p14:creationId xmlns:p14="http://schemas.microsoft.com/office/powerpoint/2010/main" val="124363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세로 제목 1"/>
          <p:cNvSpPr>
            <a:spLocks noGrp="1"/>
          </p:cNvSpPr>
          <p:nvPr>
            <p:ph type="title" orient="vert"/>
          </p:nvPr>
        </p:nvSpPr>
        <p:spPr/>
        <p:txBody>
          <a:bodyPr/>
          <a:lstStyle/>
          <a:p>
            <a:r>
              <a:rPr lang="ko-KR" altLang="en-US" dirty="0" smtClean="0"/>
              <a:t>이제 다시 본론으로 돌아가보자</a:t>
            </a:r>
            <a:r>
              <a:rPr lang="en-US" altLang="ko-KR" dirty="0" smtClean="0"/>
              <a:t>. </a:t>
            </a:r>
            <a:r>
              <a:rPr lang="ko-KR" altLang="en-US" dirty="0" smtClean="0"/>
              <a:t>복소수를 받아서 복소수를 내보내는 함수를 어떻게 </a:t>
            </a:r>
            <a:r>
              <a:rPr lang="en-US" altLang="ko-KR" dirty="0" smtClean="0"/>
              <a:t>2</a:t>
            </a:r>
            <a:r>
              <a:rPr lang="ko-KR" altLang="en-US" dirty="0" smtClean="0"/>
              <a:t>차원상에서 표현할 수 있을까</a:t>
            </a:r>
            <a:r>
              <a:rPr lang="en-US" altLang="ko-KR" dirty="0" smtClean="0"/>
              <a:t>? </a:t>
            </a:r>
            <a:r>
              <a:rPr lang="ko-KR" altLang="en-US" dirty="0" smtClean="0"/>
              <a:t>우리가 복소수를 고등학교에서 배울 때는</a:t>
            </a:r>
            <a:r>
              <a:rPr lang="en-US" altLang="ko-KR" dirty="0" smtClean="0"/>
              <a:t>,</a:t>
            </a:r>
            <a:r>
              <a:rPr lang="ko-KR" altLang="en-US" dirty="0"/>
              <a:t> </a:t>
            </a:r>
            <a:r>
              <a:rPr lang="ko-KR" altLang="en-US" dirty="0" smtClean="0"/>
              <a:t>단순히 </a:t>
            </a:r>
            <a:r>
              <a:rPr lang="ko-KR" altLang="en-US" dirty="0" err="1" smtClean="0"/>
              <a:t>실수부와</a:t>
            </a:r>
            <a:r>
              <a:rPr lang="ko-KR" altLang="en-US" dirty="0" smtClean="0"/>
              <a:t> 허수부가 결합된 </a:t>
            </a:r>
            <a:r>
              <a:rPr lang="en-US" altLang="ko-KR" dirty="0" smtClean="0"/>
              <a:t>a + bi </a:t>
            </a:r>
            <a:r>
              <a:rPr lang="ko-KR" altLang="en-US" dirty="0" smtClean="0"/>
              <a:t>꼴이라고만 배운다</a:t>
            </a:r>
            <a:r>
              <a:rPr lang="en-US" altLang="ko-KR" dirty="0" smtClean="0"/>
              <a:t>. </a:t>
            </a:r>
            <a:r>
              <a:rPr lang="ko-KR" altLang="en-US" dirty="0" smtClean="0"/>
              <a:t>이를 조금 더 확장해보자</a:t>
            </a:r>
            <a:r>
              <a:rPr lang="en-US" altLang="ko-KR" dirty="0" smtClean="0"/>
              <a:t>.</a:t>
            </a:r>
            <a:br>
              <a:rPr lang="en-US" altLang="ko-KR" dirty="0" smtClean="0"/>
            </a:br>
            <a:r>
              <a:rPr lang="en-US" altLang="ko-KR" dirty="0"/>
              <a:t/>
            </a:r>
            <a:br>
              <a:rPr lang="en-US" altLang="ko-KR" dirty="0"/>
            </a:br>
            <a:r>
              <a:rPr lang="ko-KR" altLang="en-US" dirty="0" smtClean="0"/>
              <a:t>존재하는 모든 실수를 빠짐없이 모은 집합은</a:t>
            </a:r>
            <a:r>
              <a:rPr lang="en-US" altLang="ko-KR" dirty="0" smtClean="0"/>
              <a:t>, </a:t>
            </a:r>
            <a:r>
              <a:rPr lang="ko-KR" altLang="en-US" dirty="0" smtClean="0"/>
              <a:t>직선 하나와 완전히 대응되므로 우리는 이를 수직선이라 부른다</a:t>
            </a:r>
            <a:r>
              <a:rPr lang="en-US" altLang="ko-KR" dirty="0" smtClean="0"/>
              <a:t>. </a:t>
            </a:r>
            <a:r>
              <a:rPr lang="ko-KR" altLang="en-US" dirty="0" smtClean="0"/>
              <a:t>복소수의 꼴을 자세히 보면</a:t>
            </a:r>
            <a:r>
              <a:rPr lang="en-US" altLang="ko-KR" dirty="0" smtClean="0"/>
              <a:t>, a </a:t>
            </a:r>
            <a:r>
              <a:rPr lang="ko-KR" altLang="en-US" dirty="0" smtClean="0"/>
              <a:t>와</a:t>
            </a:r>
            <a:r>
              <a:rPr lang="en-US" altLang="ko-KR" dirty="0" smtClean="0"/>
              <a:t> b 2</a:t>
            </a:r>
            <a:r>
              <a:rPr lang="ko-KR" altLang="en-US" dirty="0" smtClean="0"/>
              <a:t>개의 실수로 구성되어 있다</a:t>
            </a:r>
            <a:r>
              <a:rPr lang="en-US" altLang="ko-KR" dirty="0" smtClean="0"/>
              <a:t>. </a:t>
            </a:r>
            <a:r>
              <a:rPr lang="ko-KR" altLang="en-US" dirty="0" smtClean="0"/>
              <a:t>따라서</a:t>
            </a:r>
            <a:r>
              <a:rPr lang="en-US" altLang="ko-KR" dirty="0" smtClean="0"/>
              <a:t>, </a:t>
            </a:r>
            <a:r>
              <a:rPr lang="ko-KR" altLang="en-US" dirty="0" smtClean="0"/>
              <a:t>존재하는 모든 복소수를 빠짐없이 모은 집합은</a:t>
            </a:r>
            <a:r>
              <a:rPr lang="en-US" altLang="ko-KR" dirty="0" smtClean="0"/>
              <a:t> </a:t>
            </a:r>
            <a:r>
              <a:rPr lang="ko-KR" altLang="en-US" dirty="0" smtClean="0"/>
              <a:t>마치 </a:t>
            </a:r>
            <a:r>
              <a:rPr lang="en-US" altLang="ko-KR" dirty="0" smtClean="0"/>
              <a:t>x</a:t>
            </a:r>
            <a:r>
              <a:rPr lang="ko-KR" altLang="en-US" dirty="0" smtClean="0"/>
              <a:t>축과 </a:t>
            </a:r>
            <a:r>
              <a:rPr lang="en-US" altLang="ko-KR" dirty="0" smtClean="0"/>
              <a:t>y</a:t>
            </a:r>
            <a:r>
              <a:rPr lang="ko-KR" altLang="en-US" dirty="0" smtClean="0"/>
              <a:t>축이 직교하듯 </a:t>
            </a:r>
            <a:r>
              <a:rPr lang="ko-KR" altLang="en-US" dirty="0" err="1" smtClean="0"/>
              <a:t>실수축과</a:t>
            </a:r>
            <a:r>
              <a:rPr lang="ko-KR" altLang="en-US" dirty="0" smtClean="0"/>
              <a:t> </a:t>
            </a:r>
            <a:r>
              <a:rPr lang="ko-KR" altLang="en-US" dirty="0" err="1" smtClean="0"/>
              <a:t>허수축이</a:t>
            </a:r>
            <a:r>
              <a:rPr lang="ko-KR" altLang="en-US" dirty="0" smtClean="0"/>
              <a:t> 직교하는 좌표평면에 완벽하게 대응될 것이다</a:t>
            </a:r>
            <a:r>
              <a:rPr lang="en-US" altLang="ko-KR" dirty="0" smtClean="0"/>
              <a:t>. </a:t>
            </a:r>
            <a:r>
              <a:rPr lang="ko-KR" altLang="en-US" dirty="0" smtClean="0"/>
              <a:t>이를 </a:t>
            </a:r>
            <a:r>
              <a:rPr lang="ko-KR" altLang="en-US" dirty="0" err="1" smtClean="0"/>
              <a:t>복소평면이라</a:t>
            </a:r>
            <a:r>
              <a:rPr lang="ko-KR" altLang="en-US" dirty="0" smtClean="0"/>
              <a:t> 부른다</a:t>
            </a:r>
            <a:r>
              <a:rPr lang="en-US" altLang="ko-KR" dirty="0" smtClean="0"/>
              <a:t>.</a:t>
            </a:r>
            <a:endParaRPr lang="ko-KR" altLang="en-US" dirty="0"/>
          </a:p>
        </p:txBody>
      </p:sp>
      <p:sp>
        <p:nvSpPr>
          <p:cNvPr id="338" name="타원 337"/>
          <p:cNvSpPr/>
          <p:nvPr/>
        </p:nvSpPr>
        <p:spPr>
          <a:xfrm>
            <a:off x="1023106" y="190920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타원 338"/>
          <p:cNvSpPr/>
          <p:nvPr/>
        </p:nvSpPr>
        <p:spPr>
          <a:xfrm>
            <a:off x="1023106" y="2347872"/>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0" name="타원 339"/>
          <p:cNvSpPr/>
          <p:nvPr/>
        </p:nvSpPr>
        <p:spPr>
          <a:xfrm>
            <a:off x="1023106" y="278654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1" name="타원 340"/>
          <p:cNvSpPr/>
          <p:nvPr/>
        </p:nvSpPr>
        <p:spPr>
          <a:xfrm>
            <a:off x="1023106" y="3225209"/>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2" name="타원 341"/>
          <p:cNvSpPr/>
          <p:nvPr/>
        </p:nvSpPr>
        <p:spPr>
          <a:xfrm>
            <a:off x="1023106" y="3663878"/>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타원 342"/>
          <p:cNvSpPr/>
          <p:nvPr/>
        </p:nvSpPr>
        <p:spPr>
          <a:xfrm>
            <a:off x="1023106" y="4102547"/>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2" name="타원 351"/>
          <p:cNvSpPr/>
          <p:nvPr/>
        </p:nvSpPr>
        <p:spPr>
          <a:xfrm>
            <a:off x="1429990" y="1909176"/>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타원 352"/>
          <p:cNvSpPr/>
          <p:nvPr/>
        </p:nvSpPr>
        <p:spPr>
          <a:xfrm>
            <a:off x="1429990" y="2347845"/>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4" name="타원 353"/>
          <p:cNvSpPr/>
          <p:nvPr/>
        </p:nvSpPr>
        <p:spPr>
          <a:xfrm>
            <a:off x="1429990" y="2786514"/>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5" name="타원 354"/>
          <p:cNvSpPr/>
          <p:nvPr/>
        </p:nvSpPr>
        <p:spPr>
          <a:xfrm>
            <a:off x="1429990" y="322518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6" name="타원 355"/>
          <p:cNvSpPr/>
          <p:nvPr/>
        </p:nvSpPr>
        <p:spPr>
          <a:xfrm>
            <a:off x="1429990" y="366385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7" name="타원 356"/>
          <p:cNvSpPr/>
          <p:nvPr/>
        </p:nvSpPr>
        <p:spPr>
          <a:xfrm>
            <a:off x="1429990" y="4102520"/>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6" name="타원 365"/>
          <p:cNvSpPr/>
          <p:nvPr/>
        </p:nvSpPr>
        <p:spPr>
          <a:xfrm>
            <a:off x="1836875" y="1909150"/>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7" name="타원 366"/>
          <p:cNvSpPr/>
          <p:nvPr/>
        </p:nvSpPr>
        <p:spPr>
          <a:xfrm>
            <a:off x="1836875" y="2347819"/>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8" name="타원 367"/>
          <p:cNvSpPr/>
          <p:nvPr/>
        </p:nvSpPr>
        <p:spPr>
          <a:xfrm>
            <a:off x="1836875" y="2786487"/>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9" name="타원 368"/>
          <p:cNvSpPr/>
          <p:nvPr/>
        </p:nvSpPr>
        <p:spPr>
          <a:xfrm>
            <a:off x="1836875" y="3225156"/>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0" name="타원 369"/>
          <p:cNvSpPr/>
          <p:nvPr/>
        </p:nvSpPr>
        <p:spPr>
          <a:xfrm>
            <a:off x="1836875" y="3663825"/>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1" name="타원 370"/>
          <p:cNvSpPr/>
          <p:nvPr/>
        </p:nvSpPr>
        <p:spPr>
          <a:xfrm>
            <a:off x="1836875" y="410249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0" name="타원 379"/>
          <p:cNvSpPr/>
          <p:nvPr/>
        </p:nvSpPr>
        <p:spPr>
          <a:xfrm>
            <a:off x="2243759" y="190912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1" name="타원 380"/>
          <p:cNvSpPr/>
          <p:nvPr/>
        </p:nvSpPr>
        <p:spPr>
          <a:xfrm>
            <a:off x="2243759" y="2347792"/>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2" name="타원 381"/>
          <p:cNvSpPr/>
          <p:nvPr/>
        </p:nvSpPr>
        <p:spPr>
          <a:xfrm>
            <a:off x="2243759" y="278646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3" name="타원 382"/>
          <p:cNvSpPr/>
          <p:nvPr/>
        </p:nvSpPr>
        <p:spPr>
          <a:xfrm>
            <a:off x="2243759" y="3225129"/>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타원 383"/>
          <p:cNvSpPr/>
          <p:nvPr/>
        </p:nvSpPr>
        <p:spPr>
          <a:xfrm>
            <a:off x="2243759" y="3663798"/>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5" name="타원 384"/>
          <p:cNvSpPr/>
          <p:nvPr/>
        </p:nvSpPr>
        <p:spPr>
          <a:xfrm>
            <a:off x="2243759" y="4102467"/>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4" name="타원 393"/>
          <p:cNvSpPr/>
          <p:nvPr/>
        </p:nvSpPr>
        <p:spPr>
          <a:xfrm>
            <a:off x="2650643" y="1909096"/>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타원 394"/>
          <p:cNvSpPr/>
          <p:nvPr/>
        </p:nvSpPr>
        <p:spPr>
          <a:xfrm>
            <a:off x="2650643" y="2347765"/>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6" name="타원 395"/>
          <p:cNvSpPr/>
          <p:nvPr/>
        </p:nvSpPr>
        <p:spPr>
          <a:xfrm>
            <a:off x="2650643" y="2786434"/>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타원 396"/>
          <p:cNvSpPr/>
          <p:nvPr/>
        </p:nvSpPr>
        <p:spPr>
          <a:xfrm>
            <a:off x="2650643" y="322510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8" name="타원 397"/>
          <p:cNvSpPr/>
          <p:nvPr/>
        </p:nvSpPr>
        <p:spPr>
          <a:xfrm>
            <a:off x="2650643" y="366377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타원 398"/>
          <p:cNvSpPr/>
          <p:nvPr/>
        </p:nvSpPr>
        <p:spPr>
          <a:xfrm>
            <a:off x="2650643" y="4102440"/>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타원 407"/>
          <p:cNvSpPr/>
          <p:nvPr/>
        </p:nvSpPr>
        <p:spPr>
          <a:xfrm>
            <a:off x="3057527" y="1909070"/>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9" name="타원 408"/>
          <p:cNvSpPr/>
          <p:nvPr/>
        </p:nvSpPr>
        <p:spPr>
          <a:xfrm>
            <a:off x="3057527" y="2347738"/>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0" name="타원 409"/>
          <p:cNvSpPr/>
          <p:nvPr/>
        </p:nvSpPr>
        <p:spPr>
          <a:xfrm>
            <a:off x="3057527" y="2786407"/>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1" name="타원 410"/>
          <p:cNvSpPr/>
          <p:nvPr/>
        </p:nvSpPr>
        <p:spPr>
          <a:xfrm>
            <a:off x="3057527" y="3225076"/>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2" name="타원 411"/>
          <p:cNvSpPr/>
          <p:nvPr/>
        </p:nvSpPr>
        <p:spPr>
          <a:xfrm>
            <a:off x="3057527" y="3663745"/>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타원 412"/>
          <p:cNvSpPr/>
          <p:nvPr/>
        </p:nvSpPr>
        <p:spPr>
          <a:xfrm>
            <a:off x="3057527" y="4102413"/>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0" name="직선 화살표 연결선 459"/>
          <p:cNvCxnSpPr/>
          <p:nvPr/>
        </p:nvCxnSpPr>
        <p:spPr>
          <a:xfrm>
            <a:off x="4831700" y="3067341"/>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2" name="TextBox 461"/>
              <p:cNvSpPr txBox="1"/>
              <p:nvPr/>
            </p:nvSpPr>
            <p:spPr>
              <a:xfrm>
                <a:off x="7637415" y="2910369"/>
                <a:ext cx="193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x</m:t>
                      </m:r>
                    </m:oMath>
                  </m:oMathPara>
                </a14:m>
                <a:endParaRPr lang="ko-KR" altLang="en-US" dirty="0"/>
              </a:p>
            </p:txBody>
          </p:sp>
        </mc:Choice>
        <mc:Fallback>
          <p:sp>
            <p:nvSpPr>
              <p:cNvPr id="462" name="TextBox 461"/>
              <p:cNvSpPr txBox="1">
                <a:spLocks noRot="1" noChangeAspect="1" noMove="1" noResize="1" noEditPoints="1" noAdjustHandles="1" noChangeArrowheads="1" noChangeShapeType="1" noTextEdit="1"/>
              </p:cNvSpPr>
              <p:nvPr/>
            </p:nvSpPr>
            <p:spPr>
              <a:xfrm>
                <a:off x="7637415" y="2910369"/>
                <a:ext cx="193963" cy="276999"/>
              </a:xfrm>
              <a:prstGeom prst="rect">
                <a:avLst/>
              </a:prstGeom>
              <a:blipFill rotWithShape="0">
                <a:blip r:embed="rId2"/>
                <a:stretch>
                  <a:fillRect l="-9375" r="-9375" b="-2174"/>
                </a:stretch>
              </a:blipFill>
            </p:spPr>
            <p:txBody>
              <a:bodyPr/>
              <a:lstStyle/>
              <a:p>
                <a:r>
                  <a:rPr lang="ko-KR" altLang="en-US">
                    <a:noFill/>
                  </a:rPr>
                  <a:t> </a:t>
                </a:r>
              </a:p>
            </p:txBody>
          </p:sp>
        </mc:Fallback>
      </mc:AlternateContent>
      <p:grpSp>
        <p:nvGrpSpPr>
          <p:cNvPr id="464" name="그룹 463"/>
          <p:cNvGrpSpPr/>
          <p:nvPr/>
        </p:nvGrpSpPr>
        <p:grpSpPr>
          <a:xfrm>
            <a:off x="844185" y="1893647"/>
            <a:ext cx="2593615" cy="2342709"/>
            <a:chOff x="1929990" y="3271045"/>
            <a:chExt cx="5048186" cy="4888887"/>
          </a:xfrm>
        </p:grpSpPr>
        <p:cxnSp>
          <p:nvCxnSpPr>
            <p:cNvPr id="465" name="직선 화살표 연결선 464"/>
            <p:cNvCxnSpPr/>
            <p:nvPr/>
          </p:nvCxnSpPr>
          <p:spPr>
            <a:xfrm flipV="1">
              <a:off x="4322899" y="3271045"/>
              <a:ext cx="0" cy="4888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직선 화살표 연결선 465"/>
            <p:cNvCxnSpPr/>
            <p:nvPr/>
          </p:nvCxnSpPr>
          <p:spPr>
            <a:xfrm>
              <a:off x="1929990" y="5738949"/>
              <a:ext cx="5048186" cy="0"/>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67" name="TextBox 466"/>
              <p:cNvSpPr txBox="1"/>
              <p:nvPr/>
            </p:nvSpPr>
            <p:spPr>
              <a:xfrm>
                <a:off x="3466260" y="2927759"/>
                <a:ext cx="152183"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𝑎</m:t>
                      </m:r>
                    </m:oMath>
                  </m:oMathPara>
                </a14:m>
                <a:endParaRPr lang="ko-KR" altLang="en-US" dirty="0"/>
              </a:p>
            </p:txBody>
          </p:sp>
        </mc:Choice>
        <mc:Fallback>
          <p:sp>
            <p:nvSpPr>
              <p:cNvPr id="467" name="TextBox 466"/>
              <p:cNvSpPr txBox="1">
                <a:spLocks noRot="1" noChangeAspect="1" noMove="1" noResize="1" noEditPoints="1" noAdjustHandles="1" noChangeArrowheads="1" noChangeShapeType="1" noTextEdit="1"/>
              </p:cNvSpPr>
              <p:nvPr/>
            </p:nvSpPr>
            <p:spPr>
              <a:xfrm>
                <a:off x="3466260" y="2927759"/>
                <a:ext cx="152183" cy="195490"/>
              </a:xfrm>
              <a:prstGeom prst="rect">
                <a:avLst/>
              </a:prstGeom>
              <a:blipFill rotWithShape="0">
                <a:blip r:embed="rId3"/>
                <a:stretch>
                  <a:fillRect l="-36000" r="-28000" b="-4687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68" name="TextBox 467"/>
              <p:cNvSpPr txBox="1"/>
              <p:nvPr/>
            </p:nvSpPr>
            <p:spPr>
              <a:xfrm>
                <a:off x="1961895" y="1647418"/>
                <a:ext cx="203137"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𝑏𝑖</m:t>
                      </m:r>
                    </m:oMath>
                  </m:oMathPara>
                </a14:m>
                <a:endParaRPr lang="ko-KR" altLang="en-US" dirty="0"/>
              </a:p>
            </p:txBody>
          </p:sp>
        </mc:Choice>
        <mc:Fallback>
          <p:sp>
            <p:nvSpPr>
              <p:cNvPr id="468" name="TextBox 467"/>
              <p:cNvSpPr txBox="1">
                <a:spLocks noRot="1" noChangeAspect="1" noMove="1" noResize="1" noEditPoints="1" noAdjustHandles="1" noChangeArrowheads="1" noChangeShapeType="1" noTextEdit="1"/>
              </p:cNvSpPr>
              <p:nvPr/>
            </p:nvSpPr>
            <p:spPr>
              <a:xfrm>
                <a:off x="1961895" y="1647418"/>
                <a:ext cx="203137" cy="195490"/>
              </a:xfrm>
              <a:prstGeom prst="rect">
                <a:avLst/>
              </a:prstGeom>
              <a:blipFill rotWithShape="0">
                <a:blip r:embed="rId4"/>
                <a:stretch>
                  <a:fillRect l="-42424" r="-39394" b="-59375"/>
                </a:stretch>
              </a:blipFill>
            </p:spPr>
            <p:txBody>
              <a:bodyPr/>
              <a:lstStyle/>
              <a:p>
                <a:r>
                  <a:rPr lang="ko-KR" altLang="en-US">
                    <a:noFill/>
                  </a:rPr>
                  <a:t> </a:t>
                </a:r>
              </a:p>
            </p:txBody>
          </p:sp>
        </mc:Fallback>
      </mc:AlternateContent>
      <p:grpSp>
        <p:nvGrpSpPr>
          <p:cNvPr id="475" name="그룹 474"/>
          <p:cNvGrpSpPr/>
          <p:nvPr/>
        </p:nvGrpSpPr>
        <p:grpSpPr>
          <a:xfrm>
            <a:off x="5113682" y="3024200"/>
            <a:ext cx="2120566" cy="86279"/>
            <a:chOff x="750633" y="1336357"/>
            <a:chExt cx="2120566" cy="86279"/>
          </a:xfrm>
        </p:grpSpPr>
        <p:sp>
          <p:nvSpPr>
            <p:cNvPr id="469" name="타원 468"/>
            <p:cNvSpPr/>
            <p:nvPr/>
          </p:nvSpPr>
          <p:spPr>
            <a:xfrm>
              <a:off x="750633" y="133649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타원 469"/>
            <p:cNvSpPr/>
            <p:nvPr/>
          </p:nvSpPr>
          <p:spPr>
            <a:xfrm>
              <a:off x="1157517" y="1336464"/>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타원 470"/>
            <p:cNvSpPr/>
            <p:nvPr/>
          </p:nvSpPr>
          <p:spPr>
            <a:xfrm>
              <a:off x="1564402" y="1336438"/>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타원 471"/>
            <p:cNvSpPr/>
            <p:nvPr/>
          </p:nvSpPr>
          <p:spPr>
            <a:xfrm>
              <a:off x="1971286" y="1336411"/>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타원 472"/>
            <p:cNvSpPr/>
            <p:nvPr/>
          </p:nvSpPr>
          <p:spPr>
            <a:xfrm>
              <a:off x="2378170" y="1336384"/>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타원 473"/>
            <p:cNvSpPr/>
            <p:nvPr/>
          </p:nvSpPr>
          <p:spPr>
            <a:xfrm>
              <a:off x="2785054" y="1336357"/>
              <a:ext cx="86145" cy="861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mc:Choice xmlns:a14="http://schemas.microsoft.com/office/drawing/2010/main" Requires="a14">
          <p:sp>
            <p:nvSpPr>
              <p:cNvPr id="476" name="TextBox 475"/>
              <p:cNvSpPr txBox="1"/>
              <p:nvPr/>
            </p:nvSpPr>
            <p:spPr>
              <a:xfrm>
                <a:off x="1879947" y="4347780"/>
                <a:ext cx="392736"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3200" i="1" smtClean="0">
                          <a:latin typeface="Cambria Math" panose="02040503050406030204" pitchFamily="18" charset="0"/>
                          <a:ea typeface="Cambria Math" panose="02040503050406030204" pitchFamily="18" charset="0"/>
                        </a:rPr>
                        <m:t>ℂ</m:t>
                      </m:r>
                    </m:oMath>
                  </m:oMathPara>
                </a14:m>
                <a:endParaRPr lang="ko-KR" altLang="en-US" sz="3200" dirty="0"/>
              </a:p>
            </p:txBody>
          </p:sp>
        </mc:Choice>
        <mc:Fallback>
          <p:sp>
            <p:nvSpPr>
              <p:cNvPr id="476" name="TextBox 475"/>
              <p:cNvSpPr txBox="1">
                <a:spLocks noRot="1" noChangeAspect="1" noMove="1" noResize="1" noEditPoints="1" noAdjustHandles="1" noChangeArrowheads="1" noChangeShapeType="1" noTextEdit="1"/>
              </p:cNvSpPr>
              <p:nvPr/>
            </p:nvSpPr>
            <p:spPr>
              <a:xfrm>
                <a:off x="1879947" y="4347780"/>
                <a:ext cx="392736" cy="492443"/>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77" name="TextBox 476"/>
              <p:cNvSpPr txBox="1"/>
              <p:nvPr/>
            </p:nvSpPr>
            <p:spPr>
              <a:xfrm>
                <a:off x="5970523" y="3187368"/>
                <a:ext cx="45044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3200" i="1" smtClean="0">
                          <a:latin typeface="Cambria Math" panose="02040503050406030204" pitchFamily="18" charset="0"/>
                          <a:ea typeface="Cambria Math" panose="02040503050406030204" pitchFamily="18" charset="0"/>
                        </a:rPr>
                        <m:t>ℝ</m:t>
                      </m:r>
                    </m:oMath>
                  </m:oMathPara>
                </a14:m>
                <a:endParaRPr lang="ko-KR" altLang="en-US" sz="3200" dirty="0"/>
              </a:p>
            </p:txBody>
          </p:sp>
        </mc:Choice>
        <mc:Fallback>
          <p:sp>
            <p:nvSpPr>
              <p:cNvPr id="477" name="TextBox 476"/>
              <p:cNvSpPr txBox="1">
                <a:spLocks noRot="1" noChangeAspect="1" noMove="1" noResize="1" noEditPoints="1" noAdjustHandles="1" noChangeArrowheads="1" noChangeShapeType="1" noTextEdit="1"/>
              </p:cNvSpPr>
              <p:nvPr/>
            </p:nvSpPr>
            <p:spPr>
              <a:xfrm>
                <a:off x="5970523" y="3187368"/>
                <a:ext cx="450444" cy="492443"/>
              </a:xfrm>
              <a:prstGeom prst="rect">
                <a:avLst/>
              </a:prstGeom>
              <a:blipFill rotWithShape="0">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0349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8/8a/Color_circle_%28RGB%29.svg/1024px-Color_circle_%28RGB%29.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749" y="3005015"/>
            <a:ext cx="3398555" cy="3398556"/>
          </a:xfrm>
          <a:prstGeom prst="rect">
            <a:avLst/>
          </a:prstGeom>
          <a:noFill/>
          <a:extLst>
            <a:ext uri="{909E8E84-426E-40DD-AFC4-6F175D3DCCD1}">
              <a14:hiddenFill xmlns:a14="http://schemas.microsoft.com/office/drawing/2010/main">
                <a:solidFill>
                  <a:srgbClr val="FFFFFF"/>
                </a:solidFill>
              </a14:hiddenFill>
            </a:ext>
          </a:extLst>
        </p:spPr>
      </p:pic>
      <p:sp>
        <p:nvSpPr>
          <p:cNvPr id="160" name="직사각형 159"/>
          <p:cNvSpPr/>
          <p:nvPr/>
        </p:nvSpPr>
        <p:spPr>
          <a:xfrm>
            <a:off x="3882463" y="2726630"/>
            <a:ext cx="3754230" cy="389327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직사각형 158"/>
          <p:cNvSpPr/>
          <p:nvPr/>
        </p:nvSpPr>
        <p:spPr>
          <a:xfrm>
            <a:off x="761478" y="3439932"/>
            <a:ext cx="2249115" cy="2424473"/>
          </a:xfrm>
          <a:prstGeom prst="rect">
            <a:avLst/>
          </a:prstGeom>
          <a:gradFill flip="none" rotWithShape="1">
            <a:gsLst>
              <a:gs pos="0">
                <a:schemeClr val="bg1"/>
              </a:gs>
              <a:gs pos="50000">
                <a:schemeClr val="bg1">
                  <a:lumMod val="85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세로 제목 1"/>
          <p:cNvSpPr>
            <a:spLocks noGrp="1"/>
          </p:cNvSpPr>
          <p:nvPr>
            <p:ph type="title" orient="vert"/>
          </p:nvPr>
        </p:nvSpPr>
        <p:spPr>
          <a:xfrm>
            <a:off x="8724900" y="365125"/>
            <a:ext cx="2628900" cy="6426200"/>
          </a:xfrm>
        </p:spPr>
        <p:txBody>
          <a:bodyPr>
            <a:normAutofit fontScale="90000"/>
          </a:bodyPr>
          <a:lstStyle/>
          <a:p>
            <a:r>
              <a:rPr lang="ko-KR" altLang="en-US" dirty="0" smtClean="0"/>
              <a:t>우리는 이미 실수에 색을 대응시킨다면 </a:t>
            </a:r>
            <a:r>
              <a:rPr lang="en-US" altLang="ko-KR" dirty="0" smtClean="0"/>
              <a:t>1</a:t>
            </a:r>
            <a:r>
              <a:rPr lang="ko-KR" altLang="en-US" dirty="0" smtClean="0"/>
              <a:t>차원 수직선 하나 </a:t>
            </a:r>
            <a:r>
              <a:rPr lang="en-US" altLang="ko-KR" dirty="0" smtClean="0"/>
              <a:t>+ </a:t>
            </a:r>
            <a:r>
              <a:rPr lang="ko-KR" altLang="en-US" dirty="0" smtClean="0"/>
              <a:t>색깔 으로도 </a:t>
            </a:r>
            <a:r>
              <a:rPr lang="en-US" altLang="ko-KR" dirty="0" smtClean="0"/>
              <a:t>y=f(x) </a:t>
            </a:r>
            <a:r>
              <a:rPr lang="ko-KR" altLang="en-US" dirty="0" smtClean="0"/>
              <a:t>를 표현 가능함을 밝혀냈다</a:t>
            </a:r>
            <a:r>
              <a:rPr lang="en-US" altLang="ko-KR" dirty="0" smtClean="0"/>
              <a:t>. </a:t>
            </a:r>
            <a:r>
              <a:rPr lang="ko-KR" altLang="en-US" dirty="0" smtClean="0"/>
              <a:t>따라서</a:t>
            </a:r>
            <a:r>
              <a:rPr lang="en-US" altLang="ko-KR" dirty="0" smtClean="0"/>
              <a:t>, </a:t>
            </a:r>
            <a:r>
              <a:rPr lang="ko-KR" altLang="en-US" dirty="0" err="1" smtClean="0"/>
              <a:t>복소평면</a:t>
            </a:r>
            <a:r>
              <a:rPr lang="ko-KR" altLang="en-US" dirty="0" smtClean="0"/>
              <a:t> 위의 복소수 에도 색을 대응시켜 보자</a:t>
            </a:r>
            <a:r>
              <a:rPr lang="en-US" altLang="ko-KR" dirty="0" smtClean="0"/>
              <a:t>.</a:t>
            </a:r>
            <a:br>
              <a:rPr lang="en-US" altLang="ko-KR" dirty="0" smtClean="0"/>
            </a:br>
            <a:r>
              <a:rPr lang="en-US" altLang="ko-KR" dirty="0"/>
              <a:t/>
            </a:r>
            <a:br>
              <a:rPr lang="en-US" altLang="ko-KR" dirty="0"/>
            </a:br>
            <a:r>
              <a:rPr lang="ko-KR" altLang="en-US" dirty="0" smtClean="0"/>
              <a:t>우선 정말 단순하게 중심으로 갈수록 색이 사라지고 절댓값이 멀어 질수록 색이 진해지는 대응을 생각해볼 수 있다</a:t>
            </a:r>
            <a:r>
              <a:rPr lang="en-US" altLang="ko-KR" dirty="0" smtClean="0"/>
              <a:t>.</a:t>
            </a:r>
            <a:r>
              <a:rPr lang="ko-KR" altLang="en-US" dirty="0" smtClean="0"/>
              <a:t> 좋은 대응이지만</a:t>
            </a:r>
            <a:r>
              <a:rPr lang="en-US" altLang="ko-KR" dirty="0" smtClean="0"/>
              <a:t>, </a:t>
            </a:r>
            <a:r>
              <a:rPr lang="ko-KR" altLang="en-US" dirty="0" smtClean="0"/>
              <a:t>서로 다른 복소수들이 서로 다른 색을 가져야 한다는 점에서 이 방식은 문제가 있다</a:t>
            </a:r>
            <a:r>
              <a:rPr lang="en-US" altLang="ko-KR" dirty="0" smtClean="0"/>
              <a:t>.</a:t>
            </a:r>
            <a:br>
              <a:rPr lang="en-US" altLang="ko-KR" dirty="0" smtClean="0"/>
            </a:br>
            <a:r>
              <a:rPr lang="en-US" altLang="ko-KR" dirty="0"/>
              <a:t/>
            </a:r>
            <a:br>
              <a:rPr lang="en-US" altLang="ko-KR" dirty="0"/>
            </a:br>
            <a:r>
              <a:rPr lang="ko-KR" altLang="en-US" dirty="0" smtClean="0"/>
              <a:t>다시 위의 </a:t>
            </a:r>
            <a:r>
              <a:rPr lang="en-US" altLang="ko-KR" dirty="0" smtClean="0"/>
              <a:t>“</a:t>
            </a:r>
            <a:r>
              <a:rPr lang="ko-KR" altLang="en-US" dirty="0" smtClean="0"/>
              <a:t>색칠된</a:t>
            </a:r>
            <a:r>
              <a:rPr lang="en-US" altLang="ko-KR" dirty="0" smtClean="0"/>
              <a:t>” </a:t>
            </a:r>
            <a:r>
              <a:rPr lang="ko-KR" altLang="en-US" dirty="0" smtClean="0"/>
              <a:t>실수를 보자</a:t>
            </a:r>
            <a:r>
              <a:rPr lang="en-US" altLang="ko-KR" dirty="0" smtClean="0"/>
              <a:t>. </a:t>
            </a:r>
            <a:r>
              <a:rPr lang="ko-KR" altLang="en-US" dirty="0" smtClean="0"/>
              <a:t>실수에는 </a:t>
            </a:r>
            <a:r>
              <a:rPr lang="en-US" altLang="ko-KR" dirty="0" smtClean="0"/>
              <a:t>2</a:t>
            </a:r>
            <a:r>
              <a:rPr lang="ko-KR" altLang="en-US" dirty="0" smtClean="0"/>
              <a:t>개의 </a:t>
            </a:r>
            <a:r>
              <a:rPr lang="en-US" altLang="ko-KR" dirty="0" smtClean="0"/>
              <a:t>“</a:t>
            </a:r>
            <a:r>
              <a:rPr lang="ko-KR" altLang="en-US" dirty="0" smtClean="0"/>
              <a:t>방향</a:t>
            </a:r>
            <a:r>
              <a:rPr lang="en-US" altLang="ko-KR" dirty="0" smtClean="0"/>
              <a:t>“ </a:t>
            </a:r>
            <a:r>
              <a:rPr lang="ko-KR" altLang="en-US" dirty="0" smtClean="0"/>
              <a:t>이 있다</a:t>
            </a:r>
            <a:r>
              <a:rPr lang="en-US" altLang="ko-KR" dirty="0" smtClean="0"/>
              <a:t>. </a:t>
            </a:r>
            <a:r>
              <a:rPr lang="ko-KR" altLang="en-US" dirty="0" smtClean="0"/>
              <a:t>바로 음수방향</a:t>
            </a:r>
            <a:r>
              <a:rPr lang="en-US" altLang="ko-KR" dirty="0" smtClean="0"/>
              <a:t>, </a:t>
            </a:r>
            <a:r>
              <a:rPr lang="ko-KR" altLang="en-US" dirty="0" smtClean="0"/>
              <a:t>양수방향이다</a:t>
            </a:r>
            <a:r>
              <a:rPr lang="en-US" altLang="ko-KR" dirty="0" smtClean="0"/>
              <a:t>. </a:t>
            </a:r>
            <a:r>
              <a:rPr lang="ko-KR" altLang="en-US" dirty="0" smtClean="0"/>
              <a:t>그렇다면</a:t>
            </a:r>
            <a:r>
              <a:rPr lang="en-US" altLang="ko-KR" dirty="0" smtClean="0"/>
              <a:t>, </a:t>
            </a:r>
            <a:r>
              <a:rPr lang="ko-KR" altLang="en-US" dirty="0" smtClean="0"/>
              <a:t>복소수에는 어떤 방향이 있는가</a:t>
            </a:r>
            <a:r>
              <a:rPr lang="en-US" altLang="ko-KR" dirty="0" smtClean="0"/>
              <a:t>? </a:t>
            </a:r>
            <a:r>
              <a:rPr lang="ko-KR" altLang="en-US" dirty="0" smtClean="0"/>
              <a:t>복소수는 </a:t>
            </a:r>
            <a:r>
              <a:rPr lang="en-US" altLang="ko-KR" dirty="0" smtClean="0"/>
              <a:t>360</a:t>
            </a:r>
            <a:r>
              <a:rPr lang="ko-KR" altLang="en-US" dirty="0" smtClean="0"/>
              <a:t>도 </a:t>
            </a:r>
            <a:r>
              <a:rPr lang="ko-KR" altLang="en-US" dirty="0" err="1" smtClean="0"/>
              <a:t>전방위에서</a:t>
            </a:r>
            <a:r>
              <a:rPr lang="ko-KR" altLang="en-US" dirty="0" smtClean="0"/>
              <a:t> 연속적으로 방향을 바꿀 수 있다</a:t>
            </a:r>
            <a:r>
              <a:rPr lang="en-US" altLang="ko-KR" dirty="0" smtClean="0"/>
              <a:t>. 360</a:t>
            </a:r>
            <a:r>
              <a:rPr lang="ko-KR" altLang="en-US" dirty="0" smtClean="0"/>
              <a:t>도 모든 방향에 양수인 실수에 대응되는 반직선이 빼곡히 차있는 셈이다</a:t>
            </a:r>
            <a:r>
              <a:rPr lang="en-US" altLang="ko-KR" dirty="0" smtClean="0"/>
              <a:t>. </a:t>
            </a:r>
            <a:r>
              <a:rPr lang="ko-KR" altLang="en-US" dirty="0" smtClean="0"/>
              <a:t>실수에서는 </a:t>
            </a:r>
            <a:r>
              <a:rPr lang="en-US" altLang="ko-KR" dirty="0" smtClean="0"/>
              <a:t>2</a:t>
            </a:r>
            <a:r>
              <a:rPr lang="ko-KR" altLang="en-US" dirty="0" smtClean="0"/>
              <a:t>개의 방향에 각각 파랑</a:t>
            </a:r>
            <a:r>
              <a:rPr lang="en-US" altLang="ko-KR" dirty="0" smtClean="0"/>
              <a:t>, </a:t>
            </a:r>
            <a:r>
              <a:rPr lang="ko-KR" altLang="en-US" dirty="0" smtClean="0"/>
              <a:t>빨강을 대응시켰다</a:t>
            </a:r>
            <a:r>
              <a:rPr lang="en-US" altLang="ko-KR" dirty="0" smtClean="0"/>
              <a:t>. </a:t>
            </a:r>
            <a:r>
              <a:rPr lang="ko-KR" altLang="en-US" dirty="0" smtClean="0"/>
              <a:t>복소수에서는 그렇다면</a:t>
            </a:r>
            <a:r>
              <a:rPr lang="en-US" altLang="ko-KR" dirty="0" smtClean="0"/>
              <a:t>, </a:t>
            </a:r>
            <a:r>
              <a:rPr lang="ko-KR" altLang="en-US" dirty="0" smtClean="0"/>
              <a:t>각 각도마다 다른 색상을 대응시키면 되지 않을까</a:t>
            </a:r>
            <a:r>
              <a:rPr lang="en-US" altLang="ko-KR" dirty="0" smtClean="0"/>
              <a:t>?</a:t>
            </a:r>
            <a:br>
              <a:rPr lang="en-US" altLang="ko-KR" dirty="0" smtClean="0"/>
            </a:br>
            <a:r>
              <a:rPr lang="en-US" altLang="ko-KR" dirty="0"/>
              <a:t/>
            </a:r>
            <a:br>
              <a:rPr lang="en-US" altLang="ko-KR" dirty="0"/>
            </a:br>
            <a:r>
              <a:rPr lang="ko-KR" altLang="en-US" dirty="0" smtClean="0"/>
              <a:t>대응시켜보니</a:t>
            </a:r>
            <a:r>
              <a:rPr lang="en-US" altLang="ko-KR" dirty="0" smtClean="0"/>
              <a:t>, </a:t>
            </a:r>
            <a:r>
              <a:rPr lang="ko-KR" altLang="en-US" dirty="0" smtClean="0"/>
              <a:t>이제 모든 복소수가 자신만의 색을 가지게 되었다</a:t>
            </a:r>
            <a:r>
              <a:rPr lang="en-US" altLang="ko-KR" dirty="0" smtClean="0"/>
              <a:t>. </a:t>
            </a:r>
            <a:r>
              <a:rPr lang="ko-KR" altLang="en-US" dirty="0" smtClean="0"/>
              <a:t>남은 일은</a:t>
            </a:r>
            <a:r>
              <a:rPr lang="en-US" altLang="ko-KR" dirty="0" smtClean="0"/>
              <a:t>, </a:t>
            </a:r>
            <a:r>
              <a:rPr lang="ko-KR" altLang="en-US" dirty="0" smtClean="0"/>
              <a:t>비어있는 </a:t>
            </a:r>
            <a:r>
              <a:rPr lang="en-US" altLang="ko-KR" dirty="0" smtClean="0"/>
              <a:t>“</a:t>
            </a:r>
            <a:r>
              <a:rPr lang="ko-KR" altLang="en-US" dirty="0" smtClean="0"/>
              <a:t>입력</a:t>
            </a:r>
            <a:r>
              <a:rPr lang="en-US" altLang="ko-KR" dirty="0" smtClean="0"/>
              <a:t>“ </a:t>
            </a:r>
            <a:r>
              <a:rPr lang="ko-KR" altLang="en-US" dirty="0" err="1" smtClean="0"/>
              <a:t>복소</a:t>
            </a:r>
            <a:r>
              <a:rPr lang="ko-KR" altLang="en-US" dirty="0" smtClean="0"/>
              <a:t> 평면 위의 모든 점</a:t>
            </a:r>
            <a:r>
              <a:rPr lang="en-US" altLang="ko-KR" dirty="0" smtClean="0"/>
              <a:t>(</a:t>
            </a:r>
            <a:r>
              <a:rPr lang="ko-KR" altLang="en-US" dirty="0" smtClean="0"/>
              <a:t>복소수</a:t>
            </a:r>
            <a:r>
              <a:rPr lang="en-US" altLang="ko-KR" dirty="0" smtClean="0"/>
              <a:t>)</a:t>
            </a:r>
            <a:r>
              <a:rPr lang="ko-KR" altLang="en-US" dirty="0" smtClean="0"/>
              <a:t>에</a:t>
            </a:r>
            <a:r>
              <a:rPr lang="en-US" altLang="ko-KR" dirty="0" smtClean="0"/>
              <a:t>, </a:t>
            </a:r>
            <a:r>
              <a:rPr lang="ko-KR" altLang="en-US" dirty="0" smtClean="0"/>
              <a:t>해당 복소수를 함수에 넣었을 때의 </a:t>
            </a:r>
            <a:r>
              <a:rPr lang="ko-KR" altLang="en-US" dirty="0" err="1" smtClean="0"/>
              <a:t>출력값에</a:t>
            </a:r>
            <a:r>
              <a:rPr lang="ko-KR" altLang="en-US" dirty="0" smtClean="0"/>
              <a:t> 해당하는 색을 </a:t>
            </a:r>
            <a:r>
              <a:rPr lang="ko-KR" altLang="en-US" dirty="0" err="1" smtClean="0"/>
              <a:t>칠해넣은</a:t>
            </a:r>
            <a:r>
              <a:rPr lang="ko-KR" altLang="en-US" dirty="0" smtClean="0"/>
              <a:t> 결과를 뽑아보면 된다</a:t>
            </a:r>
            <a:r>
              <a:rPr lang="en-US" altLang="ko-KR" dirty="0" smtClean="0"/>
              <a:t>.</a:t>
            </a:r>
            <a:br>
              <a:rPr lang="en-US" altLang="ko-KR" dirty="0" smtClean="0"/>
            </a:br>
            <a:r>
              <a:rPr lang="en-US" altLang="ko-KR" dirty="0" smtClean="0"/>
              <a:t/>
            </a:r>
            <a:br>
              <a:rPr lang="en-US" altLang="ko-KR" dirty="0" smtClean="0"/>
            </a:br>
            <a:r>
              <a:rPr lang="en-US" altLang="ko-KR" dirty="0" smtClean="0"/>
              <a:t>(</a:t>
            </a:r>
            <a:r>
              <a:rPr lang="ko-KR" altLang="en-US" dirty="0" smtClean="0"/>
              <a:t>코딩</a:t>
            </a:r>
            <a:r>
              <a:rPr lang="en-US" altLang="ko-KR" dirty="0" smtClean="0"/>
              <a:t>)</a:t>
            </a:r>
            <a:endParaRPr lang="ko-KR" altLang="en-US" dirty="0"/>
          </a:p>
        </p:txBody>
      </p:sp>
      <p:grpSp>
        <p:nvGrpSpPr>
          <p:cNvPr id="154" name="그룹 153"/>
          <p:cNvGrpSpPr/>
          <p:nvPr/>
        </p:nvGrpSpPr>
        <p:grpSpPr>
          <a:xfrm>
            <a:off x="1615993" y="4412060"/>
            <a:ext cx="493029" cy="524840"/>
            <a:chOff x="1615993" y="4412060"/>
            <a:chExt cx="493029" cy="524840"/>
          </a:xfrm>
          <a:solidFill>
            <a:schemeClr val="bg1">
              <a:lumMod val="95000"/>
            </a:schemeClr>
          </a:solidFill>
        </p:grpSpPr>
        <p:sp>
          <p:nvSpPr>
            <p:cNvPr id="17" name="타원 16"/>
            <p:cNvSpPr/>
            <p:nvPr/>
          </p:nvSpPr>
          <p:spPr>
            <a:xfrm>
              <a:off x="1615993" y="4412086"/>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1615993" y="4850755"/>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2022877" y="4412060"/>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2022877" y="4850728"/>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5" name="그룹 154"/>
          <p:cNvGrpSpPr/>
          <p:nvPr/>
        </p:nvGrpSpPr>
        <p:grpSpPr>
          <a:xfrm>
            <a:off x="1209108" y="3973391"/>
            <a:ext cx="1306798" cy="1402178"/>
            <a:chOff x="1209108" y="3973391"/>
            <a:chExt cx="1306798" cy="1402178"/>
          </a:xfrm>
          <a:solidFill>
            <a:schemeClr val="bg1">
              <a:lumMod val="75000"/>
            </a:schemeClr>
          </a:solidFill>
        </p:grpSpPr>
        <p:sp>
          <p:nvSpPr>
            <p:cNvPr id="11" name="타원 10"/>
            <p:cNvSpPr/>
            <p:nvPr/>
          </p:nvSpPr>
          <p:spPr>
            <a:xfrm>
              <a:off x="1209108" y="4412113"/>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1209108" y="485078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1615993" y="3973418"/>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1615993" y="5289424"/>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2022877" y="3973391"/>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2022877" y="5289397"/>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29761" y="4412033"/>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2429761" y="485070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6" name="그룹 155"/>
          <p:cNvGrpSpPr/>
          <p:nvPr/>
        </p:nvGrpSpPr>
        <p:grpSpPr>
          <a:xfrm>
            <a:off x="802224" y="3534722"/>
            <a:ext cx="2120566" cy="2279515"/>
            <a:chOff x="802224" y="3534722"/>
            <a:chExt cx="2120566" cy="2279515"/>
          </a:xfrm>
          <a:solidFill>
            <a:schemeClr val="tx1">
              <a:lumMod val="50000"/>
              <a:lumOff val="50000"/>
            </a:schemeClr>
          </a:solidFill>
        </p:grpSpPr>
        <p:sp>
          <p:nvSpPr>
            <p:cNvPr id="5" name="타원 4"/>
            <p:cNvSpPr/>
            <p:nvPr/>
          </p:nvSpPr>
          <p:spPr>
            <a:xfrm>
              <a:off x="802224" y="4412140"/>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802224" y="4850808"/>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1209108" y="3973444"/>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1209108" y="5289450"/>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1615993" y="3534749"/>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1615993" y="572809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2022877" y="353472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2022877" y="5728066"/>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2429761" y="3973364"/>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429761" y="5289370"/>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836645" y="4412006"/>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836645" y="4850675"/>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7" name="그룹 156"/>
          <p:cNvGrpSpPr/>
          <p:nvPr/>
        </p:nvGrpSpPr>
        <p:grpSpPr>
          <a:xfrm>
            <a:off x="802224" y="3534695"/>
            <a:ext cx="2120566" cy="2279569"/>
            <a:chOff x="802224" y="3534695"/>
            <a:chExt cx="2120566" cy="2279569"/>
          </a:xfrm>
          <a:solidFill>
            <a:schemeClr val="tx1">
              <a:lumMod val="75000"/>
              <a:lumOff val="25000"/>
            </a:schemeClr>
          </a:solidFill>
        </p:grpSpPr>
        <p:sp>
          <p:nvSpPr>
            <p:cNvPr id="4" name="타원 3"/>
            <p:cNvSpPr/>
            <p:nvPr/>
          </p:nvSpPr>
          <p:spPr>
            <a:xfrm>
              <a:off x="802224" y="3973471"/>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02224" y="5289477"/>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1209108" y="3534775"/>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1209108" y="5728119"/>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2429761" y="3534695"/>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29761" y="5728039"/>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836645" y="3973337"/>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836645" y="5289344"/>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8" name="그룹 157"/>
          <p:cNvGrpSpPr/>
          <p:nvPr/>
        </p:nvGrpSpPr>
        <p:grpSpPr>
          <a:xfrm>
            <a:off x="802224" y="3534669"/>
            <a:ext cx="2120566" cy="2279622"/>
            <a:chOff x="802224" y="3534669"/>
            <a:chExt cx="2120566" cy="2279622"/>
          </a:xfrm>
          <a:solidFill>
            <a:schemeClr val="tx1">
              <a:lumMod val="95000"/>
              <a:lumOff val="5000"/>
            </a:schemeClr>
          </a:solidFill>
        </p:grpSpPr>
        <p:sp>
          <p:nvSpPr>
            <p:cNvPr id="3" name="타원 2"/>
            <p:cNvSpPr/>
            <p:nvPr/>
          </p:nvSpPr>
          <p:spPr>
            <a:xfrm>
              <a:off x="802224" y="353480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802224" y="5728146"/>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836645" y="3534669"/>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836645" y="5728012"/>
              <a:ext cx="86145" cy="8614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mc:Choice xmlns:a14="http://schemas.microsoft.com/office/drawing/2010/main" Requires="a14">
          <p:sp>
            <p:nvSpPr>
              <p:cNvPr id="40" name="TextBox 39"/>
              <p:cNvSpPr txBox="1"/>
              <p:nvPr/>
            </p:nvSpPr>
            <p:spPr>
              <a:xfrm>
                <a:off x="5752457" y="1525336"/>
                <a:ext cx="193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x</m:t>
                      </m:r>
                    </m:oMath>
                  </m:oMathPara>
                </a14:m>
                <a:endParaRPr lang="ko-KR" alt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752457" y="1525336"/>
                <a:ext cx="193963" cy="276999"/>
              </a:xfrm>
              <a:prstGeom prst="rect">
                <a:avLst/>
              </a:prstGeom>
              <a:blipFill rotWithShape="0">
                <a:blip r:embed="rId4"/>
                <a:stretch>
                  <a:fillRect l="-9677" r="-12903" b="-2174"/>
                </a:stretch>
              </a:blipFill>
            </p:spPr>
            <p:txBody>
              <a:bodyPr/>
              <a:lstStyle/>
              <a:p>
                <a:r>
                  <a:rPr lang="ko-KR" altLang="en-US">
                    <a:noFill/>
                  </a:rPr>
                  <a:t> </a:t>
                </a:r>
              </a:p>
            </p:txBody>
          </p:sp>
        </mc:Fallback>
      </mc:AlternateContent>
      <p:grpSp>
        <p:nvGrpSpPr>
          <p:cNvPr id="112" name="그룹 111"/>
          <p:cNvGrpSpPr/>
          <p:nvPr/>
        </p:nvGrpSpPr>
        <p:grpSpPr>
          <a:xfrm>
            <a:off x="604253" y="3244442"/>
            <a:ext cx="2774258" cy="2588938"/>
            <a:chOff x="623303" y="3273017"/>
            <a:chExt cx="2774258" cy="2588938"/>
          </a:xfrm>
        </p:grpSpPr>
        <p:cxnSp>
          <p:nvCxnSpPr>
            <p:cNvPr id="42" name="직선 화살표 연결선 41"/>
            <p:cNvCxnSpPr/>
            <p:nvPr/>
          </p:nvCxnSpPr>
          <p:spPr>
            <a:xfrm flipV="1">
              <a:off x="1852712" y="3519246"/>
              <a:ext cx="0" cy="23427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a:off x="623303" y="4701843"/>
              <a:ext cx="2593615" cy="0"/>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3245378" y="4553358"/>
                  <a:ext cx="152183"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𝑎</m:t>
                        </m:r>
                      </m:oMath>
                    </m:oMathPara>
                  </a14:m>
                  <a:endParaRPr lang="ko-KR" alt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245378" y="4553358"/>
                  <a:ext cx="152183" cy="195490"/>
                </a:xfrm>
                <a:prstGeom prst="rect">
                  <a:avLst/>
                </a:prstGeom>
                <a:blipFill rotWithShape="0">
                  <a:blip r:embed="rId5"/>
                  <a:stretch>
                    <a:fillRect l="-36000" r="-28000" b="-4687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741013" y="3273017"/>
                  <a:ext cx="203137"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𝑏𝑖</m:t>
                        </m:r>
                      </m:oMath>
                    </m:oMathPara>
                  </a14:m>
                  <a:endParaRPr lang="ko-KR" altLang="en-US" dirty="0"/>
                </a:p>
              </p:txBody>
            </p:sp>
          </mc:Choice>
          <mc:Fallback>
            <p:sp>
              <p:nvSpPr>
                <p:cNvPr id="45" name="TextBox 44"/>
                <p:cNvSpPr txBox="1">
                  <a:spLocks noRot="1" noChangeAspect="1" noMove="1" noResize="1" noEditPoints="1" noAdjustHandles="1" noChangeArrowheads="1" noChangeShapeType="1" noTextEdit="1"/>
                </p:cNvSpPr>
                <p:nvPr/>
              </p:nvSpPr>
              <p:spPr>
                <a:xfrm>
                  <a:off x="1741013" y="3273017"/>
                  <a:ext cx="203137" cy="195490"/>
                </a:xfrm>
                <a:prstGeom prst="rect">
                  <a:avLst/>
                </a:prstGeom>
                <a:blipFill rotWithShape="0">
                  <a:blip r:embed="rId6"/>
                  <a:stretch>
                    <a:fillRect l="-41176" r="-35294" b="-59375"/>
                  </a:stretch>
                </a:blipFill>
              </p:spPr>
              <p:txBody>
                <a:bodyPr/>
                <a:lstStyle/>
                <a:p>
                  <a:r>
                    <a:rPr lang="ko-KR" altLang="en-US">
                      <a:noFill/>
                    </a:rPr>
                    <a:t> </a:t>
                  </a:r>
                </a:p>
              </p:txBody>
            </p:sp>
          </mc:Fallback>
        </mc:AlternateContent>
      </p:grpSp>
      <p:sp>
        <p:nvSpPr>
          <p:cNvPr id="94" name="직사각형 93"/>
          <p:cNvSpPr/>
          <p:nvPr/>
        </p:nvSpPr>
        <p:spPr>
          <a:xfrm>
            <a:off x="4016789" y="1808599"/>
            <a:ext cx="2617104" cy="122319"/>
          </a:xfrm>
          <a:prstGeom prst="rect">
            <a:avLst/>
          </a:prstGeom>
          <a:gradFill flip="none" rotWithShape="1">
            <a:gsLst>
              <a:gs pos="0">
                <a:srgbClr val="FF0000"/>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a:off x="1619616" y="1808599"/>
            <a:ext cx="2397172" cy="122317"/>
          </a:xfrm>
          <a:prstGeom prst="rect">
            <a:avLst/>
          </a:prstGeom>
          <a:gradFill flip="none" rotWithShape="1">
            <a:gsLst>
              <a:gs pos="0">
                <a:srgbClr val="0E00C0"/>
              </a:gs>
              <a:gs pos="50000">
                <a:srgbClr val="0E00C0">
                  <a:tint val="44500"/>
                  <a:satMod val="160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7" name="직선 연결선 96"/>
          <p:cNvCxnSpPr/>
          <p:nvPr/>
        </p:nvCxnSpPr>
        <p:spPr>
          <a:xfrm>
            <a:off x="4016791" y="1777399"/>
            <a:ext cx="0" cy="190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8" name="TextBox 97"/>
              <p:cNvSpPr txBox="1"/>
              <p:nvPr/>
            </p:nvSpPr>
            <p:spPr>
              <a:xfrm>
                <a:off x="3840380" y="1989327"/>
                <a:ext cx="352821" cy="4654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p:sp>
            <p:nvSpPr>
              <p:cNvPr id="98" name="TextBox 97"/>
              <p:cNvSpPr txBox="1">
                <a:spLocks noRot="1" noChangeAspect="1" noMove="1" noResize="1" noEditPoints="1" noAdjustHandles="1" noChangeArrowheads="1" noChangeShapeType="1" noTextEdit="1"/>
              </p:cNvSpPr>
              <p:nvPr/>
            </p:nvSpPr>
            <p:spPr>
              <a:xfrm>
                <a:off x="3840380" y="1989327"/>
                <a:ext cx="352821" cy="465401"/>
              </a:xfrm>
              <a:prstGeom prst="rect">
                <a:avLst/>
              </a:prstGeom>
              <a:blipFill rotWithShape="0">
                <a:blip r:embed="rId7"/>
                <a:stretch>
                  <a:fillRect/>
                </a:stretch>
              </a:blipFill>
            </p:spPr>
            <p:txBody>
              <a:bodyPr/>
              <a:lstStyle/>
              <a:p>
                <a:r>
                  <a:rPr lang="ko-KR" altLang="en-US">
                    <a:noFill/>
                  </a:rPr>
                  <a:t> </a:t>
                </a:r>
              </a:p>
            </p:txBody>
          </p:sp>
        </mc:Fallback>
      </mc:AlternateContent>
      <p:cxnSp>
        <p:nvCxnSpPr>
          <p:cNvPr id="96" name="직선 화살표 연결선 95"/>
          <p:cNvCxnSpPr>
            <a:stCxn id="95" idx="1"/>
          </p:cNvCxnSpPr>
          <p:nvPr/>
        </p:nvCxnSpPr>
        <p:spPr>
          <a:xfrm>
            <a:off x="1619616" y="1869758"/>
            <a:ext cx="4957733" cy="2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타원 46"/>
          <p:cNvSpPr/>
          <p:nvPr/>
        </p:nvSpPr>
        <p:spPr>
          <a:xfrm>
            <a:off x="1824307" y="1732081"/>
            <a:ext cx="260859" cy="260859"/>
          </a:xfrm>
          <a:prstGeom prst="ellipse">
            <a:avLst/>
          </a:prstGeom>
          <a:solidFill>
            <a:srgbClr val="150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2662349" y="1732025"/>
            <a:ext cx="260859" cy="260859"/>
          </a:xfrm>
          <a:prstGeom prst="ellipse">
            <a:avLst/>
          </a:prstGeom>
          <a:solidFill>
            <a:srgbClr val="8D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3500390" y="1731971"/>
            <a:ext cx="260859" cy="260859"/>
          </a:xfrm>
          <a:prstGeom prst="ellipse">
            <a:avLst/>
          </a:prstGeom>
          <a:solidFill>
            <a:srgbClr val="D3D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4338431" y="1731916"/>
            <a:ext cx="260859" cy="260859"/>
          </a:xfrm>
          <a:prstGeom prst="ellips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5176472" y="1731860"/>
            <a:ext cx="260859" cy="260859"/>
          </a:xfrm>
          <a:prstGeom prst="ellipse">
            <a:avLst/>
          </a:prstGeom>
          <a:solidFill>
            <a:srgbClr val="FF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6014512" y="1731805"/>
            <a:ext cx="260859" cy="260859"/>
          </a:xfrm>
          <a:prstGeom prst="ellipse">
            <a:avLst/>
          </a:prstGeom>
          <a:solidFill>
            <a:srgbClr val="FF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8" name="그룹 107"/>
          <p:cNvGrpSpPr/>
          <p:nvPr/>
        </p:nvGrpSpPr>
        <p:grpSpPr>
          <a:xfrm>
            <a:off x="1717579" y="589946"/>
            <a:ext cx="4916314" cy="200029"/>
            <a:chOff x="2860086" y="748993"/>
            <a:chExt cx="2599542" cy="105767"/>
          </a:xfrm>
        </p:grpSpPr>
        <p:sp>
          <p:nvSpPr>
            <p:cNvPr id="102" name="타원 101"/>
            <p:cNvSpPr/>
            <p:nvPr/>
          </p:nvSpPr>
          <p:spPr>
            <a:xfrm>
              <a:off x="2860086" y="749157"/>
              <a:ext cx="105603" cy="105603"/>
            </a:xfrm>
            <a:prstGeom prst="ellipse">
              <a:avLst/>
            </a:prstGeom>
            <a:solidFill>
              <a:srgbClr val="150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3358874" y="749124"/>
              <a:ext cx="105603" cy="105603"/>
            </a:xfrm>
            <a:prstGeom prst="ellipse">
              <a:avLst/>
            </a:prstGeom>
            <a:solidFill>
              <a:srgbClr val="8D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3857662" y="749092"/>
              <a:ext cx="105603" cy="105603"/>
            </a:xfrm>
            <a:prstGeom prst="ellipse">
              <a:avLst/>
            </a:prstGeom>
            <a:solidFill>
              <a:srgbClr val="D3D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4356450" y="749059"/>
              <a:ext cx="105603" cy="105603"/>
            </a:xfrm>
            <a:prstGeom prst="ellips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4855238" y="749026"/>
              <a:ext cx="105603" cy="105603"/>
            </a:xfrm>
            <a:prstGeom prst="ellipse">
              <a:avLst/>
            </a:prstGeom>
            <a:solidFill>
              <a:srgbClr val="FF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타원 106"/>
            <p:cNvSpPr/>
            <p:nvPr/>
          </p:nvSpPr>
          <p:spPr>
            <a:xfrm>
              <a:off x="5354025" y="748993"/>
              <a:ext cx="105603" cy="105603"/>
            </a:xfrm>
            <a:prstGeom prst="ellipse">
              <a:avLst/>
            </a:prstGeom>
            <a:solidFill>
              <a:srgbClr val="FF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0" name="TextBox 109"/>
          <p:cNvSpPr txBox="1"/>
          <p:nvPr/>
        </p:nvSpPr>
        <p:spPr>
          <a:xfrm>
            <a:off x="1488504" y="1060184"/>
            <a:ext cx="5234125" cy="369332"/>
          </a:xfrm>
          <a:prstGeom prst="rect">
            <a:avLst/>
          </a:prstGeom>
          <a:noFill/>
        </p:spPr>
        <p:txBody>
          <a:bodyPr wrap="none" rtlCol="0">
            <a:spAutoFit/>
          </a:bodyPr>
          <a:lstStyle/>
          <a:p>
            <a:r>
              <a:rPr lang="en-US" altLang="ko-KR" dirty="0" smtClean="0"/>
              <a:t> -3         -2         -1          1          2          3</a:t>
            </a:r>
            <a:endParaRPr lang="ko-KR" altLang="en-US" dirty="0"/>
          </a:p>
        </p:txBody>
      </p:sp>
      <p:sp>
        <p:nvSpPr>
          <p:cNvPr id="113" name="타원 112"/>
          <p:cNvSpPr/>
          <p:nvPr/>
        </p:nvSpPr>
        <p:spPr>
          <a:xfrm>
            <a:off x="4678589" y="3565827"/>
            <a:ext cx="86145" cy="86145"/>
          </a:xfrm>
          <a:prstGeom prst="ellipse">
            <a:avLst/>
          </a:prstGeom>
          <a:solidFill>
            <a:srgbClr val="FF16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4678589" y="4004496"/>
            <a:ext cx="86145" cy="86145"/>
          </a:xfrm>
          <a:prstGeom prst="ellipse">
            <a:avLst/>
          </a:prstGeom>
          <a:solidFill>
            <a:srgbClr val="FF42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4678589" y="4443165"/>
            <a:ext cx="86145" cy="86145"/>
          </a:xfrm>
          <a:prstGeom prst="ellipse">
            <a:avLst/>
          </a:prstGeom>
          <a:solidFill>
            <a:srgbClr val="DF67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4678589" y="4881833"/>
            <a:ext cx="86145" cy="86145"/>
          </a:xfrm>
          <a:prstGeom prst="ellipse">
            <a:avLst/>
          </a:prstGeom>
          <a:solidFill>
            <a:srgbClr val="9D67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4678589" y="5320502"/>
            <a:ext cx="86145" cy="86145"/>
          </a:xfrm>
          <a:prstGeom prst="ellipse">
            <a:avLst/>
          </a:prstGeom>
          <a:solidFill>
            <a:srgbClr val="3E45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4678589" y="5759171"/>
            <a:ext cx="86145" cy="86145"/>
          </a:xfrm>
          <a:prstGeom prst="ellipse">
            <a:avLst/>
          </a:prstGeom>
          <a:solidFill>
            <a:srgbClr val="0C57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5085473" y="3565800"/>
            <a:ext cx="86145" cy="86145"/>
          </a:xfrm>
          <a:prstGeom prst="ellipse">
            <a:avLst/>
          </a:prstGeom>
          <a:solidFill>
            <a:srgbClr val="FF3C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5085473" y="4004469"/>
            <a:ext cx="86145" cy="86145"/>
          </a:xfrm>
          <a:prstGeom prst="ellipse">
            <a:avLst/>
          </a:prstGeom>
          <a:solidFill>
            <a:srgbClr val="FF7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1" name="타원 120"/>
          <p:cNvSpPr/>
          <p:nvPr/>
        </p:nvSpPr>
        <p:spPr>
          <a:xfrm>
            <a:off x="5085473" y="4443138"/>
            <a:ext cx="86145" cy="86145"/>
          </a:xfrm>
          <a:prstGeom prst="ellipse">
            <a:avLst/>
          </a:prstGeom>
          <a:solidFill>
            <a:srgbClr val="FB9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5085473" y="4881807"/>
            <a:ext cx="86145" cy="86145"/>
          </a:xfrm>
          <a:prstGeom prst="ellipse">
            <a:avLst/>
          </a:prstGeom>
          <a:solidFill>
            <a:srgbClr val="C2AA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5085473" y="5320475"/>
            <a:ext cx="86145" cy="86145"/>
          </a:xfrm>
          <a:prstGeom prst="ellipse">
            <a:avLst/>
          </a:prstGeom>
          <a:solidFill>
            <a:srgbClr val="84A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5085473" y="5759144"/>
            <a:ext cx="86145" cy="86145"/>
          </a:xfrm>
          <a:prstGeom prst="ellipse">
            <a:avLst/>
          </a:prstGeom>
          <a:solidFill>
            <a:srgbClr val="2BA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5492358" y="3565774"/>
            <a:ext cx="86145" cy="86145"/>
          </a:xfrm>
          <a:prstGeom prst="ellipse">
            <a:avLst/>
          </a:prstGeom>
          <a:solidFill>
            <a:srgbClr val="FF4D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5492358" y="4004443"/>
            <a:ext cx="86145" cy="86145"/>
          </a:xfrm>
          <a:prstGeom prst="ellipse">
            <a:avLst/>
          </a:prstGeom>
          <a:solidFill>
            <a:srgbClr val="FF8E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5492358" y="4443111"/>
            <a:ext cx="86145" cy="86145"/>
          </a:xfrm>
          <a:prstGeom prst="ellipse">
            <a:avLst/>
          </a:prstGeom>
          <a:solidFill>
            <a:srgbClr val="FEC7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5492358" y="4881780"/>
            <a:ext cx="86145" cy="86145"/>
          </a:xfrm>
          <a:prstGeom prst="ellipse">
            <a:avLst/>
          </a:prstGeom>
          <a:solidFill>
            <a:srgbClr val="E6EA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5492358" y="5320449"/>
            <a:ext cx="86145" cy="86145"/>
          </a:xfrm>
          <a:prstGeom prst="ellipse">
            <a:avLst/>
          </a:prstGeom>
          <a:solidFill>
            <a:srgbClr val="A7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5492358" y="5759117"/>
            <a:ext cx="86145" cy="86145"/>
          </a:xfrm>
          <a:prstGeom prst="ellipse">
            <a:avLst/>
          </a:prstGeom>
          <a:solidFill>
            <a:srgbClr val="4B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5899242" y="3565747"/>
            <a:ext cx="86145" cy="86145"/>
          </a:xfrm>
          <a:prstGeom prst="ellipse">
            <a:avLst/>
          </a:prstGeom>
          <a:solidFill>
            <a:srgbClr val="FF71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5899242" y="4004416"/>
            <a:ext cx="86145" cy="86145"/>
          </a:xfrm>
          <a:prstGeom prst="ellipse">
            <a:avLst/>
          </a:prstGeom>
          <a:solidFill>
            <a:srgbClr val="FFA88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타원 132"/>
          <p:cNvSpPr/>
          <p:nvPr/>
        </p:nvSpPr>
        <p:spPr>
          <a:xfrm>
            <a:off x="5899242" y="4443085"/>
            <a:ext cx="86145" cy="86145"/>
          </a:xfrm>
          <a:prstGeom prst="ellipse">
            <a:avLst/>
          </a:prstGeom>
          <a:solidFill>
            <a:srgbClr val="FEE7C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5899242" y="4881753"/>
            <a:ext cx="86145" cy="86145"/>
          </a:xfrm>
          <a:prstGeom prst="ellipse">
            <a:avLst/>
          </a:prstGeom>
          <a:solidFill>
            <a:srgbClr val="DFFFD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5899242" y="5320422"/>
            <a:ext cx="86145" cy="86145"/>
          </a:xfrm>
          <a:prstGeom prst="ellipse">
            <a:avLst/>
          </a:prstGeom>
          <a:solidFill>
            <a:srgbClr val="80FF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5899242" y="5759091"/>
            <a:ext cx="86145" cy="86145"/>
          </a:xfrm>
          <a:prstGeom prst="ellipse">
            <a:avLst/>
          </a:prstGeom>
          <a:solidFill>
            <a:srgbClr val="46F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6306126" y="3565720"/>
            <a:ext cx="86145" cy="86145"/>
          </a:xfrm>
          <a:prstGeom prst="ellipse">
            <a:avLst/>
          </a:prstGeom>
          <a:solidFill>
            <a:srgbClr val="FF9A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6306126" y="4004389"/>
            <a:ext cx="86145" cy="86145"/>
          </a:xfrm>
          <a:prstGeom prst="ellipse">
            <a:avLst/>
          </a:prstGeom>
          <a:solidFill>
            <a:srgbClr val="FFCC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6306126" y="4443058"/>
            <a:ext cx="86145" cy="86145"/>
          </a:xfrm>
          <a:prstGeom prst="ellipse">
            <a:avLst/>
          </a:prstGeom>
          <a:solidFill>
            <a:srgbClr val="FCFF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6306126" y="4881727"/>
            <a:ext cx="86145" cy="86145"/>
          </a:xfrm>
          <a:prstGeom prst="ellipse">
            <a:avLst/>
          </a:prstGeom>
          <a:solidFill>
            <a:srgbClr val="BFFF9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6306126" y="5320395"/>
            <a:ext cx="86145" cy="86145"/>
          </a:xfrm>
          <a:prstGeom prst="ellipse">
            <a:avLst/>
          </a:prstGeom>
          <a:solidFill>
            <a:srgbClr val="66FF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6306126" y="5759064"/>
            <a:ext cx="86145" cy="86145"/>
          </a:xfrm>
          <a:prstGeom prst="ellipse">
            <a:avLst/>
          </a:prstGeom>
          <a:solidFill>
            <a:srgbClr val="31FF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6713010" y="3565694"/>
            <a:ext cx="86145" cy="86145"/>
          </a:xfrm>
          <a:prstGeom prst="ellipse">
            <a:avLst/>
          </a:prstGeom>
          <a:solidFill>
            <a:srgbClr val="FEBA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6713010" y="4004362"/>
            <a:ext cx="86145" cy="86145"/>
          </a:xfrm>
          <a:prstGeom prst="ellipse">
            <a:avLst/>
          </a:prstGeom>
          <a:solidFill>
            <a:srgbClr val="FFEC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6713010" y="4443031"/>
            <a:ext cx="86145" cy="86145"/>
          </a:xfrm>
          <a:prstGeom prst="ellipse">
            <a:avLst/>
          </a:prstGeom>
          <a:solidFill>
            <a:srgbClr val="DBFF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6713010" y="4881700"/>
            <a:ext cx="86145" cy="86145"/>
          </a:xfrm>
          <a:prstGeom prst="ellipse">
            <a:avLst/>
          </a:prstGeom>
          <a:solidFill>
            <a:srgbClr val="A1FF6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6713010" y="5320369"/>
            <a:ext cx="86145" cy="86145"/>
          </a:xfrm>
          <a:prstGeom prst="ellipse">
            <a:avLst/>
          </a:prstGeom>
          <a:solidFill>
            <a:srgbClr val="35FF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6713010" y="5759037"/>
            <a:ext cx="86145" cy="86145"/>
          </a:xfrm>
          <a:prstGeom prst="ellipse">
            <a:avLst/>
          </a:prstGeom>
          <a:solidFill>
            <a:srgbClr val="0DFF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그룹 148"/>
          <p:cNvGrpSpPr/>
          <p:nvPr/>
        </p:nvGrpSpPr>
        <p:grpSpPr>
          <a:xfrm>
            <a:off x="4480618" y="3275467"/>
            <a:ext cx="2774258" cy="2588938"/>
            <a:chOff x="623303" y="3273017"/>
            <a:chExt cx="2774258" cy="2588938"/>
          </a:xfrm>
        </p:grpSpPr>
        <p:cxnSp>
          <p:nvCxnSpPr>
            <p:cNvPr id="150" name="직선 화살표 연결선 149"/>
            <p:cNvCxnSpPr/>
            <p:nvPr/>
          </p:nvCxnSpPr>
          <p:spPr>
            <a:xfrm flipV="1">
              <a:off x="1852712" y="3519246"/>
              <a:ext cx="0" cy="23427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직선 화살표 연결선 150"/>
            <p:cNvCxnSpPr/>
            <p:nvPr/>
          </p:nvCxnSpPr>
          <p:spPr>
            <a:xfrm>
              <a:off x="623303" y="4701843"/>
              <a:ext cx="2593615" cy="0"/>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2" name="TextBox 151"/>
                <p:cNvSpPr txBox="1"/>
                <p:nvPr/>
              </p:nvSpPr>
              <p:spPr>
                <a:xfrm>
                  <a:off x="3245378" y="4553358"/>
                  <a:ext cx="152183"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𝑎</m:t>
                        </m:r>
                      </m:oMath>
                    </m:oMathPara>
                  </a14:m>
                  <a:endParaRPr lang="ko-KR" altLang="en-US" dirty="0"/>
                </a:p>
              </p:txBody>
            </p:sp>
          </mc:Choice>
          <mc:Fallback>
            <p:sp>
              <p:nvSpPr>
                <p:cNvPr id="152" name="TextBox 151"/>
                <p:cNvSpPr txBox="1">
                  <a:spLocks noRot="1" noChangeAspect="1" noMove="1" noResize="1" noEditPoints="1" noAdjustHandles="1" noChangeArrowheads="1" noChangeShapeType="1" noTextEdit="1"/>
                </p:cNvSpPr>
                <p:nvPr/>
              </p:nvSpPr>
              <p:spPr>
                <a:xfrm>
                  <a:off x="3245378" y="4553358"/>
                  <a:ext cx="152183" cy="195490"/>
                </a:xfrm>
                <a:prstGeom prst="rect">
                  <a:avLst/>
                </a:prstGeom>
                <a:blipFill rotWithShape="0">
                  <a:blip r:embed="rId8"/>
                  <a:stretch>
                    <a:fillRect l="-36000" r="-28000" b="-4687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3" name="TextBox 152"/>
                <p:cNvSpPr txBox="1"/>
                <p:nvPr/>
              </p:nvSpPr>
              <p:spPr>
                <a:xfrm>
                  <a:off x="1741013" y="3273017"/>
                  <a:ext cx="203137"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𝑏𝑖</m:t>
                        </m:r>
                      </m:oMath>
                    </m:oMathPara>
                  </a14:m>
                  <a:endParaRPr lang="ko-KR" altLang="en-US" dirty="0"/>
                </a:p>
              </p:txBody>
            </p:sp>
          </mc:Choice>
          <mc:Fallback>
            <p:sp>
              <p:nvSpPr>
                <p:cNvPr id="153" name="TextBox 152"/>
                <p:cNvSpPr txBox="1">
                  <a:spLocks noRot="1" noChangeAspect="1" noMove="1" noResize="1" noEditPoints="1" noAdjustHandles="1" noChangeArrowheads="1" noChangeShapeType="1" noTextEdit="1"/>
                </p:cNvSpPr>
                <p:nvPr/>
              </p:nvSpPr>
              <p:spPr>
                <a:xfrm>
                  <a:off x="1741013" y="3273017"/>
                  <a:ext cx="203137" cy="195490"/>
                </a:xfrm>
                <a:prstGeom prst="rect">
                  <a:avLst/>
                </a:prstGeom>
                <a:blipFill rotWithShape="0">
                  <a:blip r:embed="rId9"/>
                  <a:stretch>
                    <a:fillRect l="-41176" r="-35294" b="-59375"/>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118587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세로 제목 3"/>
          <p:cNvSpPr>
            <a:spLocks noGrp="1"/>
          </p:cNvSpPr>
          <p:nvPr>
            <p:ph type="title" orient="vert"/>
          </p:nvPr>
        </p:nvSpPr>
        <p:spPr>
          <a:xfrm>
            <a:off x="8724900" y="365125"/>
            <a:ext cx="3284220" cy="5811838"/>
          </a:xfrm>
        </p:spPr>
        <p:txBody>
          <a:bodyPr vert="horz">
            <a:normAutofit/>
          </a:bodyPr>
          <a:lstStyle/>
          <a:p>
            <a:r>
              <a:rPr lang="ko-KR" altLang="en-US" sz="1600" dirty="0"/>
              <a:t>우리는 초등학교 고학년으로 올라가면서</a:t>
            </a:r>
            <a:r>
              <a:rPr lang="en-US" altLang="ko-KR" sz="1600" dirty="0"/>
              <a:t>, </a:t>
            </a:r>
            <a:r>
              <a:rPr lang="ko-KR" altLang="en-US" sz="1600" dirty="0"/>
              <a:t>간단한 방정식을 푸는 법에 대하여 배운다</a:t>
            </a:r>
            <a:r>
              <a:rPr lang="en-US" altLang="ko-KR" sz="1600" dirty="0"/>
              <a:t>. </a:t>
            </a:r>
            <a:r>
              <a:rPr lang="ko-KR" altLang="en-US" sz="1600" dirty="0"/>
              <a:t>하지만</a:t>
            </a:r>
            <a:r>
              <a:rPr lang="en-US" altLang="ko-KR" sz="1600" dirty="0"/>
              <a:t>, </a:t>
            </a:r>
            <a:r>
              <a:rPr lang="ko-KR" altLang="en-US" sz="1600" dirty="0"/>
              <a:t>이때까지만 해도 방정식의 해는 음수가 나올 수 없다고 배우게 된다</a:t>
            </a:r>
            <a:r>
              <a:rPr lang="en-US" altLang="ko-KR" sz="1600" dirty="0"/>
              <a:t>. </a:t>
            </a:r>
            <a:r>
              <a:rPr lang="ko-KR" altLang="en-US" sz="1600" dirty="0"/>
              <a:t>좌표평면은 </a:t>
            </a:r>
            <a:r>
              <a:rPr lang="en-US" altLang="ko-KR" sz="1600" dirty="0"/>
              <a:t>1</a:t>
            </a:r>
            <a:r>
              <a:rPr lang="ko-KR" altLang="en-US" sz="1600" dirty="0" err="1"/>
              <a:t>사분면만</a:t>
            </a:r>
            <a:r>
              <a:rPr lang="ko-KR" altLang="en-US" sz="1600" dirty="0"/>
              <a:t> 존재하며</a:t>
            </a:r>
            <a:r>
              <a:rPr lang="en-US" altLang="ko-KR" sz="1600" dirty="0"/>
              <a:t>, 1</a:t>
            </a:r>
            <a:r>
              <a:rPr lang="ko-KR" altLang="en-US" sz="1600" dirty="0" err="1"/>
              <a:t>사분면의</a:t>
            </a:r>
            <a:r>
              <a:rPr lang="ko-KR" altLang="en-US" sz="1600" dirty="0"/>
              <a:t> </a:t>
            </a:r>
            <a:r>
              <a:rPr lang="en-US" altLang="ko-KR" sz="1600" dirty="0"/>
              <a:t>x=0 “</a:t>
            </a:r>
            <a:r>
              <a:rPr lang="ko-KR" altLang="en-US" sz="1600" dirty="0"/>
              <a:t>반” 직선 을 함수 그래프가 지나지 못한다면 해는 없다</a:t>
            </a:r>
            <a:r>
              <a:rPr lang="en-US" altLang="ko-KR" sz="1600" dirty="0"/>
              <a:t>. </a:t>
            </a:r>
            <a:r>
              <a:rPr lang="ko-KR" altLang="en-US" sz="1600" dirty="0"/>
              <a:t>물론</a:t>
            </a:r>
            <a:r>
              <a:rPr lang="en-US" altLang="ko-KR" sz="1600" dirty="0"/>
              <a:t>, </a:t>
            </a:r>
            <a:r>
              <a:rPr lang="ko-KR" altLang="en-US" sz="1600" dirty="0"/>
              <a:t>이렇게 음수의 존재를 수학에서 빼버려도 일상생활에선 대부분 지장이 없을 뿐더러 음수가 없는 수학 역시 잘 정의될 수 있다</a:t>
            </a:r>
            <a:r>
              <a:rPr lang="en-US" altLang="ko-KR" sz="1600" dirty="0"/>
              <a:t>. </a:t>
            </a:r>
            <a:r>
              <a:rPr lang="ko-KR" altLang="en-US" sz="1600" dirty="0"/>
              <a:t/>
            </a:r>
            <a:br>
              <a:rPr lang="ko-KR" altLang="en-US" sz="1600" dirty="0"/>
            </a:br>
            <a:endParaRPr lang="ko-KR" altLang="en-US" sz="1600" dirty="0"/>
          </a:p>
        </p:txBody>
      </p:sp>
      <mc:AlternateContent xmlns:mc="http://schemas.openxmlformats.org/markup-compatibility/2006" xmlns:a14="http://schemas.microsoft.com/office/drawing/2010/main">
        <mc:Choice Requires="a14">
          <p:sp>
            <p:nvSpPr>
              <p:cNvPr id="6" name="TextBox 5"/>
              <p:cNvSpPr txBox="1"/>
              <p:nvPr/>
            </p:nvSpPr>
            <p:spPr>
              <a:xfrm>
                <a:off x="1180012" y="997131"/>
                <a:ext cx="1753364"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+3=2</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−2</m:t>
                      </m:r>
                    </m:oMath>
                    <m:oMath xmlns:m="http://schemas.openxmlformats.org/officeDocument/2006/math">
                      <m:r>
                        <a:rPr lang="en-US" altLang="ko-KR" sz="2000" b="0" i="1" smtClean="0">
                          <a:latin typeface="Cambria Math" panose="02040503050406030204" pitchFamily="18" charset="0"/>
                        </a:rPr>
                        <m:t>3=</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−2</m:t>
                      </m:r>
                    </m:oMath>
                    <m:oMath xmlns:m="http://schemas.openxmlformats.org/officeDocument/2006/math">
                      <m:r>
                        <a:rPr lang="en-US" altLang="ko-KR" sz="2000" b="0" i="1" smtClean="0">
                          <a:latin typeface="Cambria Math" panose="02040503050406030204" pitchFamily="18" charset="0"/>
                        </a:rPr>
                        <m:t>5=</m:t>
                      </m:r>
                      <m:r>
                        <a:rPr lang="en-US" altLang="ko-KR" sz="2000" b="0" i="1" smtClean="0">
                          <a:latin typeface="Cambria Math" panose="02040503050406030204" pitchFamily="18" charset="0"/>
                        </a:rPr>
                        <m:t>𝑥</m:t>
                      </m:r>
                    </m:oMath>
                    <m:oMath xmlns:m="http://schemas.openxmlformats.org/officeDocument/2006/math">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𝑥</m:t>
                      </m:r>
                      <m:r>
                        <a:rPr lang="en-US" altLang="ko-KR" sz="2000" b="0" i="1" smtClean="0">
                          <a:latin typeface="Cambria Math" panose="02040503050406030204" pitchFamily="18" charset="0"/>
                          <a:ea typeface="Cambria Math" panose="02040503050406030204" pitchFamily="18" charset="0"/>
                        </a:rPr>
                        <m:t>=5</m:t>
                      </m:r>
                    </m:oMath>
                  </m:oMathPara>
                </a14:m>
                <a:endParaRPr lang="en-US" altLang="ko-KR" sz="20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180012" y="997131"/>
                <a:ext cx="1753364" cy="1231106"/>
              </a:xfrm>
              <a:prstGeom prst="rect">
                <a:avLst/>
              </a:prstGeom>
              <a:blipFill rotWithShape="0">
                <a:blip r:embed="rId2"/>
                <a:stretch>
                  <a:fillRect l="-2091" r="-2091" b="-198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01143" y="843242"/>
                <a:ext cx="1939442" cy="15388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+3=2</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+4</m:t>
                      </m:r>
                    </m:oMath>
                    <m:oMath xmlns:m="http://schemas.openxmlformats.org/officeDocument/2006/math">
                      <m:r>
                        <a:rPr lang="en-US" altLang="ko-KR" sz="2000" b="0" i="1" smtClean="0">
                          <a:latin typeface="Cambria Math" panose="02040503050406030204" pitchFamily="18" charset="0"/>
                        </a:rPr>
                        <m:t>3=</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+4</m:t>
                      </m:r>
                    </m:oMath>
                    <m:oMath xmlns:m="http://schemas.openxmlformats.org/officeDocument/2006/math">
                      <m:r>
                        <a:rPr lang="en-US" altLang="ko-KR" sz="2000" i="1">
                          <a:latin typeface="Cambria Math" panose="02040503050406030204" pitchFamily="18" charset="0"/>
                        </a:rPr>
                        <m:t>0</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𝑥</m:t>
                      </m:r>
                      <m:r>
                        <a:rPr lang="en-US" altLang="ko-KR" sz="2000" b="0" i="0" smtClean="0">
                          <a:latin typeface="Cambria Math" panose="02040503050406030204" pitchFamily="18" charset="0"/>
                        </a:rPr>
                        <m:t>+1</m:t>
                      </m:r>
                    </m:oMath>
                    <m:oMath xmlns:m="http://schemas.openxmlformats.org/officeDocument/2006/math">
                      <m:r>
                        <a:rPr lang="en-US" altLang="ko-KR" sz="2000" b="0" i="0" smtClean="0">
                          <a:latin typeface="Cambria Math" panose="02040503050406030204" pitchFamily="18" charset="0"/>
                        </a:rPr>
                        <m:t>(</m:t>
                      </m:r>
                      <m:r>
                        <a:rPr lang="en-US" altLang="ko-KR" sz="2000" b="0" i="1" smtClean="0">
                          <a:latin typeface="Cambria Math" panose="02040503050406030204" pitchFamily="18" charset="0"/>
                        </a:rPr>
                        <m:t>1+</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=0  ???)</m:t>
                      </m:r>
                    </m:oMath>
                    <m:oMath xmlns:m="http://schemas.openxmlformats.org/officeDocument/2006/math">
                      <m:r>
                        <a:rPr lang="en-US" altLang="ko-KR" sz="2000" b="0" i="1" smtClean="0">
                          <a:latin typeface="Cambria Math" panose="02040503050406030204" pitchFamily="18" charset="0"/>
                          <a:ea typeface="Cambria Math" panose="02040503050406030204" pitchFamily="18" charset="0"/>
                        </a:rPr>
                        <m:t>∴</m:t>
                      </m:r>
                      <m:r>
                        <a:rPr lang="ko-KR" altLang="en-US" sz="2000" i="1">
                          <a:latin typeface="Cambria Math" panose="02040503050406030204" pitchFamily="18" charset="0"/>
                          <a:ea typeface="Cambria Math" panose="02040503050406030204" pitchFamily="18" charset="0"/>
                        </a:rPr>
                        <m:t>해</m:t>
                      </m:r>
                      <m:r>
                        <a:rPr lang="ko-KR" altLang="en-US" sz="2000" i="1" smtClean="0">
                          <a:latin typeface="Cambria Math" panose="02040503050406030204" pitchFamily="18" charset="0"/>
                          <a:ea typeface="Cambria Math" panose="02040503050406030204" pitchFamily="18" charset="0"/>
                        </a:rPr>
                        <m:t>가</m:t>
                      </m:r>
                      <m:r>
                        <a:rPr lang="ko-KR" altLang="en-US" sz="2000" i="1">
                          <a:latin typeface="Cambria Math" panose="02040503050406030204" pitchFamily="18" charset="0"/>
                          <a:ea typeface="Cambria Math" panose="02040503050406030204" pitchFamily="18" charset="0"/>
                        </a:rPr>
                        <m:t>없</m:t>
                      </m:r>
                      <m:r>
                        <a:rPr lang="ko-KR" altLang="en-US" sz="2000" i="1" smtClean="0">
                          <a:latin typeface="Cambria Math" panose="02040503050406030204" pitchFamily="18" charset="0"/>
                          <a:ea typeface="Cambria Math" panose="02040503050406030204" pitchFamily="18" charset="0"/>
                        </a:rPr>
                        <m:t>다</m:t>
                      </m:r>
                    </m:oMath>
                  </m:oMathPara>
                </a14:m>
                <a:endParaRPr lang="en-US" altLang="ko-KR" sz="2000"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701143" y="843242"/>
                <a:ext cx="1939442" cy="1538883"/>
              </a:xfrm>
              <a:prstGeom prst="rect">
                <a:avLst/>
              </a:prstGeom>
              <a:blipFill rotWithShape="0">
                <a:blip r:embed="rId3"/>
                <a:stretch>
                  <a:fillRect l="-3459" r="-3459" b="-5534"/>
                </a:stretch>
              </a:blipFill>
            </p:spPr>
            <p:txBody>
              <a:bodyPr/>
              <a:lstStyle/>
              <a:p>
                <a:r>
                  <a:rPr lang="ko-KR" altLang="en-US">
                    <a:noFill/>
                  </a:rPr>
                  <a:t> </a:t>
                </a:r>
              </a:p>
            </p:txBody>
          </p:sp>
        </mc:Fallback>
      </mc:AlternateContent>
      <p:grpSp>
        <p:nvGrpSpPr>
          <p:cNvPr id="12" name="그룹 11"/>
          <p:cNvGrpSpPr/>
          <p:nvPr/>
        </p:nvGrpSpPr>
        <p:grpSpPr>
          <a:xfrm>
            <a:off x="2751907" y="3175249"/>
            <a:ext cx="2717075" cy="2467905"/>
            <a:chOff x="3466011" y="3271044"/>
            <a:chExt cx="2534194" cy="2467905"/>
          </a:xfrm>
        </p:grpSpPr>
        <p:cxnSp>
          <p:nvCxnSpPr>
            <p:cNvPr id="9" name="직선 화살표 연결선 8"/>
            <p:cNvCxnSpPr/>
            <p:nvPr/>
          </p:nvCxnSpPr>
          <p:spPr>
            <a:xfrm flipV="1">
              <a:off x="3466011" y="3271044"/>
              <a:ext cx="0" cy="2467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3466011" y="5738949"/>
              <a:ext cx="25341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직선 연결선 13"/>
          <p:cNvCxnSpPr>
            <a:endCxn id="17" idx="1"/>
          </p:cNvCxnSpPr>
          <p:nvPr/>
        </p:nvCxnSpPr>
        <p:spPr>
          <a:xfrm flipV="1">
            <a:off x="2751907" y="2985644"/>
            <a:ext cx="1198398" cy="18684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V="1">
            <a:off x="3770811" y="4206240"/>
            <a:ext cx="1698171" cy="1436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50305" y="2800978"/>
                <a:ext cx="1364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=2</m:t>
                      </m:r>
                      <m:r>
                        <a:rPr lang="en-US" altLang="ko-KR" b="0" i="1" smtClean="0">
                          <a:latin typeface="Cambria Math" panose="02040503050406030204" pitchFamily="18" charset="0"/>
                        </a:rPr>
                        <m:t>𝑥</m:t>
                      </m:r>
                      <m:r>
                        <a:rPr lang="en-US" altLang="ko-KR" b="0" i="1" smtClean="0">
                          <a:latin typeface="Cambria Math" panose="02040503050406030204" pitchFamily="18" charset="0"/>
                        </a:rPr>
                        <m:t>+6</m:t>
                      </m:r>
                    </m:oMath>
                  </m:oMathPara>
                </a14:m>
                <a:endParaRPr lang="ko-KR"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950305" y="2800978"/>
                <a:ext cx="1364220" cy="369332"/>
              </a:xfrm>
              <a:prstGeom prst="rect">
                <a:avLst/>
              </a:prstGeom>
              <a:blipFill rotWithShape="0">
                <a:blip r:embed="rId4"/>
                <a:stretch>
                  <a:fillRect b="-98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281846" y="4237892"/>
                <a:ext cx="12359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−3</m:t>
                      </m:r>
                    </m:oMath>
                  </m:oMathPara>
                </a14:m>
                <a:endParaRPr lang="ko-KR"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281846" y="4237892"/>
                <a:ext cx="1235979" cy="369332"/>
              </a:xfrm>
              <a:prstGeom prst="rect">
                <a:avLst/>
              </a:prstGeom>
              <a:blipFill rotWithShape="0">
                <a:blip r:embed="rId5"/>
                <a:stretch>
                  <a:fillRect b="-9836"/>
                </a:stretch>
              </a:blipFill>
            </p:spPr>
            <p:txBody>
              <a:bodyPr/>
              <a:lstStyle/>
              <a:p>
                <a:r>
                  <a:rPr lang="ko-KR" altLang="en-US">
                    <a:noFill/>
                  </a:rPr>
                  <a:t> </a:t>
                </a:r>
              </a:p>
            </p:txBody>
          </p:sp>
        </mc:Fallback>
      </mc:AlternateContent>
      <p:sp>
        <p:nvSpPr>
          <p:cNvPr id="20" name="타원 19"/>
          <p:cNvSpPr/>
          <p:nvPr/>
        </p:nvSpPr>
        <p:spPr>
          <a:xfrm>
            <a:off x="3673250" y="5514703"/>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24528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세로 제목 3"/>
          <p:cNvSpPr>
            <a:spLocks noGrp="1"/>
          </p:cNvSpPr>
          <p:nvPr>
            <p:ph type="title" orient="vert"/>
          </p:nvPr>
        </p:nvSpPr>
        <p:spPr>
          <a:xfrm>
            <a:off x="8724900" y="365125"/>
            <a:ext cx="3284220" cy="5811838"/>
          </a:xfrm>
        </p:spPr>
        <p:txBody>
          <a:bodyPr vert="horz">
            <a:normAutofit/>
          </a:bodyPr>
          <a:lstStyle/>
          <a:p>
            <a:pPr fontAlgn="base"/>
            <a:r>
              <a:rPr lang="ko-KR" altLang="en-US" sz="1600" dirty="0"/>
              <a:t>시간이 흘러 중학생이 되면</a:t>
            </a:r>
            <a:r>
              <a:rPr lang="en-US" altLang="ko-KR" sz="1600" dirty="0"/>
              <a:t>, </a:t>
            </a:r>
            <a:r>
              <a:rPr lang="ko-KR" altLang="en-US" sz="1600" dirty="0"/>
              <a:t>드디어 음수에 대하여 알게 된다</a:t>
            </a:r>
            <a:r>
              <a:rPr lang="en-US" altLang="ko-KR" sz="1600" dirty="0"/>
              <a:t>. </a:t>
            </a:r>
            <a:r>
              <a:rPr lang="ko-KR" altLang="en-US" sz="1600" dirty="0"/>
              <a:t>더불어</a:t>
            </a:r>
            <a:r>
              <a:rPr lang="en-US" altLang="ko-KR" sz="1600" dirty="0"/>
              <a:t>, </a:t>
            </a:r>
            <a:r>
              <a:rPr lang="ko-KR" altLang="en-US" sz="1600" dirty="0"/>
              <a:t>일차방정식의 해는 음수도 생길 수 있음을 알게 된다</a:t>
            </a:r>
            <a:r>
              <a:rPr lang="en-US" altLang="ko-KR" sz="1600" dirty="0"/>
              <a:t>. </a:t>
            </a:r>
            <a:r>
              <a:rPr lang="ko-KR" altLang="en-US" sz="1600" dirty="0"/>
              <a:t>처음에는 갸우뚱하지만</a:t>
            </a:r>
            <a:r>
              <a:rPr lang="en-US" altLang="ko-KR" sz="1600" dirty="0"/>
              <a:t>, </a:t>
            </a:r>
            <a:r>
              <a:rPr lang="ko-KR" altLang="en-US" sz="1600" dirty="0"/>
              <a:t>함수에 대하여 배우고 </a:t>
            </a:r>
            <a:r>
              <a:rPr lang="en-US" altLang="ko-KR" sz="1600" dirty="0"/>
              <a:t>4</a:t>
            </a:r>
            <a:r>
              <a:rPr lang="ko-KR" altLang="en-US" sz="1600" dirty="0"/>
              <a:t>개의 </a:t>
            </a:r>
            <a:r>
              <a:rPr lang="ko-KR" altLang="en-US" sz="1600" dirty="0" err="1"/>
              <a:t>사분면에</a:t>
            </a:r>
            <a:r>
              <a:rPr lang="ko-KR" altLang="en-US" sz="1600" dirty="0"/>
              <a:t> 대해 배우면서 우리가 양수만을 알던 시절에 근이 없다고 생각했던 일차방정식 들은 모두 음수인 근을 가지던 것이고 이것을 받아들이지 않으면 표현할 수 없는 </a:t>
            </a:r>
            <a:r>
              <a:rPr lang="ko-KR" altLang="en-US" sz="1600" dirty="0" err="1"/>
              <a:t>여러가지</a:t>
            </a:r>
            <a:r>
              <a:rPr lang="ko-KR" altLang="en-US" sz="1600" dirty="0"/>
              <a:t> 함수와 그래프들이 </a:t>
            </a:r>
            <a:r>
              <a:rPr lang="ko-KR" altLang="en-US" sz="1600" dirty="0" smtClean="0"/>
              <a:t>생기며 이들이 있어야 많은 수학적 개념들을 설명하기 쉬워진다는 것을 </a:t>
            </a:r>
            <a:r>
              <a:rPr lang="ko-KR" altLang="en-US" sz="1600" dirty="0"/>
              <a:t>깨닫고는 이를 받아들인다</a:t>
            </a:r>
            <a:r>
              <a:rPr lang="en-US" altLang="ko-KR" sz="1600" dirty="0"/>
              <a:t>.(</a:t>
            </a:r>
            <a:r>
              <a:rPr lang="ko-KR" altLang="en-US" sz="1600" dirty="0"/>
              <a:t>그림 필수</a:t>
            </a:r>
            <a:r>
              <a:rPr lang="en-US" altLang="ko-KR" sz="1600" dirty="0"/>
              <a:t>)</a:t>
            </a:r>
            <a:endParaRPr lang="ko-KR" altLang="en-US" sz="1600" dirty="0"/>
          </a:p>
        </p:txBody>
      </p:sp>
      <p:grpSp>
        <p:nvGrpSpPr>
          <p:cNvPr id="18" name="그룹 17"/>
          <p:cNvGrpSpPr/>
          <p:nvPr/>
        </p:nvGrpSpPr>
        <p:grpSpPr>
          <a:xfrm>
            <a:off x="4362993" y="370978"/>
            <a:ext cx="3622767" cy="3068907"/>
            <a:chOff x="174170" y="771881"/>
            <a:chExt cx="6213026" cy="5263159"/>
          </a:xfrm>
        </p:grpSpPr>
        <p:grpSp>
          <p:nvGrpSpPr>
            <p:cNvPr id="3" name="그룹 2"/>
            <p:cNvGrpSpPr/>
            <p:nvPr/>
          </p:nvGrpSpPr>
          <p:grpSpPr>
            <a:xfrm>
              <a:off x="174170" y="1146153"/>
              <a:ext cx="5164181" cy="4888887"/>
              <a:chOff x="1183614" y="3271045"/>
              <a:chExt cx="4816591" cy="4888887"/>
            </a:xfrm>
          </p:grpSpPr>
          <p:cxnSp>
            <p:nvCxnSpPr>
              <p:cNvPr id="5" name="직선 화살표 연결선 4"/>
              <p:cNvCxnSpPr/>
              <p:nvPr/>
            </p:nvCxnSpPr>
            <p:spPr>
              <a:xfrm flipV="1">
                <a:off x="3466011" y="3271045"/>
                <a:ext cx="0" cy="488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p:cNvCxnSpPr/>
              <p:nvPr/>
            </p:nvCxnSpPr>
            <p:spPr>
              <a:xfrm>
                <a:off x="1183614" y="5738949"/>
                <a:ext cx="4816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 name="직선 연결선 6"/>
            <p:cNvCxnSpPr>
              <a:endCxn id="9" idx="1"/>
            </p:cNvCxnSpPr>
            <p:nvPr/>
          </p:nvCxnSpPr>
          <p:spPr>
            <a:xfrm flipV="1">
              <a:off x="986886" y="956547"/>
              <a:ext cx="2832790" cy="44166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953984" y="2177143"/>
              <a:ext cx="4384369" cy="37098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819676" y="771881"/>
                  <a:ext cx="1364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=2</m:t>
                        </m:r>
                        <m:r>
                          <a:rPr lang="en-US" altLang="ko-KR" b="0" i="1" smtClean="0">
                            <a:latin typeface="Cambria Math" panose="02040503050406030204" pitchFamily="18" charset="0"/>
                          </a:rPr>
                          <m:t>𝑥</m:t>
                        </m:r>
                        <m:r>
                          <a:rPr lang="en-US" altLang="ko-KR" b="0" i="1" smtClean="0">
                            <a:latin typeface="Cambria Math" panose="02040503050406030204" pitchFamily="18" charset="0"/>
                          </a:rPr>
                          <m:t>+6</m:t>
                        </m:r>
                      </m:oMath>
                    </m:oMathPara>
                  </a14:m>
                  <a:endParaRPr lang="ko-KR"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19676" y="771881"/>
                  <a:ext cx="1364220" cy="369332"/>
                </a:xfrm>
                <a:prstGeom prst="rect">
                  <a:avLst/>
                </a:prstGeom>
                <a:blipFill rotWithShape="0">
                  <a:blip r:embed="rId3"/>
                  <a:stretch>
                    <a:fillRect r="-58779" b="-8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51217" y="2208795"/>
                  <a:ext cx="12359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−3</m:t>
                        </m:r>
                      </m:oMath>
                    </m:oMathPara>
                  </a14:m>
                  <a:endParaRPr lang="ko-KR"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151217" y="2208795"/>
                  <a:ext cx="1235979" cy="369332"/>
                </a:xfrm>
                <a:prstGeom prst="rect">
                  <a:avLst/>
                </a:prstGeom>
                <a:blipFill rotWithShape="0">
                  <a:blip r:embed="rId4"/>
                  <a:stretch>
                    <a:fillRect r="-57627" b="-86111"/>
                  </a:stretch>
                </a:blipFill>
              </p:spPr>
              <p:txBody>
                <a:bodyPr/>
                <a:lstStyle/>
                <a:p>
                  <a:r>
                    <a:rPr lang="ko-KR" altLang="en-US">
                      <a:noFill/>
                    </a:rPr>
                    <a:t> </a:t>
                  </a:r>
                </a:p>
              </p:txBody>
            </p:sp>
          </mc:Fallback>
        </mc:AlternateContent>
      </p:grpSp>
      <p:cxnSp>
        <p:nvCxnSpPr>
          <p:cNvPr id="25" name="직선 화살표 연결선 24"/>
          <p:cNvCxnSpPr/>
          <p:nvPr/>
        </p:nvCxnSpPr>
        <p:spPr>
          <a:xfrm flipV="1">
            <a:off x="1965646" y="589213"/>
            <a:ext cx="0" cy="1439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980145" y="2028229"/>
            <a:ext cx="15698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V="1">
            <a:off x="1965646" y="478655"/>
            <a:ext cx="698777" cy="10894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664423" y="370978"/>
                <a:ext cx="795466" cy="2153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=2</m:t>
                      </m:r>
                      <m:r>
                        <a:rPr lang="en-US" altLang="ko-KR" b="0" i="1" smtClean="0">
                          <a:latin typeface="Cambria Math" panose="02040503050406030204" pitchFamily="18" charset="0"/>
                        </a:rPr>
                        <m:t>𝑥</m:t>
                      </m:r>
                      <m:r>
                        <a:rPr lang="en-US" altLang="ko-KR" b="0" i="1" smtClean="0">
                          <a:latin typeface="Cambria Math" panose="02040503050406030204" pitchFamily="18" charset="0"/>
                        </a:rPr>
                        <m:t>+6</m:t>
                      </m:r>
                    </m:oMath>
                  </m:oMathPara>
                </a14:m>
                <a:endParaRPr lang="ko-KR"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664423" y="370978"/>
                <a:ext cx="795466" cy="215355"/>
              </a:xfrm>
              <a:prstGeom prst="rect">
                <a:avLst/>
              </a:prstGeom>
              <a:blipFill rotWithShape="0">
                <a:blip r:embed="rId5"/>
                <a:stretch>
                  <a:fillRect r="-58779" b="-8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440834" y="1208831"/>
                <a:ext cx="720690" cy="2153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−3</m:t>
                      </m:r>
                    </m:oMath>
                  </m:oMathPara>
                </a14:m>
                <a:endParaRPr lang="ko-KR"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440834" y="1208831"/>
                <a:ext cx="720690" cy="215355"/>
              </a:xfrm>
              <a:prstGeom prst="rect">
                <a:avLst/>
              </a:prstGeom>
              <a:blipFill rotWithShape="0">
                <a:blip r:embed="rId6"/>
                <a:stretch>
                  <a:fillRect r="-57143" b="-86111"/>
                </a:stretch>
              </a:blipFill>
            </p:spPr>
            <p:txBody>
              <a:bodyPr/>
              <a:lstStyle/>
              <a:p>
                <a:r>
                  <a:rPr lang="ko-KR" altLang="en-US">
                    <a:noFill/>
                  </a:rPr>
                  <a:t> </a:t>
                </a:r>
              </a:p>
            </p:txBody>
          </p:sp>
        </mc:Fallback>
      </mc:AlternateContent>
      <p:cxnSp>
        <p:nvCxnSpPr>
          <p:cNvPr id="39" name="직선 연결선 38"/>
          <p:cNvCxnSpPr/>
          <p:nvPr/>
        </p:nvCxnSpPr>
        <p:spPr>
          <a:xfrm flipV="1">
            <a:off x="2548345" y="1177314"/>
            <a:ext cx="1014669" cy="85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993460" y="2035880"/>
            <a:ext cx="1557258" cy="1317682"/>
          </a:xfrm>
          <a:prstGeom prst="line">
            <a:avLst/>
          </a:prstGeom>
          <a:ln>
            <a:solidFill>
              <a:srgbClr val="FF0000">
                <a:alpha val="18000"/>
              </a:srgb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V="1">
            <a:off x="999582" y="1568128"/>
            <a:ext cx="961378" cy="1498900"/>
          </a:xfrm>
          <a:prstGeom prst="line">
            <a:avLst/>
          </a:prstGeom>
          <a:ln>
            <a:solidFill>
              <a:srgbClr val="FF0000">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1969669" y="2028229"/>
            <a:ext cx="0" cy="1411656"/>
          </a:xfrm>
          <a:prstGeom prst="line">
            <a:avLst/>
          </a:prstGeom>
          <a:ln w="6350">
            <a:solidFill>
              <a:schemeClr val="tx1">
                <a:alpha val="13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flipH="1">
            <a:off x="538757" y="2028229"/>
            <a:ext cx="1422203" cy="0"/>
          </a:xfrm>
          <a:prstGeom prst="line">
            <a:avLst/>
          </a:prstGeom>
          <a:ln>
            <a:solidFill>
              <a:schemeClr val="tx1">
                <a:alpha val="13000"/>
              </a:schemeClr>
            </a:solidFill>
          </a:ln>
        </p:spPr>
        <p:style>
          <a:lnRef idx="1">
            <a:schemeClr val="accent1"/>
          </a:lnRef>
          <a:fillRef idx="0">
            <a:schemeClr val="accent1"/>
          </a:fillRef>
          <a:effectRef idx="0">
            <a:schemeClr val="accent1"/>
          </a:effectRef>
          <a:fontRef idx="minor">
            <a:schemeClr val="tx1"/>
          </a:fontRef>
        </p:style>
      </p:cxnSp>
      <p:sp>
        <p:nvSpPr>
          <p:cNvPr id="57" name="타원 56"/>
          <p:cNvSpPr/>
          <p:nvPr/>
        </p:nvSpPr>
        <p:spPr>
          <a:xfrm>
            <a:off x="2444438" y="1886097"/>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5362037" y="1890010"/>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6247102" y="1907428"/>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1" name="그룹 60"/>
          <p:cNvGrpSpPr/>
          <p:nvPr/>
        </p:nvGrpSpPr>
        <p:grpSpPr>
          <a:xfrm>
            <a:off x="2350140" y="3751513"/>
            <a:ext cx="3011194" cy="2850672"/>
            <a:chOff x="1183614" y="3271045"/>
            <a:chExt cx="4816591" cy="4888887"/>
          </a:xfrm>
        </p:grpSpPr>
        <p:cxnSp>
          <p:nvCxnSpPr>
            <p:cNvPr id="66" name="직선 화살표 연결선 65"/>
            <p:cNvCxnSpPr/>
            <p:nvPr/>
          </p:nvCxnSpPr>
          <p:spPr>
            <a:xfrm flipV="1">
              <a:off x="3466011" y="3271045"/>
              <a:ext cx="0" cy="488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183614" y="5738949"/>
              <a:ext cx="4816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자유형 71"/>
          <p:cNvSpPr/>
          <p:nvPr/>
        </p:nvSpPr>
        <p:spPr>
          <a:xfrm flipH="1" flipV="1">
            <a:off x="3800325" y="5236377"/>
            <a:ext cx="1376295" cy="1264149"/>
          </a:xfrm>
          <a:custGeom>
            <a:avLst/>
            <a:gdLst>
              <a:gd name="connsiteX0" fmla="*/ 0 w 1384663"/>
              <a:gd name="connsiteY0" fmla="*/ 1271451 h 1271835"/>
              <a:gd name="connsiteX1" fmla="*/ 975360 w 1384663"/>
              <a:gd name="connsiteY1" fmla="*/ 1193074 h 1271835"/>
              <a:gd name="connsiteX2" fmla="*/ 1288869 w 1384663"/>
              <a:gd name="connsiteY2" fmla="*/ 783771 h 1271835"/>
              <a:gd name="connsiteX3" fmla="*/ 1384663 w 1384663"/>
              <a:gd name="connsiteY3" fmla="*/ 0 h 1271835"/>
              <a:gd name="connsiteX4" fmla="*/ 1384663 w 1384663"/>
              <a:gd name="connsiteY4" fmla="*/ 0 h 1271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663" h="1271835">
                <a:moveTo>
                  <a:pt x="0" y="1271451"/>
                </a:moveTo>
                <a:cubicBezTo>
                  <a:pt x="380274" y="1272902"/>
                  <a:pt x="760549" y="1274354"/>
                  <a:pt x="975360" y="1193074"/>
                </a:cubicBezTo>
                <a:cubicBezTo>
                  <a:pt x="1190171" y="1111794"/>
                  <a:pt x="1220652" y="982617"/>
                  <a:pt x="1288869" y="783771"/>
                </a:cubicBezTo>
                <a:cubicBezTo>
                  <a:pt x="1357086" y="584925"/>
                  <a:pt x="1384663" y="0"/>
                  <a:pt x="1384663" y="0"/>
                </a:cubicBezTo>
                <a:lnTo>
                  <a:pt x="1384663"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자유형 72"/>
          <p:cNvSpPr/>
          <p:nvPr/>
        </p:nvSpPr>
        <p:spPr>
          <a:xfrm>
            <a:off x="2348263" y="3872847"/>
            <a:ext cx="1384663" cy="1271835"/>
          </a:xfrm>
          <a:custGeom>
            <a:avLst/>
            <a:gdLst>
              <a:gd name="connsiteX0" fmla="*/ 0 w 1384663"/>
              <a:gd name="connsiteY0" fmla="*/ 1271451 h 1271835"/>
              <a:gd name="connsiteX1" fmla="*/ 975360 w 1384663"/>
              <a:gd name="connsiteY1" fmla="*/ 1193074 h 1271835"/>
              <a:gd name="connsiteX2" fmla="*/ 1288869 w 1384663"/>
              <a:gd name="connsiteY2" fmla="*/ 783771 h 1271835"/>
              <a:gd name="connsiteX3" fmla="*/ 1384663 w 1384663"/>
              <a:gd name="connsiteY3" fmla="*/ 0 h 1271835"/>
              <a:gd name="connsiteX4" fmla="*/ 1384663 w 1384663"/>
              <a:gd name="connsiteY4" fmla="*/ 0 h 1271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663" h="1271835">
                <a:moveTo>
                  <a:pt x="0" y="1271451"/>
                </a:moveTo>
                <a:cubicBezTo>
                  <a:pt x="380274" y="1272902"/>
                  <a:pt x="760549" y="1274354"/>
                  <a:pt x="975360" y="1193074"/>
                </a:cubicBezTo>
                <a:cubicBezTo>
                  <a:pt x="1190171" y="1111794"/>
                  <a:pt x="1220652" y="982617"/>
                  <a:pt x="1288869" y="783771"/>
                </a:cubicBezTo>
                <a:cubicBezTo>
                  <a:pt x="1357086" y="584925"/>
                  <a:pt x="1384663" y="0"/>
                  <a:pt x="1384663" y="0"/>
                </a:cubicBezTo>
                <a:lnTo>
                  <a:pt x="1384663"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5" name="TextBox 74"/>
              <p:cNvSpPr txBox="1"/>
              <p:nvPr/>
            </p:nvSpPr>
            <p:spPr>
              <a:xfrm>
                <a:off x="4202869" y="5190529"/>
                <a:ext cx="1820059"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𝑥</m:t>
                          </m:r>
                        </m:den>
                      </m:f>
                    </m:oMath>
                  </m:oMathPara>
                </a14:m>
                <a:endParaRPr lang="ko-KR" alt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4202869" y="5190529"/>
                <a:ext cx="1820059" cy="612732"/>
              </a:xfrm>
              <a:prstGeom prst="rect">
                <a:avLst/>
              </a:prstGeom>
              <a:blipFill rotWithShape="0">
                <a:blip r:embed="rId7"/>
                <a:stretch>
                  <a:fillRect/>
                </a:stretch>
              </a:blipFill>
            </p:spPr>
            <p:txBody>
              <a:bodyPr/>
              <a:lstStyle/>
              <a:p>
                <a:r>
                  <a:rPr lang="ko-KR" altLang="en-US">
                    <a:noFill/>
                  </a:rPr>
                  <a:t> </a:t>
                </a:r>
              </a:p>
            </p:txBody>
          </p:sp>
        </mc:Fallback>
      </mc:AlternateContent>
      <p:cxnSp>
        <p:nvCxnSpPr>
          <p:cNvPr id="79" name="직선 연결선 78"/>
          <p:cNvCxnSpPr/>
          <p:nvPr/>
        </p:nvCxnSpPr>
        <p:spPr>
          <a:xfrm>
            <a:off x="2326872" y="4346585"/>
            <a:ext cx="2255600" cy="225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p:nvPr/>
            </p:nvSpPr>
            <p:spPr>
              <a:xfrm>
                <a:off x="1376149" y="4577798"/>
                <a:ext cx="13771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−3</m:t>
                      </m:r>
                    </m:oMath>
                  </m:oMathPara>
                </a14:m>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1376149" y="4577798"/>
                <a:ext cx="1377163" cy="369332"/>
              </a:xfrm>
              <a:prstGeom prst="rect">
                <a:avLst/>
              </a:prstGeom>
              <a:blipFill rotWithShape="0">
                <a:blip r:embed="rId8"/>
                <a:stretch>
                  <a:fillRect b="-81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01527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세로 제목 3"/>
          <p:cNvSpPr>
            <a:spLocks noGrp="1"/>
          </p:cNvSpPr>
          <p:nvPr>
            <p:ph type="title" orient="vert"/>
          </p:nvPr>
        </p:nvSpPr>
        <p:spPr>
          <a:xfrm>
            <a:off x="8724900" y="365125"/>
            <a:ext cx="3284220" cy="5811838"/>
          </a:xfrm>
        </p:spPr>
        <p:txBody>
          <a:bodyPr vert="horz">
            <a:normAutofit/>
          </a:bodyPr>
          <a:lstStyle/>
          <a:p>
            <a:pPr fontAlgn="base"/>
            <a:r>
              <a:rPr lang="ko-KR" altLang="en-US" sz="1600" dirty="0"/>
              <a:t>중학교 고학년이 되면</a:t>
            </a:r>
            <a:r>
              <a:rPr lang="en-US" altLang="ko-KR" sz="1600" dirty="0"/>
              <a:t>, </a:t>
            </a:r>
            <a:r>
              <a:rPr lang="ko-KR" altLang="en-US" sz="1600" dirty="0"/>
              <a:t>이제 </a:t>
            </a:r>
            <a:r>
              <a:rPr lang="en-US" altLang="ko-KR" sz="1600" dirty="0"/>
              <a:t>2</a:t>
            </a:r>
            <a:r>
              <a:rPr lang="ko-KR" altLang="en-US" sz="1600" dirty="0" err="1"/>
              <a:t>차함수와</a:t>
            </a:r>
            <a:r>
              <a:rPr lang="ko-KR" altLang="en-US" sz="1600" dirty="0"/>
              <a:t> </a:t>
            </a:r>
            <a:r>
              <a:rPr lang="en-US" altLang="ko-KR" sz="1600" dirty="0"/>
              <a:t>2</a:t>
            </a:r>
            <a:r>
              <a:rPr lang="ko-KR" altLang="en-US" sz="1600" dirty="0" err="1"/>
              <a:t>차방정식에</a:t>
            </a:r>
            <a:r>
              <a:rPr lang="ko-KR" altLang="en-US" sz="1600" dirty="0"/>
              <a:t> 대하여 배운다</a:t>
            </a:r>
            <a:r>
              <a:rPr lang="en-US" altLang="ko-KR" sz="1600" dirty="0"/>
              <a:t>. </a:t>
            </a:r>
            <a:r>
              <a:rPr lang="ko-KR" altLang="en-US" sz="1600" dirty="0"/>
              <a:t>그리고 </a:t>
            </a:r>
            <a:r>
              <a:rPr lang="en-US" altLang="ko-KR" sz="1600" dirty="0"/>
              <a:t>2</a:t>
            </a:r>
            <a:r>
              <a:rPr lang="ko-KR" altLang="en-US" sz="1600" dirty="0" err="1"/>
              <a:t>차방정식이</a:t>
            </a:r>
            <a:r>
              <a:rPr lang="ko-KR" altLang="en-US" sz="1600" dirty="0"/>
              <a:t> 근을 </a:t>
            </a:r>
            <a:r>
              <a:rPr lang="en-US" altLang="ko-KR" sz="1600" dirty="0"/>
              <a:t>2</a:t>
            </a:r>
            <a:r>
              <a:rPr lang="ko-KR" altLang="en-US" sz="1600" dirty="0"/>
              <a:t>개</a:t>
            </a:r>
            <a:r>
              <a:rPr lang="en-US" altLang="ko-KR" sz="1600" dirty="0"/>
              <a:t>, 1</a:t>
            </a:r>
            <a:r>
              <a:rPr lang="ko-KR" altLang="en-US" sz="1600" dirty="0"/>
              <a:t>개</a:t>
            </a:r>
            <a:r>
              <a:rPr lang="en-US" altLang="ko-KR" sz="1600" dirty="0"/>
              <a:t>, 0</a:t>
            </a:r>
            <a:r>
              <a:rPr lang="ko-KR" altLang="en-US" sz="1600" dirty="0"/>
              <a:t>개 가지는 경우를 구별하는 판별식에 대해 배우게 된다</a:t>
            </a:r>
            <a:r>
              <a:rPr lang="en-US" altLang="ko-KR" sz="1600" dirty="0"/>
              <a:t>. </a:t>
            </a:r>
            <a:r>
              <a:rPr lang="ko-KR" altLang="en-US" sz="1600" dirty="0" smtClean="0"/>
              <a:t>처음에는 근이 </a:t>
            </a:r>
            <a:r>
              <a:rPr lang="en-US" altLang="ko-KR" sz="1600" dirty="0" smtClean="0"/>
              <a:t>0~2</a:t>
            </a:r>
            <a:r>
              <a:rPr lang="ko-KR" altLang="en-US" sz="1600" dirty="0" smtClean="0"/>
              <a:t>개 나오는 이유가</a:t>
            </a:r>
            <a:r>
              <a:rPr lang="en-US" altLang="ko-KR" sz="1600" dirty="0" smtClean="0"/>
              <a:t>, </a:t>
            </a:r>
            <a:r>
              <a:rPr lang="ko-KR" altLang="en-US" sz="1600" dirty="0" smtClean="0"/>
              <a:t>그저 복잡한 근의 공식과 판별식에서 나온 결과기 때문에 받아들이기 힘들지만</a:t>
            </a:r>
            <a:r>
              <a:rPr lang="en-US" altLang="ko-KR" sz="1600" dirty="0" smtClean="0"/>
              <a:t>, </a:t>
            </a:r>
            <a:r>
              <a:rPr lang="en-US" altLang="ko-KR" sz="1600" dirty="0"/>
              <a:t>2</a:t>
            </a:r>
            <a:r>
              <a:rPr lang="ko-KR" altLang="en-US" sz="1600" dirty="0" err="1" smtClean="0"/>
              <a:t>차함수</a:t>
            </a:r>
            <a:r>
              <a:rPr lang="ko-KR" altLang="en-US" sz="1600" dirty="0" smtClean="0"/>
              <a:t> </a:t>
            </a:r>
            <a:r>
              <a:rPr lang="ko-KR" altLang="en-US" sz="1600" dirty="0" err="1" smtClean="0"/>
              <a:t>개형과</a:t>
            </a:r>
            <a:r>
              <a:rPr lang="ko-KR" altLang="en-US" sz="1600" dirty="0" smtClean="0"/>
              <a:t> </a:t>
            </a:r>
            <a:r>
              <a:rPr lang="en-US" altLang="ko-KR" sz="1600" dirty="0" smtClean="0"/>
              <a:t>2</a:t>
            </a:r>
            <a:r>
              <a:rPr lang="ko-KR" altLang="en-US" sz="1600" dirty="0" err="1" smtClean="0"/>
              <a:t>차방정식</a:t>
            </a:r>
            <a:r>
              <a:rPr lang="ko-KR" altLang="en-US" sz="1600" dirty="0" smtClean="0"/>
              <a:t> 근의 개수와의 </a:t>
            </a:r>
            <a:r>
              <a:rPr lang="ko-KR" altLang="en-US" sz="1600" dirty="0"/>
              <a:t>관계성 즉 </a:t>
            </a:r>
            <a:r>
              <a:rPr lang="en-US" altLang="ko-KR" sz="1600" dirty="0"/>
              <a:t>x</a:t>
            </a:r>
            <a:r>
              <a:rPr lang="ko-KR" altLang="en-US" sz="1600" dirty="0"/>
              <a:t>축과의 교점 개수가 곧 근의 개수가 됨을 보고는 이를 받아들이게 된다</a:t>
            </a:r>
            <a:r>
              <a:rPr lang="en-US" altLang="ko-KR" sz="1600" dirty="0" smtClean="0"/>
              <a:t>.</a:t>
            </a:r>
            <a:br>
              <a:rPr lang="en-US" altLang="ko-KR" sz="1600" dirty="0" smtClean="0"/>
            </a:br>
            <a:r>
              <a:rPr lang="en-US" altLang="ko-KR" sz="1600" dirty="0"/>
              <a:t/>
            </a:r>
            <a:br>
              <a:rPr lang="en-US" altLang="ko-KR" sz="1600" dirty="0"/>
            </a:br>
            <a:r>
              <a:rPr lang="en-US" altLang="ko-KR" sz="1600" dirty="0" smtClean="0"/>
              <a:t>“…</a:t>
            </a:r>
            <a:r>
              <a:rPr lang="ko-KR" altLang="en-US" sz="1600" dirty="0" smtClean="0"/>
              <a:t>자</a:t>
            </a:r>
            <a:r>
              <a:rPr lang="en-US" altLang="ko-KR" sz="1600" dirty="0" smtClean="0"/>
              <a:t>, 2</a:t>
            </a:r>
            <a:r>
              <a:rPr lang="ko-KR" altLang="en-US" sz="1600" dirty="0" err="1" smtClean="0"/>
              <a:t>차함수를</a:t>
            </a:r>
            <a:r>
              <a:rPr lang="ko-KR" altLang="en-US" sz="1600" dirty="0" smtClean="0"/>
              <a:t> 그려보자꾸나</a:t>
            </a:r>
            <a:r>
              <a:rPr lang="en-US" altLang="ko-KR" sz="1600" dirty="0" smtClean="0"/>
              <a:t>. </a:t>
            </a:r>
            <a:r>
              <a:rPr lang="ko-KR" altLang="en-US" sz="1600" dirty="0" smtClean="0"/>
              <a:t>딱 봐도</a:t>
            </a:r>
            <a:r>
              <a:rPr lang="en-US" altLang="ko-KR" sz="1600" dirty="0" smtClean="0"/>
              <a:t>, </a:t>
            </a:r>
            <a:r>
              <a:rPr lang="ko-KR" altLang="en-US" sz="1600" dirty="0" smtClean="0"/>
              <a:t>근의 개수가 </a:t>
            </a:r>
            <a:r>
              <a:rPr lang="en-US" altLang="ko-KR" sz="1600" dirty="0" smtClean="0"/>
              <a:t>2</a:t>
            </a:r>
            <a:r>
              <a:rPr lang="ko-KR" altLang="en-US" sz="1600" dirty="0" smtClean="0"/>
              <a:t>개</a:t>
            </a:r>
            <a:r>
              <a:rPr lang="en-US" altLang="ko-KR" sz="1600" dirty="0" smtClean="0"/>
              <a:t>, 1</a:t>
            </a:r>
            <a:r>
              <a:rPr lang="ko-KR" altLang="en-US" sz="1600" dirty="0" smtClean="0"/>
              <a:t>개</a:t>
            </a:r>
            <a:r>
              <a:rPr lang="en-US" altLang="ko-KR" sz="1600" dirty="0" smtClean="0"/>
              <a:t>, 0</a:t>
            </a:r>
            <a:r>
              <a:rPr lang="ko-KR" altLang="en-US" sz="1600" dirty="0" smtClean="0"/>
              <a:t>개가 나올 것 같지 않니</a:t>
            </a:r>
            <a:r>
              <a:rPr lang="en-US" altLang="ko-KR" sz="1600" dirty="0" smtClean="0"/>
              <a:t>? </a:t>
            </a:r>
            <a:r>
              <a:rPr lang="ko-KR" altLang="en-US" sz="1600" dirty="0" smtClean="0"/>
              <a:t>그래</a:t>
            </a:r>
            <a:r>
              <a:rPr lang="en-US" altLang="ko-KR" sz="1600" dirty="0" smtClean="0"/>
              <a:t>, x</a:t>
            </a:r>
            <a:r>
              <a:rPr lang="ko-KR" altLang="en-US" sz="1600" dirty="0" smtClean="0"/>
              <a:t>축을 </a:t>
            </a:r>
            <a:r>
              <a:rPr lang="en-US" altLang="ko-KR" sz="1600" dirty="0" smtClean="0"/>
              <a:t>2</a:t>
            </a:r>
            <a:r>
              <a:rPr lang="ko-KR" altLang="en-US" sz="1600" dirty="0" smtClean="0"/>
              <a:t>번</a:t>
            </a:r>
            <a:r>
              <a:rPr lang="en-US" altLang="ko-KR" sz="1600" dirty="0" smtClean="0"/>
              <a:t>, 1</a:t>
            </a:r>
            <a:r>
              <a:rPr lang="ko-KR" altLang="en-US" sz="1600" dirty="0" smtClean="0"/>
              <a:t>번</a:t>
            </a:r>
            <a:r>
              <a:rPr lang="en-US" altLang="ko-KR" sz="1600" dirty="0" smtClean="0"/>
              <a:t>, 0</a:t>
            </a:r>
            <a:r>
              <a:rPr lang="ko-KR" altLang="en-US" sz="1600" dirty="0" smtClean="0"/>
              <a:t>번 지나는 경우가 생기잖니</a:t>
            </a:r>
            <a:r>
              <a:rPr lang="en-US" altLang="ko-KR" sz="1600" dirty="0" smtClean="0"/>
              <a:t>…”</a:t>
            </a:r>
            <a:endParaRPr lang="ko-KR" altLang="en-US" sz="1600" dirty="0"/>
          </a:p>
        </p:txBody>
      </p:sp>
      <p:grpSp>
        <p:nvGrpSpPr>
          <p:cNvPr id="3" name="그룹 2"/>
          <p:cNvGrpSpPr/>
          <p:nvPr/>
        </p:nvGrpSpPr>
        <p:grpSpPr>
          <a:xfrm>
            <a:off x="2123717" y="1382781"/>
            <a:ext cx="5565952" cy="4263430"/>
            <a:chOff x="1183614" y="3271045"/>
            <a:chExt cx="5952900" cy="4888887"/>
          </a:xfrm>
        </p:grpSpPr>
        <p:cxnSp>
          <p:nvCxnSpPr>
            <p:cNvPr id="5" name="직선 화살표 연결선 4"/>
            <p:cNvCxnSpPr/>
            <p:nvPr/>
          </p:nvCxnSpPr>
          <p:spPr>
            <a:xfrm flipV="1">
              <a:off x="1519386" y="3271045"/>
              <a:ext cx="0" cy="488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p:cNvCxnSpPr/>
            <p:nvPr/>
          </p:nvCxnSpPr>
          <p:spPr>
            <a:xfrm>
              <a:off x="1183614" y="5738949"/>
              <a:ext cx="5952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자유형 19"/>
          <p:cNvSpPr/>
          <p:nvPr/>
        </p:nvSpPr>
        <p:spPr>
          <a:xfrm>
            <a:off x="2541728" y="1758375"/>
            <a:ext cx="1678894" cy="2204025"/>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22"/>
          <p:cNvSpPr/>
          <p:nvPr/>
        </p:nvSpPr>
        <p:spPr>
          <a:xfrm>
            <a:off x="4276251" y="1330930"/>
            <a:ext cx="1678894" cy="2204025"/>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자유형 23"/>
          <p:cNvSpPr/>
          <p:nvPr/>
        </p:nvSpPr>
        <p:spPr>
          <a:xfrm>
            <a:off x="6309703" y="821479"/>
            <a:ext cx="1678894" cy="2204025"/>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2765909" y="3406503"/>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3796228" y="3401425"/>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5004924" y="3422473"/>
            <a:ext cx="250929" cy="256904"/>
          </a:xfrm>
          <a:prstGeom prst="ellipse">
            <a:avLst/>
          </a:prstGeom>
          <a:noFill/>
          <a:ln w="28575">
            <a:solidFill>
              <a:srgbClr val="0E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 name="TextBox 28"/>
              <p:cNvSpPr txBox="1"/>
              <p:nvPr/>
            </p:nvSpPr>
            <p:spPr>
              <a:xfrm>
                <a:off x="4410162" y="4738016"/>
                <a:ext cx="14351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𝐷</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𝑏</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−4</m:t>
                      </m:r>
                      <m:r>
                        <a:rPr lang="en-US" altLang="ko-KR" b="0" i="1" smtClean="0">
                          <a:latin typeface="Cambria Math" panose="02040503050406030204" pitchFamily="18" charset="0"/>
                        </a:rPr>
                        <m:t>𝑎𝑐</m:t>
                      </m:r>
                    </m:oMath>
                  </m:oMathPara>
                </a14:m>
                <a:endParaRPr lang="ko-KR"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410162" y="4738016"/>
                <a:ext cx="1435136" cy="276999"/>
              </a:xfrm>
              <a:prstGeom prst="rect">
                <a:avLst/>
              </a:prstGeom>
              <a:blipFill rotWithShape="0">
                <a:blip r:embed="rId2"/>
                <a:stretch>
                  <a:fillRect l="-2119" r="-2119" b="-108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220622" y="4454993"/>
                <a:ext cx="1814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𝑏𝑥</m:t>
                      </m:r>
                      <m:r>
                        <a:rPr lang="en-US" altLang="ko-KR" b="0" i="1" smtClean="0">
                          <a:latin typeface="Cambria Math" panose="02040503050406030204" pitchFamily="18" charset="0"/>
                        </a:rPr>
                        <m:t>+</m:t>
                      </m:r>
                      <m:r>
                        <a:rPr lang="en-US" altLang="ko-KR" b="0" i="1" smtClean="0">
                          <a:latin typeface="Cambria Math" panose="02040503050406030204" pitchFamily="18" charset="0"/>
                        </a:rPr>
                        <m:t>𝑐</m:t>
                      </m:r>
                    </m:oMath>
                  </m:oMathPara>
                </a14:m>
                <a:endParaRPr lang="ko-KR"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220622" y="4454993"/>
                <a:ext cx="1814215" cy="276999"/>
              </a:xfrm>
              <a:prstGeom prst="rect">
                <a:avLst/>
              </a:prstGeom>
              <a:blipFill rotWithShape="0">
                <a:blip r:embed="rId3"/>
                <a:stretch>
                  <a:fillRect l="-2013" b="-3111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276251" y="5151774"/>
                <a:ext cx="1845875" cy="923330"/>
              </a:xfrm>
              <a:prstGeom prst="rect">
                <a:avLst/>
              </a:prstGeom>
              <a:noFill/>
            </p:spPr>
            <p:txBody>
              <a:bodyPr wrap="square" rtlCol="0">
                <a:spAutoFit/>
              </a:bodyPr>
              <a:lstStyle/>
              <a:p>
                <a14:m>
                  <m:oMath xmlns:m="http://schemas.openxmlformats.org/officeDocument/2006/math">
                    <m:r>
                      <a:rPr lang="en-US" altLang="ko-KR" b="0" i="1" smtClean="0">
                        <a:latin typeface="Cambria Math" panose="02040503050406030204" pitchFamily="18" charset="0"/>
                      </a:rPr>
                      <m:t>𝐷</m:t>
                    </m:r>
                    <m:r>
                      <a:rPr lang="en-US" altLang="ko-KR" b="0" i="1" smtClean="0">
                        <a:latin typeface="Cambria Math" panose="02040503050406030204" pitchFamily="18" charset="0"/>
                      </a:rPr>
                      <m:t>&lt;0 …</m:t>
                    </m:r>
                  </m:oMath>
                </a14:m>
                <a:r>
                  <a:rPr lang="ko-KR" altLang="en-US" b="0" dirty="0" smtClean="0"/>
                  <a:t>근 </a:t>
                </a:r>
                <a:r>
                  <a:rPr lang="ko-KR" altLang="en-US" dirty="0" smtClean="0"/>
                  <a:t>없음</a:t>
                </a:r>
                <a:r>
                  <a:rPr lang="en-US" altLang="ko-KR" b="0" dirty="0" smtClean="0"/>
                  <a:t/>
                </a:r>
                <a:br>
                  <a:rPr lang="en-US" altLang="ko-KR" b="0" dirty="0" smtClean="0"/>
                </a:br>
                <a14:m>
                  <m:oMath xmlns:m="http://schemas.openxmlformats.org/officeDocument/2006/math">
                    <m:r>
                      <a:rPr lang="en-US" altLang="ko-KR" b="0" i="1" smtClean="0">
                        <a:latin typeface="Cambria Math" panose="02040503050406030204" pitchFamily="18" charset="0"/>
                      </a:rPr>
                      <m:t>𝐷</m:t>
                    </m:r>
                    <m:r>
                      <a:rPr lang="en-US" altLang="ko-KR" b="0" i="1" smtClean="0">
                        <a:latin typeface="Cambria Math" panose="02040503050406030204" pitchFamily="18" charset="0"/>
                      </a:rPr>
                      <m:t>=0 … </m:t>
                    </m:r>
                    <m:r>
                      <a:rPr lang="ko-KR" altLang="en-US" i="1">
                        <a:latin typeface="Cambria Math" panose="02040503050406030204" pitchFamily="18" charset="0"/>
                      </a:rPr>
                      <m:t>중</m:t>
                    </m:r>
                  </m:oMath>
                </a14:m>
                <a:r>
                  <a:rPr lang="ko-KR" altLang="en-US" b="0" dirty="0" smtClean="0"/>
                  <a:t>근</a:t>
                </a:r>
                <a:r>
                  <a:rPr lang="en-US" altLang="ko-KR" b="0" dirty="0" smtClean="0"/>
                  <a:t/>
                </a:r>
                <a:br>
                  <a:rPr lang="en-US" altLang="ko-KR" b="0" dirty="0" smtClean="0"/>
                </a:br>
                <a14:m>
                  <m:oMath xmlns:m="http://schemas.openxmlformats.org/officeDocument/2006/math">
                    <m:r>
                      <a:rPr lang="en-US" altLang="ko-KR" b="0" i="1" smtClean="0">
                        <a:latin typeface="Cambria Math" panose="02040503050406030204" pitchFamily="18" charset="0"/>
                      </a:rPr>
                      <m:t>𝐷</m:t>
                    </m:r>
                    <m:r>
                      <a:rPr lang="en-US" altLang="ko-KR" b="0" i="1" smtClean="0">
                        <a:latin typeface="Cambria Math" panose="02040503050406030204" pitchFamily="18" charset="0"/>
                      </a:rPr>
                      <m:t>&gt;0 … </m:t>
                    </m:r>
                  </m:oMath>
                </a14:m>
                <a:r>
                  <a:rPr lang="ko-KR" altLang="en-US" b="0" dirty="0" smtClean="0"/>
                  <a:t>근 </a:t>
                </a:r>
                <a:r>
                  <a:rPr lang="en-US" altLang="ko-KR" b="0" dirty="0" smtClean="0"/>
                  <a:t>2</a:t>
                </a:r>
                <a:r>
                  <a:rPr lang="ko-KR" altLang="en-US" b="0" dirty="0" smtClean="0"/>
                  <a:t>개</a:t>
                </a:r>
                <a:endParaRPr lang="en-US" altLang="ko-KR" b="0"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4276251" y="5151774"/>
                <a:ext cx="1845875" cy="923330"/>
              </a:xfrm>
              <a:prstGeom prst="rect">
                <a:avLst/>
              </a:prstGeom>
              <a:blipFill rotWithShape="0">
                <a:blip r:embed="rId4"/>
                <a:stretch>
                  <a:fillRect t="-3289" r="-990" b="-92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40990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세로 제목 3"/>
          <p:cNvSpPr>
            <a:spLocks noGrp="1"/>
          </p:cNvSpPr>
          <p:nvPr>
            <p:ph type="title" orient="vert"/>
          </p:nvPr>
        </p:nvSpPr>
        <p:spPr>
          <a:xfrm>
            <a:off x="8724900" y="365125"/>
            <a:ext cx="3284220" cy="5811838"/>
          </a:xfrm>
        </p:spPr>
        <p:txBody>
          <a:bodyPr vert="horz">
            <a:normAutofit/>
          </a:bodyPr>
          <a:lstStyle/>
          <a:p>
            <a:pPr fontAlgn="base"/>
            <a:r>
              <a:rPr lang="en-US" altLang="ko-KR" sz="1600" dirty="0" err="1" smtClean="0"/>
              <a:t>하지만</a:t>
            </a:r>
            <a:r>
              <a:rPr lang="en-US" altLang="ko-KR" sz="1600" dirty="0" smtClean="0"/>
              <a:t>, </a:t>
            </a:r>
            <a:r>
              <a:rPr lang="en-US" altLang="ko-KR" sz="1600" dirty="0" err="1"/>
              <a:t>이를</a:t>
            </a:r>
            <a:r>
              <a:rPr lang="en-US" altLang="ko-KR" sz="1600" dirty="0"/>
              <a:t> </a:t>
            </a:r>
            <a:r>
              <a:rPr lang="en-US" altLang="ko-KR" sz="1600" dirty="0" err="1"/>
              <a:t>비웃듯</a:t>
            </a:r>
            <a:r>
              <a:rPr lang="en-US" altLang="ko-KR" sz="1600" dirty="0"/>
              <a:t> </a:t>
            </a:r>
            <a:r>
              <a:rPr lang="en-US" altLang="ko-KR" sz="1600" dirty="0" err="1"/>
              <a:t>고등학교</a:t>
            </a:r>
            <a:r>
              <a:rPr lang="en-US" altLang="ko-KR" sz="1600" dirty="0"/>
              <a:t> 1학년이 </a:t>
            </a:r>
            <a:r>
              <a:rPr lang="en-US" altLang="ko-KR" sz="1600" dirty="0" err="1"/>
              <a:t>되자마자</a:t>
            </a:r>
            <a:r>
              <a:rPr lang="en-US" altLang="ko-KR" sz="1600" dirty="0"/>
              <a:t> </a:t>
            </a:r>
            <a:r>
              <a:rPr lang="en-US" altLang="ko-KR" sz="1600" dirty="0" err="1"/>
              <a:t>우리는</a:t>
            </a:r>
            <a:r>
              <a:rPr lang="en-US" altLang="ko-KR" sz="1600" dirty="0"/>
              <a:t> </a:t>
            </a:r>
            <a:r>
              <a:rPr lang="en-US" altLang="ko-KR" sz="1600" dirty="0" err="1"/>
              <a:t>허수와</a:t>
            </a:r>
            <a:r>
              <a:rPr lang="en-US" altLang="ko-KR" sz="1600" dirty="0"/>
              <a:t> </a:t>
            </a:r>
            <a:r>
              <a:rPr lang="en-US" altLang="ko-KR" sz="1600" dirty="0" err="1"/>
              <a:t>복소수에</a:t>
            </a:r>
            <a:r>
              <a:rPr lang="en-US" altLang="ko-KR" sz="1600" dirty="0"/>
              <a:t> </a:t>
            </a:r>
            <a:r>
              <a:rPr lang="en-US" altLang="ko-KR" sz="1600" dirty="0" err="1"/>
              <a:t>대해</a:t>
            </a:r>
            <a:r>
              <a:rPr lang="en-US" altLang="ko-KR" sz="1600" dirty="0"/>
              <a:t> </a:t>
            </a:r>
            <a:r>
              <a:rPr lang="en-US" altLang="ko-KR" sz="1600" dirty="0" err="1"/>
              <a:t>배우면서</a:t>
            </a:r>
            <a:r>
              <a:rPr lang="en-US" altLang="ko-KR" sz="1600" dirty="0"/>
              <a:t>, 2차방정식의 </a:t>
            </a:r>
            <a:r>
              <a:rPr lang="en-US" altLang="ko-KR" sz="1600" dirty="0" err="1"/>
              <a:t>근이</a:t>
            </a:r>
            <a:r>
              <a:rPr lang="en-US" altLang="ko-KR" sz="1600" dirty="0"/>
              <a:t> </a:t>
            </a:r>
            <a:r>
              <a:rPr lang="en-US" altLang="ko-KR" sz="1600" dirty="0" err="1"/>
              <a:t>없다고</a:t>
            </a:r>
            <a:r>
              <a:rPr lang="en-US" altLang="ko-KR" sz="1600" dirty="0"/>
              <a:t> </a:t>
            </a:r>
            <a:r>
              <a:rPr lang="en-US" altLang="ko-KR" sz="1600" dirty="0" err="1"/>
              <a:t>생각했던</a:t>
            </a:r>
            <a:r>
              <a:rPr lang="en-US" altLang="ko-KR" sz="1600" dirty="0"/>
              <a:t> </a:t>
            </a:r>
            <a:r>
              <a:rPr lang="en-US" altLang="ko-KR" sz="1600" dirty="0" err="1"/>
              <a:t>모든</a:t>
            </a:r>
            <a:r>
              <a:rPr lang="en-US" altLang="ko-KR" sz="1600" dirty="0"/>
              <a:t> </a:t>
            </a:r>
            <a:r>
              <a:rPr lang="en-US" altLang="ko-KR" sz="1600" dirty="0" err="1"/>
              <a:t>경우들은</a:t>
            </a:r>
            <a:r>
              <a:rPr lang="en-US" altLang="ko-KR" sz="1600" dirty="0"/>
              <a:t> </a:t>
            </a:r>
            <a:r>
              <a:rPr lang="en-US" altLang="ko-KR" sz="1600" dirty="0" err="1"/>
              <a:t>사실</a:t>
            </a:r>
            <a:r>
              <a:rPr lang="en-US" altLang="ko-KR" sz="1600" dirty="0"/>
              <a:t> </a:t>
            </a:r>
            <a:r>
              <a:rPr lang="en-US" altLang="ko-KR" sz="1600" dirty="0" err="1"/>
              <a:t>허근을</a:t>
            </a:r>
            <a:r>
              <a:rPr lang="en-US" altLang="ko-KR" sz="1600" dirty="0"/>
              <a:t> </a:t>
            </a:r>
            <a:r>
              <a:rPr lang="en-US" altLang="ko-KR" sz="1600" dirty="0" err="1"/>
              <a:t>가지는</a:t>
            </a:r>
            <a:r>
              <a:rPr lang="en-US" altLang="ko-KR" sz="1600" dirty="0"/>
              <a:t> </a:t>
            </a:r>
            <a:r>
              <a:rPr lang="en-US" altLang="ko-KR" sz="1600" dirty="0" err="1"/>
              <a:t>경우였다는</a:t>
            </a:r>
            <a:r>
              <a:rPr lang="en-US" altLang="ko-KR" sz="1600" dirty="0"/>
              <a:t> </a:t>
            </a:r>
            <a:r>
              <a:rPr lang="en-US" altLang="ko-KR" sz="1600" dirty="0" err="1"/>
              <a:t>것을</a:t>
            </a:r>
            <a:r>
              <a:rPr lang="en-US" altLang="ko-KR" sz="1600" dirty="0"/>
              <a:t> </a:t>
            </a:r>
            <a:r>
              <a:rPr lang="en-US" altLang="ko-KR" sz="1600" dirty="0" err="1"/>
              <a:t>알게</a:t>
            </a:r>
            <a:r>
              <a:rPr lang="en-US" altLang="ko-KR" sz="1600" dirty="0"/>
              <a:t> </a:t>
            </a:r>
            <a:r>
              <a:rPr lang="en-US" altLang="ko-KR" sz="1600" dirty="0" err="1"/>
              <a:t>된다</a:t>
            </a:r>
            <a:r>
              <a:rPr lang="en-US" altLang="ko-KR" sz="1600" dirty="0"/>
              <a:t>. </a:t>
            </a:r>
            <a:r>
              <a:rPr lang="en-US" altLang="ko-KR" sz="1600" dirty="0" err="1"/>
              <a:t>우리는</a:t>
            </a:r>
            <a:r>
              <a:rPr lang="en-US" altLang="ko-KR" sz="1600" dirty="0"/>
              <a:t> </a:t>
            </a:r>
            <a:r>
              <a:rPr lang="en-US" altLang="ko-KR" sz="1600" dirty="0" err="1"/>
              <a:t>혼란스러워</a:t>
            </a:r>
            <a:r>
              <a:rPr lang="en-US" altLang="ko-KR" sz="1600" dirty="0"/>
              <a:t> </a:t>
            </a:r>
            <a:r>
              <a:rPr lang="en-US" altLang="ko-KR" sz="1600" dirty="0" err="1"/>
              <a:t>하면서도</a:t>
            </a:r>
            <a:r>
              <a:rPr lang="en-US" altLang="ko-KR" sz="1600" dirty="0"/>
              <a:t> </a:t>
            </a:r>
            <a:r>
              <a:rPr lang="en-US" altLang="ko-KR" sz="1600" dirty="0" err="1"/>
              <a:t>훨씬</a:t>
            </a:r>
            <a:r>
              <a:rPr lang="en-US" altLang="ko-KR" sz="1600" dirty="0"/>
              <a:t> 더 </a:t>
            </a:r>
            <a:r>
              <a:rPr lang="en-US" altLang="ko-KR" sz="1600" dirty="0" err="1"/>
              <a:t>풀기</a:t>
            </a:r>
            <a:r>
              <a:rPr lang="en-US" altLang="ko-KR" sz="1600" dirty="0"/>
              <a:t> </a:t>
            </a:r>
            <a:r>
              <a:rPr lang="en-US" altLang="ko-KR" sz="1600" dirty="0" err="1"/>
              <a:t>어려운</a:t>
            </a:r>
            <a:r>
              <a:rPr lang="en-US" altLang="ko-KR" sz="1600" dirty="0"/>
              <a:t> </a:t>
            </a:r>
            <a:r>
              <a:rPr lang="en-US" altLang="ko-KR" sz="1600" dirty="0" err="1"/>
              <a:t>다른</a:t>
            </a:r>
            <a:r>
              <a:rPr lang="en-US" altLang="ko-KR" sz="1600" dirty="0"/>
              <a:t> </a:t>
            </a:r>
            <a:r>
              <a:rPr lang="en-US" altLang="ko-KR" sz="1600" dirty="0" err="1"/>
              <a:t>문제들에</a:t>
            </a:r>
            <a:r>
              <a:rPr lang="en-US" altLang="ko-KR" sz="1600" dirty="0"/>
              <a:t> </a:t>
            </a:r>
            <a:r>
              <a:rPr lang="en-US" altLang="ko-KR" sz="1600" dirty="0" err="1"/>
              <a:t>집중하기</a:t>
            </a:r>
            <a:r>
              <a:rPr lang="en-US" altLang="ko-KR" sz="1600" dirty="0"/>
              <a:t> </a:t>
            </a:r>
            <a:r>
              <a:rPr lang="en-US" altLang="ko-KR" sz="1600" dirty="0" err="1"/>
              <a:t>위해</a:t>
            </a:r>
            <a:r>
              <a:rPr lang="en-US" altLang="ko-KR" sz="1600" dirty="0"/>
              <a:t> </a:t>
            </a:r>
            <a:r>
              <a:rPr lang="en-US" altLang="ko-KR" sz="1600" dirty="0" err="1"/>
              <a:t>그렇구나</a:t>
            </a:r>
            <a:r>
              <a:rPr lang="en-US" altLang="ko-KR" sz="1600" dirty="0"/>
              <a:t> </a:t>
            </a:r>
            <a:r>
              <a:rPr lang="en-US" altLang="ko-KR" sz="1600" dirty="0" err="1"/>
              <a:t>하고</a:t>
            </a:r>
            <a:r>
              <a:rPr lang="en-US" altLang="ko-KR" sz="1600" dirty="0"/>
              <a:t> </a:t>
            </a:r>
            <a:r>
              <a:rPr lang="en-US" altLang="ko-KR" sz="1600" dirty="0" err="1"/>
              <a:t>넘어가게</a:t>
            </a:r>
            <a:r>
              <a:rPr lang="en-US" altLang="ko-KR" sz="1600" dirty="0"/>
              <a:t> </a:t>
            </a:r>
            <a:r>
              <a:rPr lang="en-US" altLang="ko-KR" sz="1600" dirty="0" err="1"/>
              <a:t>된다</a:t>
            </a:r>
            <a:r>
              <a:rPr lang="en-US" altLang="ko-KR" sz="1600" dirty="0"/>
              <a:t>. </a:t>
            </a:r>
          </a:p>
        </p:txBody>
      </p:sp>
      <mc:AlternateContent xmlns:mc="http://schemas.openxmlformats.org/markup-compatibility/2006" xmlns:a14="http://schemas.microsoft.com/office/drawing/2010/main">
        <mc:Choice Requires="a14">
          <p:sp>
            <p:nvSpPr>
              <p:cNvPr id="3" name="TextBox 2"/>
              <p:cNvSpPr txBox="1"/>
              <p:nvPr/>
            </p:nvSpPr>
            <p:spPr>
              <a:xfrm>
                <a:off x="1878015" y="2729020"/>
                <a:ext cx="161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𝐷</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0</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−4&lt;0</m:t>
                      </m:r>
                    </m:oMath>
                  </m:oMathPara>
                </a14:m>
                <a:endParaRPr lang="ko-KR"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878015" y="2729020"/>
                <a:ext cx="1619289" cy="276999"/>
              </a:xfrm>
              <a:prstGeom prst="rect">
                <a:avLst/>
              </a:prstGeom>
              <a:blipFill rotWithShape="0">
                <a:blip r:embed="rId2"/>
                <a:stretch>
                  <a:fillRect l="-1880" r="-2256" b="-1111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78015" y="2452021"/>
                <a:ext cx="11642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+1</m:t>
                      </m:r>
                    </m:oMath>
                  </m:oMathPara>
                </a14:m>
                <a:endParaRPr lang="ko-KR"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878015" y="2452021"/>
                <a:ext cx="1164293" cy="276999"/>
              </a:xfrm>
              <a:prstGeom prst="rect">
                <a:avLst/>
              </a:prstGeom>
              <a:blipFill rotWithShape="0">
                <a:blip r:embed="rId3"/>
                <a:stretch>
                  <a:fillRect l="-3141" r="-3665" b="-2826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93712" y="3098352"/>
                <a:ext cx="3073784" cy="923330"/>
              </a:xfrm>
              <a:prstGeom prst="rect">
                <a:avLst/>
              </a:prstGeom>
              <a:noFill/>
            </p:spPr>
            <p:txBody>
              <a:bodyPr wrap="square" rtlCol="0">
                <a:spAutoFit/>
              </a:bodyPr>
              <a:lstStyle/>
              <a:p>
                <a:r>
                  <a:rPr lang="ko-KR" altLang="en-US" b="0" dirty="0" smtClean="0"/>
                  <a:t>그러나 허수를 받아들이면</a:t>
                </a:r>
                <a:endParaRPr lang="en-US" altLang="ko-KR" b="0" dirty="0" smtClean="0"/>
              </a:p>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oMath>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oMath>
                  </m:oMathPara>
                </a14:m>
                <a:endParaRPr lang="en-US" altLang="ko-KR"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393712" y="3098352"/>
                <a:ext cx="3073784" cy="923330"/>
              </a:xfrm>
              <a:prstGeom prst="rect">
                <a:avLst/>
              </a:prstGeom>
              <a:blipFill rotWithShape="0">
                <a:blip r:embed="rId4"/>
                <a:stretch>
                  <a:fillRect l="-1786" t="-328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583959" y="5096487"/>
                <a:ext cx="1752403" cy="586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ko-KR" altLang="en-US" i="1" smtClean="0">
                              <a:latin typeface="Cambria Math" panose="02040503050406030204" pitchFamily="18" charset="0"/>
                            </a:rPr>
                          </m:ctrlPr>
                        </m:radPr>
                        <m:deg/>
                        <m:e>
                          <m:r>
                            <a:rPr lang="en-US" altLang="ko-KR" b="0" i="1" smtClean="0">
                              <a:latin typeface="Cambria Math" panose="02040503050406030204" pitchFamily="18" charset="0"/>
                            </a:rPr>
                            <m:t>−1</m:t>
                          </m:r>
                        </m:e>
                      </m:rad>
                      <m:r>
                        <a:rPr lang="en-US" altLang="ko-KR" b="0" i="1" smtClean="0">
                          <a:latin typeface="Cambria Math" panose="02040503050406030204" pitchFamily="18" charset="0"/>
                        </a:rPr>
                        <m:t>???</m:t>
                      </m:r>
                    </m:oMath>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=−1, </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oMath>
                  </m:oMathPara>
                </a14:m>
                <a:endParaRPr lang="en-US" altLang="ko-KR" b="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583959" y="5096487"/>
                <a:ext cx="1752403" cy="586635"/>
              </a:xfrm>
              <a:prstGeom prst="rect">
                <a:avLst/>
              </a:prstGeom>
              <a:blipFill rotWithShape="0">
                <a:blip r:embed="rId5"/>
                <a:stretch>
                  <a:fillRect l="-697" r="-1742" b="-5208"/>
                </a:stretch>
              </a:blipFill>
            </p:spPr>
            <p:txBody>
              <a:bodyPr/>
              <a:lstStyle/>
              <a:p>
                <a:r>
                  <a:rPr lang="ko-KR" altLang="en-US">
                    <a:noFill/>
                  </a:rPr>
                  <a:t> </a:t>
                </a:r>
              </a:p>
            </p:txBody>
          </p:sp>
        </mc:Fallback>
      </mc:AlternateContent>
      <p:pic>
        <p:nvPicPr>
          <p:cNvPr id="9" name="그림 8"/>
          <p:cNvPicPr>
            <a:picLocks noChangeAspect="1"/>
          </p:cNvPicPr>
          <p:nvPr/>
        </p:nvPicPr>
        <p:blipFill>
          <a:blip r:embed="rId6"/>
          <a:stretch>
            <a:fillRect/>
          </a:stretch>
        </p:blipFill>
        <p:spPr>
          <a:xfrm>
            <a:off x="4467496" y="1109663"/>
            <a:ext cx="3562350" cy="5067300"/>
          </a:xfrm>
          <a:prstGeom prst="rect">
            <a:avLst/>
          </a:prstGeom>
        </p:spPr>
      </p:pic>
    </p:spTree>
    <p:extLst>
      <p:ext uri="{BB962C8B-B14F-4D97-AF65-F5344CB8AC3E}">
        <p14:creationId xmlns:p14="http://schemas.microsoft.com/office/powerpoint/2010/main" val="783151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세로 제목 3"/>
          <p:cNvSpPr>
            <a:spLocks noGrp="1"/>
          </p:cNvSpPr>
          <p:nvPr>
            <p:ph type="title" orient="vert"/>
          </p:nvPr>
        </p:nvSpPr>
        <p:spPr>
          <a:xfrm>
            <a:off x="8724900" y="365125"/>
            <a:ext cx="3284220" cy="5811838"/>
          </a:xfrm>
        </p:spPr>
        <p:txBody>
          <a:bodyPr vert="horz">
            <a:normAutofit/>
          </a:bodyPr>
          <a:lstStyle/>
          <a:p>
            <a:pPr fontAlgn="base"/>
            <a:r>
              <a:rPr lang="ko-KR" altLang="en-US" sz="1600" dirty="0"/>
              <a:t>시간이 지나고 나서 나는 과학과 수학의 여러 분야에서 복소수가 없으면 설명이 매우 복잡해지는 경우들을 많이 보았고</a:t>
            </a:r>
            <a:r>
              <a:rPr lang="en-US" altLang="ko-KR" sz="1600" dirty="0"/>
              <a:t>, </a:t>
            </a:r>
            <a:r>
              <a:rPr lang="ko-KR" altLang="en-US" sz="1600" dirty="0"/>
              <a:t>복소수는 단순히 이런 수나 한번 만들어 볼까</a:t>
            </a:r>
            <a:r>
              <a:rPr lang="en-US" altLang="ko-KR" sz="1600" dirty="0"/>
              <a:t>? </a:t>
            </a:r>
            <a:r>
              <a:rPr lang="ko-KR" altLang="en-US" sz="1600" dirty="0"/>
              <a:t>하고 </a:t>
            </a:r>
            <a:r>
              <a:rPr lang="ko-KR" altLang="en-US" sz="1600" dirty="0" err="1"/>
              <a:t>만들어진게</a:t>
            </a:r>
            <a:r>
              <a:rPr lang="ko-KR" altLang="en-US" sz="1600" dirty="0"/>
              <a:t> 아님을 납득하게 되었다</a:t>
            </a:r>
            <a:r>
              <a:rPr lang="en-US" altLang="ko-KR" sz="1600" dirty="0"/>
              <a:t>. </a:t>
            </a:r>
            <a:r>
              <a:rPr lang="ko-KR" altLang="en-US" sz="1600" dirty="0"/>
              <a:t>그러나</a:t>
            </a:r>
            <a:r>
              <a:rPr lang="en-US" altLang="ko-KR" sz="1600" dirty="0"/>
              <a:t>, </a:t>
            </a:r>
            <a:r>
              <a:rPr lang="ko-KR" altLang="en-US" sz="1600" dirty="0"/>
              <a:t>문득 의문점이 들게 된다</a:t>
            </a:r>
            <a:r>
              <a:rPr lang="en-US" altLang="ko-KR" sz="1600" dirty="0"/>
              <a:t>. </a:t>
            </a:r>
            <a:r>
              <a:rPr lang="ko-KR" altLang="en-US" sz="1600" i="1" dirty="0"/>
              <a:t>“복소수를 처음 배울 때부터</a:t>
            </a:r>
            <a:r>
              <a:rPr lang="en-US" altLang="ko-KR" sz="1600" i="1" dirty="0"/>
              <a:t>, </a:t>
            </a:r>
            <a:r>
              <a:rPr lang="ko-KR" altLang="en-US" sz="1600" i="1" dirty="0"/>
              <a:t>마치 음수를 배울 때 처럼 이걸 더 쉽게 납득할 수 있도록 하지는 못하는 것인가</a:t>
            </a:r>
            <a:r>
              <a:rPr lang="en-US" altLang="ko-KR" sz="1600" i="1" dirty="0"/>
              <a:t>?”</a:t>
            </a:r>
            <a:r>
              <a:rPr lang="ko-KR" altLang="en-US" sz="1600" dirty="0"/>
              <a:t> 나는 그 의문을 가장 쉽게 해결할 수 있는 방법이 바로 복소수로 이루어진 함수를 직접 그려보고</a:t>
            </a:r>
            <a:r>
              <a:rPr lang="en-US" altLang="ko-KR" sz="1600" dirty="0"/>
              <a:t>, </a:t>
            </a:r>
            <a:r>
              <a:rPr lang="ko-KR" altLang="en-US" sz="1600" dirty="0"/>
              <a:t>마치 일차방정식은 반드시 </a:t>
            </a:r>
            <a:r>
              <a:rPr lang="en-US" altLang="ko-KR" sz="1600" dirty="0"/>
              <a:t>1</a:t>
            </a:r>
            <a:r>
              <a:rPr lang="ko-KR" altLang="en-US" sz="1600" dirty="0"/>
              <a:t>개의 실근을 가진다는 것을 그래프를 통해 알게 된 것 처럼 </a:t>
            </a:r>
            <a:r>
              <a:rPr lang="en-US" altLang="ko-KR" sz="1600" dirty="0"/>
              <a:t>n</a:t>
            </a:r>
            <a:r>
              <a:rPr lang="ko-KR" altLang="en-US" sz="1600" dirty="0" err="1"/>
              <a:t>차방정식이</a:t>
            </a:r>
            <a:r>
              <a:rPr lang="ko-KR" altLang="en-US" sz="1600" dirty="0"/>
              <a:t> </a:t>
            </a:r>
            <a:r>
              <a:rPr lang="en-US" altLang="ko-KR" sz="1600" dirty="0"/>
              <a:t>n</a:t>
            </a:r>
            <a:r>
              <a:rPr lang="ko-KR" altLang="en-US" sz="1600" dirty="0"/>
              <a:t>개의 </a:t>
            </a:r>
            <a:r>
              <a:rPr lang="ko-KR" altLang="en-US" sz="1600" dirty="0" err="1"/>
              <a:t>복소근을</a:t>
            </a:r>
            <a:r>
              <a:rPr lang="ko-KR" altLang="en-US" sz="1600" dirty="0"/>
              <a:t> 가짐을 직접 </a:t>
            </a:r>
            <a:r>
              <a:rPr lang="ko-KR" altLang="en-US" sz="1600" dirty="0" err="1"/>
              <a:t>복소함수를</a:t>
            </a:r>
            <a:r>
              <a:rPr lang="ko-KR" altLang="en-US" sz="1600" dirty="0"/>
              <a:t> 그려보면서 증명하는 것이라고 생각하였고</a:t>
            </a:r>
            <a:r>
              <a:rPr lang="en-US" altLang="ko-KR" sz="1600" dirty="0"/>
              <a:t>, </a:t>
            </a:r>
            <a:r>
              <a:rPr lang="ko-KR" altLang="en-US" sz="1600" dirty="0"/>
              <a:t>실제로 나도 복소수를 이용하여 </a:t>
            </a:r>
            <a:r>
              <a:rPr lang="ko-KR" altLang="en-US" sz="1600" dirty="0" err="1"/>
              <a:t>여러가지</a:t>
            </a:r>
            <a:r>
              <a:rPr lang="ko-KR" altLang="en-US" sz="1600" dirty="0"/>
              <a:t> 과학 개념들을 이해했으면서 한번도 </a:t>
            </a:r>
            <a:r>
              <a:rPr lang="en-US" altLang="ko-KR" sz="1600" dirty="0"/>
              <a:t>2</a:t>
            </a:r>
            <a:r>
              <a:rPr lang="ko-KR" altLang="en-US" sz="1600" dirty="0" err="1"/>
              <a:t>차함수를</a:t>
            </a:r>
            <a:r>
              <a:rPr lang="ko-KR" altLang="en-US" sz="1600" dirty="0"/>
              <a:t> 해석적 연속으로 표현해본 적이 없었기에 이것을 직접 해보기로 하였다</a:t>
            </a:r>
            <a:r>
              <a:rPr lang="en-US" altLang="ko-KR" sz="1600" dirty="0"/>
              <a:t>.</a:t>
            </a:r>
            <a:endParaRPr lang="ko-KR" altLang="en-US" sz="1600" dirty="0"/>
          </a:p>
        </p:txBody>
      </p:sp>
      <mc:AlternateContent xmlns:mc="http://schemas.openxmlformats.org/markup-compatibility/2006" xmlns:a14="http://schemas.microsoft.com/office/drawing/2010/main">
        <mc:Choice Requires="a14">
          <p:sp>
            <p:nvSpPr>
              <p:cNvPr id="2" name="TextBox 1"/>
              <p:cNvSpPr txBox="1"/>
              <p:nvPr/>
            </p:nvSpPr>
            <p:spPr>
              <a:xfrm>
                <a:off x="930421" y="2640012"/>
                <a:ext cx="2148602" cy="381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𝑖</m:t>
                          </m:r>
                          <m:r>
                            <a:rPr lang="ko-KR" altLang="en-US" b="0" i="1" smtClean="0">
                              <a:latin typeface="Cambria Math" panose="02040503050406030204" pitchFamily="18" charset="0"/>
                            </a:rPr>
                            <m:t>𝜃</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𝑐𝑜𝑠</m:t>
                      </m:r>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𝑖𝑠𝑖𝑛</m:t>
                      </m:r>
                      <m:r>
                        <a:rPr lang="ko-KR" altLang="en-US" b="0" i="1" smtClean="0">
                          <a:latin typeface="Cambria Math" panose="02040503050406030204" pitchFamily="18" charset="0"/>
                        </a:rPr>
                        <m:t>𝜃</m:t>
                      </m:r>
                    </m:oMath>
                  </m:oMathPara>
                </a14:m>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930421" y="2640012"/>
                <a:ext cx="2148602" cy="381451"/>
              </a:xfrm>
              <a:prstGeom prst="rect">
                <a:avLst/>
              </a:prstGeom>
              <a:blipFill rotWithShape="0">
                <a:blip r:embed="rId2"/>
                <a:stretch>
                  <a:fillRect/>
                </a:stretch>
              </a:blipFill>
            </p:spPr>
            <p:txBody>
              <a:bodyPr/>
              <a:lstStyle/>
              <a:p>
                <a:r>
                  <a:rPr lang="ko-KR" altLang="en-US">
                    <a:noFill/>
                  </a:rPr>
                  <a:t> </a:t>
                </a:r>
              </a:p>
            </p:txBody>
          </p:sp>
        </mc:Fallback>
      </mc:AlternateContent>
      <p:pic>
        <p:nvPicPr>
          <p:cNvPr id="3" name="그림 2"/>
          <p:cNvPicPr>
            <a:picLocks noChangeAspect="1"/>
          </p:cNvPicPr>
          <p:nvPr/>
        </p:nvPicPr>
        <p:blipFill>
          <a:blip r:embed="rId3"/>
          <a:stretch>
            <a:fillRect/>
          </a:stretch>
        </p:blipFill>
        <p:spPr>
          <a:xfrm>
            <a:off x="3753394" y="2640012"/>
            <a:ext cx="3831769" cy="2155370"/>
          </a:xfrm>
          <a:prstGeom prst="rect">
            <a:avLst/>
          </a:prstGeom>
        </p:spPr>
      </p:pic>
      <p:pic>
        <p:nvPicPr>
          <p:cNvPr id="5" name="그림 4"/>
          <p:cNvPicPr>
            <a:picLocks noChangeAspect="1"/>
          </p:cNvPicPr>
          <p:nvPr/>
        </p:nvPicPr>
        <p:blipFill>
          <a:blip r:embed="rId4"/>
          <a:stretch>
            <a:fillRect/>
          </a:stretch>
        </p:blipFill>
        <p:spPr>
          <a:xfrm>
            <a:off x="824227" y="3136401"/>
            <a:ext cx="2360990" cy="1328057"/>
          </a:xfrm>
          <a:prstGeom prst="rect">
            <a:avLst/>
          </a:prstGeom>
        </p:spPr>
      </p:pic>
    </p:spTree>
    <p:extLst>
      <p:ext uri="{BB962C8B-B14F-4D97-AF65-F5344CB8AC3E}">
        <p14:creationId xmlns:p14="http://schemas.microsoft.com/office/powerpoint/2010/main" val="421264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세로 제목 1"/>
          <p:cNvSpPr>
            <a:spLocks noGrp="1"/>
          </p:cNvSpPr>
          <p:nvPr>
            <p:ph type="title" orient="vert"/>
          </p:nvPr>
        </p:nvSpPr>
        <p:spPr/>
        <p:txBody>
          <a:bodyPr/>
          <a:lstStyle/>
          <a:p>
            <a:r>
              <a:rPr lang="ko-KR" altLang="en-US" dirty="0" smtClean="0"/>
              <a:t>이제 한번 시작해보자</a:t>
            </a:r>
            <a:r>
              <a:rPr lang="en-US" altLang="ko-KR" dirty="0" smtClean="0"/>
              <a:t>. </a:t>
            </a:r>
            <a:r>
              <a:rPr lang="ko-KR" altLang="en-US" dirty="0" smtClean="0"/>
              <a:t>우리는 음수를 배운 이후 일차함수의 </a:t>
            </a:r>
            <a:r>
              <a:rPr lang="ko-KR" altLang="en-US" dirty="0" err="1" smtClean="0"/>
              <a:t>정의역을</a:t>
            </a:r>
            <a:r>
              <a:rPr lang="ko-KR" altLang="en-US" dirty="0" smtClean="0"/>
              <a:t> 음수로 확장시켜보았다</a:t>
            </a:r>
            <a:r>
              <a:rPr lang="en-US" altLang="ko-KR" dirty="0" smtClean="0"/>
              <a:t>. </a:t>
            </a:r>
            <a:r>
              <a:rPr lang="ko-KR" altLang="en-US" dirty="0" smtClean="0"/>
              <a:t>그렇다면</a:t>
            </a:r>
            <a:r>
              <a:rPr lang="en-US" altLang="ko-KR" dirty="0" smtClean="0"/>
              <a:t>, </a:t>
            </a:r>
            <a:r>
              <a:rPr lang="ko-KR" altLang="en-US" dirty="0" smtClean="0"/>
              <a:t>허수를 배운 이후에도 </a:t>
            </a:r>
            <a:r>
              <a:rPr lang="ko-KR" altLang="en-US" dirty="0" err="1" smtClean="0"/>
              <a:t>정의역을</a:t>
            </a:r>
            <a:r>
              <a:rPr lang="ko-KR" altLang="en-US" dirty="0" smtClean="0"/>
              <a:t> 복소수로 확장시켜 보아야 하는 것이 아닌가</a:t>
            </a:r>
            <a:r>
              <a:rPr lang="en-US" altLang="ko-KR" dirty="0" smtClean="0"/>
              <a:t>. </a:t>
            </a:r>
            <a:r>
              <a:rPr lang="ko-KR" altLang="en-US" dirty="0" smtClean="0"/>
              <a:t>한번 </a:t>
            </a:r>
            <a:r>
              <a:rPr lang="en-US" altLang="ko-KR" dirty="0" smtClean="0"/>
              <a:t>2</a:t>
            </a:r>
            <a:r>
              <a:rPr lang="ko-KR" altLang="en-US" dirty="0" err="1" smtClean="0"/>
              <a:t>차함수의</a:t>
            </a:r>
            <a:r>
              <a:rPr lang="ko-KR" altLang="en-US" dirty="0" smtClean="0"/>
              <a:t> </a:t>
            </a:r>
            <a:r>
              <a:rPr lang="en-US" altLang="ko-KR" dirty="0" smtClean="0"/>
              <a:t>x</a:t>
            </a:r>
            <a:r>
              <a:rPr lang="ko-KR" altLang="en-US" dirty="0" smtClean="0"/>
              <a:t>에 복소수를 대입시켜 보면</a:t>
            </a:r>
            <a:r>
              <a:rPr lang="en-US" altLang="ko-KR" dirty="0" smtClean="0"/>
              <a:t>, </a:t>
            </a:r>
            <a:r>
              <a:rPr lang="ko-KR" altLang="en-US" dirty="0" smtClean="0"/>
              <a:t>다음과 같다</a:t>
            </a:r>
            <a:r>
              <a:rPr lang="en-US" altLang="ko-KR" dirty="0" smtClean="0"/>
              <a:t>.</a:t>
            </a:r>
            <a:br>
              <a:rPr lang="en-US" altLang="ko-KR" dirty="0" smtClean="0"/>
            </a:br>
            <a:r>
              <a:rPr lang="en-US" altLang="ko-KR" dirty="0"/>
              <a:t/>
            </a:r>
            <a:br>
              <a:rPr lang="en-US" altLang="ko-KR" dirty="0"/>
            </a:br>
            <a:r>
              <a:rPr lang="ko-KR" altLang="en-US" dirty="0" err="1" smtClean="0"/>
              <a:t>당연히도</a:t>
            </a:r>
            <a:r>
              <a:rPr lang="en-US" altLang="ko-KR" dirty="0" smtClean="0"/>
              <a:t>, </a:t>
            </a:r>
            <a:r>
              <a:rPr lang="ko-KR" altLang="en-US" dirty="0" smtClean="0"/>
              <a:t>복소수 함수의 결과는 복소수 함수다</a:t>
            </a:r>
            <a:r>
              <a:rPr lang="en-US" altLang="ko-KR" dirty="0" smtClean="0"/>
              <a:t>. </a:t>
            </a:r>
            <a:r>
              <a:rPr lang="ko-KR" altLang="en-US" dirty="0" smtClean="0"/>
              <a:t>이것을 과연 어떻게 </a:t>
            </a:r>
            <a:r>
              <a:rPr lang="ko-KR" altLang="en-US" dirty="0" err="1" smtClean="0"/>
              <a:t>표현해야할까</a:t>
            </a:r>
            <a:r>
              <a:rPr lang="en-US" altLang="ko-KR" dirty="0" smtClean="0"/>
              <a:t>?</a:t>
            </a:r>
            <a:endParaRPr lang="ko-KR" altLang="en-US" dirty="0"/>
          </a:p>
        </p:txBody>
      </p:sp>
      <mc:AlternateContent xmlns:mc="http://schemas.openxmlformats.org/markup-compatibility/2006" xmlns:a14="http://schemas.microsoft.com/office/drawing/2010/main">
        <mc:Choice Requires="a14">
          <p:sp>
            <p:nvSpPr>
              <p:cNvPr id="3" name="TextBox 2"/>
              <p:cNvSpPr txBox="1"/>
              <p:nvPr/>
            </p:nvSpPr>
            <p:spPr>
              <a:xfrm>
                <a:off x="3008812" y="2216331"/>
                <a:ext cx="2520305"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ℂ</m:t>
                          </m:r>
                        </m:e>
                      </m:d>
                    </m:oMath>
                    <m:oMath xmlns:m="http://schemas.openxmlformats.org/officeDocument/2006/math">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𝑎</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𝑏𝑖</m:t>
                              </m:r>
                            </m:e>
                          </m:d>
                        </m:e>
                        <m:sup>
                          <m:r>
                            <a:rPr lang="en-US" altLang="ko-KR" b="0" i="1" smtClean="0">
                              <a:latin typeface="Cambria Math" panose="02040503050406030204" pitchFamily="18" charset="0"/>
                              <a:ea typeface="Cambria Math" panose="02040503050406030204" pitchFamily="18" charset="0"/>
                            </a:rPr>
                            <m:t>2</m:t>
                          </m:r>
                        </m:sup>
                      </m:sSup>
                      <m:r>
                        <a:rPr lang="en-US" altLang="ko-KR" b="0" i="1" smtClean="0">
                          <a:latin typeface="Cambria Math" panose="02040503050406030204" pitchFamily="18" charset="0"/>
                          <a:ea typeface="Cambria Math" panose="02040503050406030204" pitchFamily="18" charset="0"/>
                        </a:rPr>
                        <m:t>  </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𝑎</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𝑏</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ℝ</m:t>
                          </m:r>
                        </m:e>
                      </m:d>
                    </m:oMath>
                    <m:oMath xmlns:m="http://schemas.openxmlformats.org/officeDocument/2006/math">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𝑎</m:t>
                          </m:r>
                        </m:e>
                        <m:sup>
                          <m:r>
                            <a:rPr lang="en-US" altLang="ko-KR" b="0" i="1" smtClean="0">
                              <a:latin typeface="Cambria Math" panose="02040503050406030204" pitchFamily="18" charset="0"/>
                              <a:ea typeface="Cambria Math" panose="02040503050406030204" pitchFamily="18" charset="0"/>
                            </a:rPr>
                            <m:t>2</m:t>
                          </m:r>
                        </m:sup>
                      </m:sSup>
                      <m:r>
                        <a:rPr lang="en-US" altLang="ko-KR" b="0" i="1" smtClean="0">
                          <a:latin typeface="Cambria Math" panose="02040503050406030204" pitchFamily="18" charset="0"/>
                          <a:ea typeface="Cambria Math" panose="02040503050406030204" pitchFamily="18" charset="0"/>
                        </a:rPr>
                        <m:t>+2</m:t>
                      </m:r>
                      <m:r>
                        <a:rPr lang="en-US" altLang="ko-KR" b="0" i="1" smtClean="0">
                          <a:latin typeface="Cambria Math" panose="02040503050406030204" pitchFamily="18" charset="0"/>
                          <a:ea typeface="Cambria Math" panose="02040503050406030204" pitchFamily="18" charset="0"/>
                        </a:rPr>
                        <m:t>𝑎𝑏𝑖</m:t>
                      </m:r>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𝑏</m:t>
                          </m:r>
                        </m:e>
                        <m:sup>
                          <m:r>
                            <a:rPr lang="en-US" altLang="ko-KR" b="0" i="1" smtClean="0">
                              <a:latin typeface="Cambria Math" panose="02040503050406030204" pitchFamily="18" charset="0"/>
                              <a:ea typeface="Cambria Math" panose="02040503050406030204" pitchFamily="18" charset="0"/>
                            </a:rPr>
                            <m:t>2</m:t>
                          </m:r>
                        </m:sup>
                      </m:sSup>
                    </m:oMath>
                    <m:oMath xmlns:m="http://schemas.openxmlformats.org/officeDocument/2006/math">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𝑎</m:t>
                              </m:r>
                            </m:e>
                            <m:sup>
                              <m:r>
                                <a:rPr lang="en-US" altLang="ko-KR" b="0" i="1" smtClean="0">
                                  <a:latin typeface="Cambria Math" panose="02040503050406030204" pitchFamily="18" charset="0"/>
                                  <a:ea typeface="Cambria Math" panose="02040503050406030204" pitchFamily="18" charset="0"/>
                                </a:rPr>
                                <m:t>2</m:t>
                              </m:r>
                            </m:sup>
                          </m:sSup>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𝑏</m:t>
                              </m:r>
                            </m:e>
                            <m:sup>
                              <m:r>
                                <a:rPr lang="en-US" altLang="ko-KR" b="0" i="1" smtClean="0">
                                  <a:latin typeface="Cambria Math" panose="02040503050406030204" pitchFamily="18" charset="0"/>
                                  <a:ea typeface="Cambria Math" panose="02040503050406030204" pitchFamily="18" charset="0"/>
                                </a:rPr>
                                <m:t>2</m:t>
                              </m:r>
                            </m:sup>
                          </m:sSup>
                        </m:e>
                      </m:d>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2</m:t>
                          </m:r>
                          <m:r>
                            <a:rPr lang="en-US" altLang="ko-KR" b="0" i="1" smtClean="0">
                              <a:latin typeface="Cambria Math" panose="02040503050406030204" pitchFamily="18" charset="0"/>
                              <a:ea typeface="Cambria Math" panose="02040503050406030204" pitchFamily="18" charset="0"/>
                            </a:rPr>
                            <m:t>𝑎𝑏</m:t>
                          </m:r>
                        </m:e>
                      </m:d>
                      <m:r>
                        <a:rPr lang="en-US" altLang="ko-KR" b="0" i="1" smtClean="0">
                          <a:latin typeface="Cambria Math" panose="02040503050406030204" pitchFamily="18" charset="0"/>
                          <a:ea typeface="Cambria Math" panose="02040503050406030204" pitchFamily="18" charset="0"/>
                        </a:rPr>
                        <m:t>𝑖</m:t>
                      </m:r>
                    </m:oMath>
                  </m:oMathPara>
                </a14:m>
                <a:endParaRPr lang="en-US" altLang="ko-KR" b="0" dirty="0" smtClean="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008812" y="2216331"/>
                <a:ext cx="2520305" cy="1107996"/>
              </a:xfrm>
              <a:prstGeom prst="rect">
                <a:avLst/>
              </a:prstGeom>
              <a:blipFill rotWithShape="0">
                <a:blip r:embed="rId2"/>
                <a:stretch>
                  <a:fillRect l="-1211" b="-718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1120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세로 제목 1"/>
          <p:cNvSpPr>
            <a:spLocks noGrp="1"/>
          </p:cNvSpPr>
          <p:nvPr>
            <p:ph type="title" orient="vert"/>
          </p:nvPr>
        </p:nvSpPr>
        <p:spPr/>
        <p:txBody>
          <a:bodyPr/>
          <a:lstStyle/>
          <a:p>
            <a:r>
              <a:rPr lang="ko-KR" altLang="en-US" dirty="0" smtClean="0"/>
              <a:t>실수 함수의 경우</a:t>
            </a:r>
            <a:r>
              <a:rPr lang="en-US" altLang="ko-KR" dirty="0" smtClean="0"/>
              <a:t>, </a:t>
            </a:r>
            <a:r>
              <a:rPr lang="ko-KR" altLang="en-US" dirty="0" smtClean="0"/>
              <a:t>입력과 출력에 해당하는 두 실수를 표현하는 수직선을 직교시킨 좌표평면 위에 해당 함수를 그래프로 표현하여 나타낼 수 있다</a:t>
            </a:r>
            <a:r>
              <a:rPr lang="en-US" altLang="ko-KR" dirty="0" smtClean="0"/>
              <a:t>.</a:t>
            </a:r>
            <a:br>
              <a:rPr lang="en-US" altLang="ko-KR" dirty="0" smtClean="0"/>
            </a:br>
            <a:r>
              <a:rPr lang="en-US" altLang="ko-KR" dirty="0"/>
              <a:t/>
            </a:r>
            <a:br>
              <a:rPr lang="en-US" altLang="ko-KR" dirty="0"/>
            </a:br>
            <a:r>
              <a:rPr lang="ko-KR" altLang="en-US" dirty="0" smtClean="0"/>
              <a:t>하지만</a:t>
            </a:r>
            <a:r>
              <a:rPr lang="en-US" altLang="ko-KR" dirty="0" smtClean="0"/>
              <a:t>, </a:t>
            </a:r>
            <a:r>
              <a:rPr lang="ko-KR" altLang="en-US" dirty="0" smtClean="0"/>
              <a:t>하나의 복소수는 </a:t>
            </a:r>
            <a:r>
              <a:rPr lang="en-US" altLang="ko-KR" dirty="0" smtClean="0"/>
              <a:t>2</a:t>
            </a:r>
            <a:r>
              <a:rPr lang="ko-KR" altLang="en-US" dirty="0" smtClean="0"/>
              <a:t>개의 실수가 결합하여 만들어 지기 때문에 </a:t>
            </a:r>
            <a:r>
              <a:rPr lang="ko-KR" altLang="en-US" dirty="0" err="1" smtClean="0"/>
              <a:t>복소평면</a:t>
            </a:r>
            <a:r>
              <a:rPr lang="ko-KR" altLang="en-US" dirty="0" smtClean="0"/>
              <a:t> 전체를 덮는데</a:t>
            </a:r>
            <a:r>
              <a:rPr lang="en-US" altLang="ko-KR" dirty="0" smtClean="0"/>
              <a:t>, </a:t>
            </a:r>
            <a:r>
              <a:rPr lang="ko-KR" altLang="en-US" dirty="0" smtClean="0"/>
              <a:t>두 개의 </a:t>
            </a:r>
            <a:r>
              <a:rPr lang="ko-KR" altLang="en-US" dirty="0" err="1" smtClean="0"/>
              <a:t>복소평면을</a:t>
            </a:r>
            <a:r>
              <a:rPr lang="ko-KR" altLang="en-US" dirty="0" smtClean="0"/>
              <a:t> 이루는 </a:t>
            </a:r>
            <a:r>
              <a:rPr lang="en-US" altLang="ko-KR" dirty="0" smtClean="0"/>
              <a:t>4</a:t>
            </a:r>
            <a:r>
              <a:rPr lang="ko-KR" altLang="en-US" dirty="0" smtClean="0"/>
              <a:t>개의 축을 </a:t>
            </a:r>
            <a:r>
              <a:rPr lang="en-US" altLang="ko-KR" dirty="0" smtClean="0"/>
              <a:t>3</a:t>
            </a:r>
            <a:r>
              <a:rPr lang="ko-KR" altLang="en-US" dirty="0" smtClean="0"/>
              <a:t>차원 상에서 직교시켜 표현할 방법은 없다</a:t>
            </a:r>
            <a:r>
              <a:rPr lang="en-US" altLang="ko-KR" dirty="0" smtClean="0"/>
              <a:t>. </a:t>
            </a:r>
            <a:r>
              <a:rPr lang="ko-KR" altLang="en-US" dirty="0" smtClean="0"/>
              <a:t>따라서 이는 적절한 시각화 방식이 아니다</a:t>
            </a:r>
            <a:r>
              <a:rPr lang="en-US" altLang="ko-KR" dirty="0" smtClean="0"/>
              <a:t>.</a:t>
            </a:r>
            <a:endParaRPr lang="ko-KR" altLang="en-US" dirty="0"/>
          </a:p>
        </p:txBody>
      </p:sp>
      <p:grpSp>
        <p:nvGrpSpPr>
          <p:cNvPr id="3" name="그룹 2"/>
          <p:cNvGrpSpPr/>
          <p:nvPr/>
        </p:nvGrpSpPr>
        <p:grpSpPr>
          <a:xfrm>
            <a:off x="609599" y="659970"/>
            <a:ext cx="2394857" cy="2163179"/>
            <a:chOff x="1929990" y="3271045"/>
            <a:chExt cx="5048186" cy="4888887"/>
          </a:xfrm>
        </p:grpSpPr>
        <p:cxnSp>
          <p:nvCxnSpPr>
            <p:cNvPr id="4" name="직선 화살표 연결선 3"/>
            <p:cNvCxnSpPr/>
            <p:nvPr/>
          </p:nvCxnSpPr>
          <p:spPr>
            <a:xfrm flipV="1">
              <a:off x="4322899" y="3271045"/>
              <a:ext cx="0" cy="488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a:off x="1929990" y="5738949"/>
              <a:ext cx="5048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자유형 5"/>
          <p:cNvSpPr/>
          <p:nvPr/>
        </p:nvSpPr>
        <p:spPr>
          <a:xfrm>
            <a:off x="1318875" y="948480"/>
            <a:ext cx="851837" cy="1118278"/>
          </a:xfrm>
          <a:custGeom>
            <a:avLst/>
            <a:gdLst>
              <a:gd name="connsiteX0" fmla="*/ 0 w 1352550"/>
              <a:gd name="connsiteY0" fmla="*/ 552450 h 2024832"/>
              <a:gd name="connsiteX1" fmla="*/ 190500 w 1352550"/>
              <a:gd name="connsiteY1" fmla="*/ 1828800 h 2024832"/>
              <a:gd name="connsiteX2" fmla="*/ 406400 w 1352550"/>
              <a:gd name="connsiteY2" fmla="*/ 2019300 h 2024832"/>
              <a:gd name="connsiteX3" fmla="*/ 615950 w 1352550"/>
              <a:gd name="connsiteY3" fmla="*/ 1822450 h 2024832"/>
              <a:gd name="connsiteX4" fmla="*/ 787400 w 1352550"/>
              <a:gd name="connsiteY4" fmla="*/ 577850 h 2024832"/>
              <a:gd name="connsiteX5" fmla="*/ 1352550 w 1352550"/>
              <a:gd name="connsiteY5" fmla="*/ 0 h 202483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72382"/>
              <a:gd name="connsiteX1" fmla="*/ 190500 w 787400"/>
              <a:gd name="connsiteY1" fmla="*/ 1276350 h 1472382"/>
              <a:gd name="connsiteX2" fmla="*/ 406400 w 787400"/>
              <a:gd name="connsiteY2" fmla="*/ 1466850 h 1472382"/>
              <a:gd name="connsiteX3" fmla="*/ 615950 w 787400"/>
              <a:gd name="connsiteY3" fmla="*/ 1270000 h 1472382"/>
              <a:gd name="connsiteX4" fmla="*/ 787400 w 787400"/>
              <a:gd name="connsiteY4" fmla="*/ 25400 h 1472382"/>
              <a:gd name="connsiteX0" fmla="*/ 0 w 787400"/>
              <a:gd name="connsiteY0" fmla="*/ 0 h 1467180"/>
              <a:gd name="connsiteX1" fmla="*/ 190500 w 787400"/>
              <a:gd name="connsiteY1" fmla="*/ 1276350 h 1467180"/>
              <a:gd name="connsiteX2" fmla="*/ 406400 w 787400"/>
              <a:gd name="connsiteY2" fmla="*/ 1466850 h 1467180"/>
              <a:gd name="connsiteX3" fmla="*/ 615950 w 787400"/>
              <a:gd name="connsiteY3" fmla="*/ 1270000 h 1467180"/>
              <a:gd name="connsiteX4" fmla="*/ 787400 w 787400"/>
              <a:gd name="connsiteY4" fmla="*/ 25400 h 1467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400" h="1467180">
                <a:moveTo>
                  <a:pt x="0" y="0"/>
                </a:moveTo>
                <a:cubicBezTo>
                  <a:pt x="61383" y="515937"/>
                  <a:pt x="103717" y="1076325"/>
                  <a:pt x="190500" y="1276350"/>
                </a:cubicBezTo>
                <a:cubicBezTo>
                  <a:pt x="277283" y="1476375"/>
                  <a:pt x="335492" y="1467908"/>
                  <a:pt x="406400" y="1466850"/>
                </a:cubicBezTo>
                <a:cubicBezTo>
                  <a:pt x="477308" y="1465792"/>
                  <a:pt x="546100" y="1440392"/>
                  <a:pt x="615950" y="1270000"/>
                </a:cubicBezTo>
                <a:cubicBezTo>
                  <a:pt x="685800" y="1099608"/>
                  <a:pt x="734483" y="341842"/>
                  <a:pt x="787400" y="25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3430375" y="678330"/>
            <a:ext cx="2593615" cy="2342709"/>
            <a:chOff x="1929990" y="3271045"/>
            <a:chExt cx="5048186" cy="4888887"/>
          </a:xfrm>
        </p:grpSpPr>
        <p:cxnSp>
          <p:nvCxnSpPr>
            <p:cNvPr id="11" name="직선 화살표 연결선 10"/>
            <p:cNvCxnSpPr/>
            <p:nvPr/>
          </p:nvCxnSpPr>
          <p:spPr>
            <a:xfrm flipV="1">
              <a:off x="4322899" y="3271045"/>
              <a:ext cx="0" cy="4888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1929990" y="5738949"/>
              <a:ext cx="5048186" cy="0"/>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TextBox 13"/>
              <p:cNvSpPr txBox="1"/>
              <p:nvPr/>
            </p:nvSpPr>
            <p:spPr>
              <a:xfrm>
                <a:off x="6062580" y="1763181"/>
                <a:ext cx="152183"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𝑎</m:t>
                      </m:r>
                    </m:oMath>
                  </m:oMathPara>
                </a14:m>
                <a:endParaRPr lang="ko-KR"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062580" y="1763181"/>
                <a:ext cx="152183" cy="195490"/>
              </a:xfrm>
              <a:prstGeom prst="rect">
                <a:avLst/>
              </a:prstGeom>
              <a:blipFill rotWithShape="0">
                <a:blip r:embed="rId2"/>
                <a:stretch>
                  <a:fillRect l="-37500" r="-33333" b="-468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58215" y="482840"/>
                <a:ext cx="203137"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𝑏𝑖</m:t>
                      </m:r>
                    </m:oMath>
                  </m:oMathPara>
                </a14:m>
                <a:endParaRPr lang="ko-KR"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558215" y="482840"/>
                <a:ext cx="203137" cy="195490"/>
              </a:xfrm>
              <a:prstGeom prst="rect">
                <a:avLst/>
              </a:prstGeom>
              <a:blipFill rotWithShape="0">
                <a:blip r:embed="rId3"/>
                <a:stretch>
                  <a:fillRect l="-42424" r="-39394" b="-59375"/>
                </a:stretch>
              </a:blipFill>
            </p:spPr>
            <p:txBody>
              <a:bodyPr/>
              <a:lstStyle/>
              <a:p>
                <a:r>
                  <a:rPr lang="ko-KR" altLang="en-US">
                    <a:noFill/>
                  </a:rPr>
                  <a:t> </a:t>
                </a:r>
              </a:p>
            </p:txBody>
          </p:sp>
        </mc:Fallback>
      </mc:AlternateContent>
      <p:sp>
        <p:nvSpPr>
          <p:cNvPr id="16" name="타원 15"/>
          <p:cNvSpPr/>
          <p:nvPr/>
        </p:nvSpPr>
        <p:spPr>
          <a:xfrm>
            <a:off x="5335636" y="1106804"/>
            <a:ext cx="32266" cy="322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p:cNvCxnSpPr/>
          <p:nvPr/>
        </p:nvCxnSpPr>
        <p:spPr>
          <a:xfrm>
            <a:off x="5351769" y="1139070"/>
            <a:ext cx="0" cy="721856"/>
          </a:xfrm>
          <a:prstGeom prst="line">
            <a:avLst/>
          </a:prstGeom>
          <a:ln w="9525">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4659784" y="1116844"/>
            <a:ext cx="675853" cy="7011"/>
          </a:xfrm>
          <a:prstGeom prst="line">
            <a:avLst/>
          </a:prstGeom>
          <a:ln w="9525">
            <a:solidFill>
              <a:srgbClr val="0E00C0"/>
            </a:solidFill>
            <a:prstDash val="lgDashDot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5335636" y="869496"/>
                <a:ext cx="626247"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(3+4</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oMath>
                  </m:oMathPara>
                </a14:m>
                <a:endParaRPr lang="ko-KR"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335636" y="869496"/>
                <a:ext cx="626247" cy="195490"/>
              </a:xfrm>
              <a:prstGeom prst="rect">
                <a:avLst/>
              </a:prstGeom>
              <a:blipFill rotWithShape="0">
                <a:blip r:embed="rId4"/>
                <a:stretch>
                  <a:fillRect l="-17476" r="-44660" b="-968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431101" y="1009059"/>
                <a:ext cx="205401"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4</m:t>
                      </m:r>
                      <m:r>
                        <a:rPr lang="en-US" altLang="ko-KR" b="0" i="1" smtClean="0">
                          <a:latin typeface="Cambria Math" panose="02040503050406030204" pitchFamily="18" charset="0"/>
                        </a:rPr>
                        <m:t>𝑖</m:t>
                      </m:r>
                    </m:oMath>
                  </m:oMathPara>
                </a14:m>
                <a:endParaRPr lang="ko-KR"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431101" y="1009059"/>
                <a:ext cx="205401" cy="195490"/>
              </a:xfrm>
              <a:prstGeom prst="rect">
                <a:avLst/>
              </a:prstGeom>
              <a:blipFill rotWithShape="0">
                <a:blip r:embed="rId5"/>
                <a:stretch>
                  <a:fillRect l="-41176" r="-38235" b="-5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293801" y="1893192"/>
                <a:ext cx="148201" cy="195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3</m:t>
                      </m:r>
                    </m:oMath>
                  </m:oMathPara>
                </a14:m>
                <a:endParaRPr lang="ko-KR"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293801" y="1893192"/>
                <a:ext cx="148201" cy="195490"/>
              </a:xfrm>
              <a:prstGeom prst="rect">
                <a:avLst/>
              </a:prstGeom>
              <a:blipFill rotWithShape="0">
                <a:blip r:embed="rId6"/>
                <a:stretch>
                  <a:fillRect l="-44000" r="-48000" b="-56250"/>
                </a:stretch>
              </a:blipFill>
            </p:spPr>
            <p:txBody>
              <a:bodyPr/>
              <a:lstStyle/>
              <a:p>
                <a:r>
                  <a:rPr lang="ko-KR" altLang="en-US">
                    <a:noFill/>
                  </a:rPr>
                  <a:t> </a:t>
                </a:r>
              </a:p>
            </p:txBody>
          </p:sp>
        </mc:Fallback>
      </mc:AlternateContent>
      <p:grpSp>
        <p:nvGrpSpPr>
          <p:cNvPr id="29" name="그룹 28"/>
          <p:cNvGrpSpPr/>
          <p:nvPr/>
        </p:nvGrpSpPr>
        <p:grpSpPr>
          <a:xfrm>
            <a:off x="2042887" y="3125726"/>
            <a:ext cx="2593615" cy="2342709"/>
            <a:chOff x="1929990" y="3271045"/>
            <a:chExt cx="5048186" cy="4888887"/>
          </a:xfrm>
        </p:grpSpPr>
        <p:cxnSp>
          <p:nvCxnSpPr>
            <p:cNvPr id="30" name="직선 화살표 연결선 29"/>
            <p:cNvCxnSpPr/>
            <p:nvPr/>
          </p:nvCxnSpPr>
          <p:spPr>
            <a:xfrm flipV="1">
              <a:off x="4322899" y="3271045"/>
              <a:ext cx="0" cy="4888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1929990" y="5738949"/>
              <a:ext cx="5048186" cy="0"/>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그룹 31"/>
          <p:cNvGrpSpPr/>
          <p:nvPr/>
        </p:nvGrpSpPr>
        <p:grpSpPr>
          <a:xfrm rot="20700000">
            <a:off x="2047249" y="3166391"/>
            <a:ext cx="2593615" cy="2316420"/>
            <a:chOff x="1924330" y="1640206"/>
            <a:chExt cx="5048186" cy="4124684"/>
          </a:xfrm>
        </p:grpSpPr>
        <p:cxnSp>
          <p:nvCxnSpPr>
            <p:cNvPr id="33" name="직선 화살표 연결선 32"/>
            <p:cNvCxnSpPr/>
            <p:nvPr/>
          </p:nvCxnSpPr>
          <p:spPr>
            <a:xfrm rot="900000" flipH="1" flipV="1">
              <a:off x="3718852" y="1640206"/>
              <a:ext cx="1208089" cy="412468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a:off x="1924330" y="3672536"/>
              <a:ext cx="5048186" cy="0"/>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3398615" y="3603350"/>
            <a:ext cx="502061" cy="369332"/>
          </a:xfrm>
          <a:prstGeom prst="rect">
            <a:avLst/>
          </a:prstGeom>
          <a:noFill/>
        </p:spPr>
        <p:txBody>
          <a:bodyPr wrap="none" rtlCol="0">
            <a:spAutoFit/>
          </a:bodyPr>
          <a:lstStyle/>
          <a:p>
            <a:r>
              <a:rPr lang="en-US" altLang="ko-KR" dirty="0" smtClean="0"/>
              <a:t>???</a:t>
            </a:r>
            <a:endParaRPr lang="ko-KR" altLang="en-US" dirty="0"/>
          </a:p>
        </p:txBody>
      </p:sp>
    </p:spTree>
    <p:extLst>
      <p:ext uri="{BB962C8B-B14F-4D97-AF65-F5344CB8AC3E}">
        <p14:creationId xmlns:p14="http://schemas.microsoft.com/office/powerpoint/2010/main" val="4046941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타원 43"/>
          <p:cNvSpPr/>
          <p:nvPr/>
        </p:nvSpPr>
        <p:spPr>
          <a:xfrm>
            <a:off x="2891519" y="3178628"/>
            <a:ext cx="1001486" cy="2272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6477800" y="2089644"/>
            <a:ext cx="1557656" cy="72802"/>
          </a:xfrm>
          <a:prstGeom prst="rect">
            <a:avLst/>
          </a:prstGeom>
          <a:gradFill flip="none" rotWithShape="1">
            <a:gsLst>
              <a:gs pos="0">
                <a:srgbClr val="FF0000">
                  <a:tint val="66000"/>
                  <a:satMod val="160000"/>
                </a:srgbClr>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10800000">
            <a:off x="6477799" y="2162445"/>
            <a:ext cx="1557655" cy="72800"/>
          </a:xfrm>
          <a:prstGeom prst="rect">
            <a:avLst/>
          </a:prstGeom>
          <a:gradFill flip="none" rotWithShape="1">
            <a:gsLst>
              <a:gs pos="0">
                <a:srgbClr val="0E00C0">
                  <a:tint val="66000"/>
                  <a:satMod val="160000"/>
                </a:srgbClr>
              </a:gs>
              <a:gs pos="50000">
                <a:srgbClr val="0E00C0">
                  <a:tint val="44500"/>
                  <a:satMod val="160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734184" y="2126044"/>
            <a:ext cx="1557656" cy="72802"/>
          </a:xfrm>
          <a:prstGeom prst="rect">
            <a:avLst/>
          </a:prstGeom>
          <a:gradFill flip="none" rotWithShape="1">
            <a:gsLst>
              <a:gs pos="0">
                <a:srgbClr val="FF0000">
                  <a:tint val="66000"/>
                  <a:satMod val="160000"/>
                </a:srgbClr>
              </a:gs>
              <a:gs pos="50000">
                <a:srgbClr val="FF0000">
                  <a:tint val="44500"/>
                  <a:satMod val="160000"/>
                </a:srgb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45315" y="2126044"/>
            <a:ext cx="1288867" cy="72801"/>
          </a:xfrm>
          <a:prstGeom prst="rect">
            <a:avLst/>
          </a:prstGeom>
          <a:gradFill flip="none" rotWithShape="1">
            <a:gsLst>
              <a:gs pos="0">
                <a:srgbClr val="0E00C0">
                  <a:tint val="66000"/>
                  <a:satMod val="160000"/>
                </a:srgbClr>
              </a:gs>
              <a:gs pos="50000">
                <a:srgbClr val="0E00C0">
                  <a:tint val="44500"/>
                  <a:satMod val="160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세로 제목 1"/>
          <p:cNvSpPr>
            <a:spLocks noGrp="1"/>
          </p:cNvSpPr>
          <p:nvPr>
            <p:ph type="title" orient="vert"/>
          </p:nvPr>
        </p:nvSpPr>
        <p:spPr/>
        <p:txBody>
          <a:bodyPr/>
          <a:lstStyle/>
          <a:p>
            <a:r>
              <a:rPr lang="ko-KR" altLang="en-US" dirty="0" smtClean="0"/>
              <a:t>그러나 처음부터 방법을 찾는 것은 힘든 일이다</a:t>
            </a:r>
            <a:r>
              <a:rPr lang="en-US" altLang="ko-KR" dirty="0" smtClean="0"/>
              <a:t>. </a:t>
            </a:r>
            <a:r>
              <a:rPr lang="ko-KR" altLang="en-US" dirty="0" smtClean="0"/>
              <a:t>따라서</a:t>
            </a:r>
            <a:r>
              <a:rPr lang="en-US" altLang="ko-KR" dirty="0" smtClean="0"/>
              <a:t>, </a:t>
            </a:r>
            <a:r>
              <a:rPr lang="ko-KR" altLang="en-US" dirty="0" smtClean="0"/>
              <a:t>우선 </a:t>
            </a:r>
            <a:r>
              <a:rPr lang="en-US" altLang="ko-KR" dirty="0" smtClean="0"/>
              <a:t>“1</a:t>
            </a:r>
            <a:r>
              <a:rPr lang="ko-KR" altLang="en-US" dirty="0" smtClean="0"/>
              <a:t>차원 상에서 </a:t>
            </a:r>
            <a:r>
              <a:rPr lang="en-US" altLang="ko-KR" dirty="0" smtClean="0"/>
              <a:t>y=x^2</a:t>
            </a:r>
            <a:r>
              <a:rPr lang="ko-KR" altLang="en-US" dirty="0" smtClean="0"/>
              <a:t>의 그래프를 표현해보기</a:t>
            </a:r>
            <a:r>
              <a:rPr lang="en-US" altLang="ko-KR" dirty="0" smtClean="0"/>
              <a:t>“ </a:t>
            </a:r>
            <a:r>
              <a:rPr lang="ko-KR" altLang="en-US" dirty="0" smtClean="0"/>
              <a:t>먼저 생각해보자</a:t>
            </a:r>
            <a:r>
              <a:rPr lang="en-US" altLang="ko-KR" dirty="0" smtClean="0"/>
              <a:t>. </a:t>
            </a:r>
            <a:r>
              <a:rPr lang="ko-KR" altLang="en-US" dirty="0" smtClean="0"/>
              <a:t>가장 단순한 방법은</a:t>
            </a:r>
            <a:r>
              <a:rPr lang="en-US" altLang="ko-KR" dirty="0" smtClean="0"/>
              <a:t>, x</a:t>
            </a:r>
            <a:r>
              <a:rPr lang="ko-KR" altLang="en-US" dirty="0" smtClean="0"/>
              <a:t>축과 </a:t>
            </a:r>
            <a:r>
              <a:rPr lang="en-US" altLang="ko-KR" dirty="0" smtClean="0"/>
              <a:t>y</a:t>
            </a:r>
            <a:r>
              <a:rPr lang="ko-KR" altLang="en-US" dirty="0" smtClean="0"/>
              <a:t>축을 떼어낸 뒤에 </a:t>
            </a:r>
            <a:r>
              <a:rPr lang="en-US" altLang="ko-KR" dirty="0" smtClean="0"/>
              <a:t>x</a:t>
            </a:r>
            <a:r>
              <a:rPr lang="ko-KR" altLang="en-US" dirty="0" smtClean="0"/>
              <a:t>축의 값을 함수에 대입한 모든 결과값을 </a:t>
            </a:r>
            <a:r>
              <a:rPr lang="en-US" altLang="ko-KR" dirty="0" smtClean="0"/>
              <a:t>y</a:t>
            </a:r>
            <a:r>
              <a:rPr lang="ko-KR" altLang="en-US" dirty="0" smtClean="0"/>
              <a:t>축에 그대로 표시하는 것이다</a:t>
            </a:r>
            <a:r>
              <a:rPr lang="en-US" altLang="ko-KR" dirty="0" smtClean="0"/>
              <a:t>. </a:t>
            </a:r>
            <a:r>
              <a:rPr lang="ko-KR" altLang="en-US" dirty="0" smtClean="0"/>
              <a:t>하지만 이대로는 </a:t>
            </a:r>
            <a:r>
              <a:rPr lang="en-US" altLang="ko-KR" dirty="0" smtClean="0"/>
              <a:t>x</a:t>
            </a:r>
            <a:r>
              <a:rPr lang="ko-KR" altLang="en-US" dirty="0" smtClean="0"/>
              <a:t>축의 어떤 수가 </a:t>
            </a:r>
            <a:r>
              <a:rPr lang="en-US" altLang="ko-KR" dirty="0" smtClean="0"/>
              <a:t>y</a:t>
            </a:r>
            <a:r>
              <a:rPr lang="ko-KR" altLang="en-US" dirty="0" smtClean="0"/>
              <a:t>축의 어떤 수에 대응되는지 알 수가 없다</a:t>
            </a:r>
            <a:r>
              <a:rPr lang="en-US" altLang="ko-KR" dirty="0" smtClean="0"/>
              <a:t>. </a:t>
            </a:r>
            <a:r>
              <a:rPr lang="ko-KR" altLang="en-US" dirty="0" smtClean="0"/>
              <a:t>따라서</a:t>
            </a:r>
            <a:r>
              <a:rPr lang="en-US" altLang="ko-KR" dirty="0" smtClean="0"/>
              <a:t>, x</a:t>
            </a:r>
            <a:r>
              <a:rPr lang="ko-KR" altLang="en-US" dirty="0" smtClean="0"/>
              <a:t>축에 </a:t>
            </a:r>
            <a:r>
              <a:rPr lang="ko-KR" altLang="en-US" dirty="0" err="1" smtClean="0"/>
              <a:t>그라데이션을</a:t>
            </a:r>
            <a:r>
              <a:rPr lang="ko-KR" altLang="en-US" dirty="0" smtClean="0"/>
              <a:t> 넣어 시각화하는 방법이 있다</a:t>
            </a:r>
            <a:r>
              <a:rPr lang="en-US" altLang="ko-KR" dirty="0" smtClean="0"/>
              <a:t>.</a:t>
            </a:r>
            <a:br>
              <a:rPr lang="en-US" altLang="ko-KR" dirty="0" smtClean="0"/>
            </a:br>
            <a:r>
              <a:rPr lang="en-US" altLang="ko-KR" dirty="0" smtClean="0"/>
              <a:t/>
            </a:r>
            <a:br>
              <a:rPr lang="en-US" altLang="ko-KR" dirty="0" smtClean="0"/>
            </a:br>
            <a:r>
              <a:rPr lang="ko-KR" altLang="en-US" dirty="0" smtClean="0"/>
              <a:t>또 그러나 이 방식 역시 서로 다른 두 </a:t>
            </a:r>
            <a:r>
              <a:rPr lang="en-US" altLang="ko-KR" dirty="0" smtClean="0"/>
              <a:t>x</a:t>
            </a:r>
            <a:r>
              <a:rPr lang="ko-KR" altLang="en-US" dirty="0" smtClean="0"/>
              <a:t>값이 한 </a:t>
            </a:r>
            <a:r>
              <a:rPr lang="en-US" altLang="ko-KR" dirty="0" smtClean="0"/>
              <a:t>y</a:t>
            </a:r>
            <a:r>
              <a:rPr lang="ko-KR" altLang="en-US" dirty="0" smtClean="0"/>
              <a:t>값을 가리킬 수 있기 때문에 색이 여러 개 겹칠 경우 표현이 힘들다는 단점이 있다</a:t>
            </a:r>
            <a:r>
              <a:rPr lang="en-US" altLang="ko-KR" dirty="0" smtClean="0"/>
              <a:t>. </a:t>
            </a:r>
            <a:r>
              <a:rPr lang="ko-KR" altLang="en-US" dirty="0" smtClean="0"/>
              <a:t>이를 해결하기 위하여</a:t>
            </a:r>
            <a:r>
              <a:rPr lang="en-US" altLang="ko-KR" dirty="0" smtClean="0"/>
              <a:t>, </a:t>
            </a:r>
            <a:r>
              <a:rPr lang="ko-KR" altLang="en-US" dirty="0" smtClean="0"/>
              <a:t>함수의 정의가 </a:t>
            </a:r>
            <a:r>
              <a:rPr lang="en-US" altLang="ko-KR" dirty="0" smtClean="0"/>
              <a:t>“x</a:t>
            </a:r>
            <a:r>
              <a:rPr lang="ko-KR" altLang="en-US" dirty="0" smtClean="0"/>
              <a:t>값이 주어지면 </a:t>
            </a:r>
            <a:r>
              <a:rPr lang="en-US" altLang="ko-KR" dirty="0" smtClean="0"/>
              <a:t>y</a:t>
            </a:r>
            <a:r>
              <a:rPr lang="ko-KR" altLang="en-US" dirty="0" smtClean="0"/>
              <a:t>값이 단 하나로 주어지는 대응관계</a:t>
            </a:r>
            <a:r>
              <a:rPr lang="en-US" altLang="ko-KR" dirty="0" smtClean="0"/>
              <a:t>“ </a:t>
            </a:r>
            <a:r>
              <a:rPr lang="ko-KR" altLang="en-US" dirty="0" smtClean="0"/>
              <a:t>임을 이용하자</a:t>
            </a:r>
            <a:r>
              <a:rPr lang="en-US" altLang="ko-KR" dirty="0" smtClean="0"/>
              <a:t>. </a:t>
            </a:r>
            <a:r>
              <a:rPr lang="ko-KR" altLang="en-US" dirty="0" smtClean="0"/>
              <a:t>이 정의를 바꿔 말하면 서로 다른 두 </a:t>
            </a:r>
            <a:r>
              <a:rPr lang="en-US" altLang="ko-KR" dirty="0" smtClean="0"/>
              <a:t>y</a:t>
            </a:r>
            <a:r>
              <a:rPr lang="ko-KR" altLang="en-US" dirty="0" smtClean="0"/>
              <a:t>값은 가지는 </a:t>
            </a:r>
            <a:r>
              <a:rPr lang="en-US" altLang="ko-KR" dirty="0" smtClean="0"/>
              <a:t>x</a:t>
            </a:r>
            <a:r>
              <a:rPr lang="ko-KR" altLang="en-US" dirty="0" smtClean="0"/>
              <a:t>값이 절대 겹치지 않는다는 의미가 된다</a:t>
            </a:r>
            <a:r>
              <a:rPr lang="en-US" altLang="ko-KR" dirty="0" smtClean="0"/>
              <a:t>.</a:t>
            </a:r>
            <a:endParaRPr lang="ko-KR" altLang="en-US" dirty="0"/>
          </a:p>
        </p:txBody>
      </p:sp>
      <p:grpSp>
        <p:nvGrpSpPr>
          <p:cNvPr id="20" name="그룹 19"/>
          <p:cNvGrpSpPr/>
          <p:nvPr/>
        </p:nvGrpSpPr>
        <p:grpSpPr>
          <a:xfrm>
            <a:off x="355873" y="770493"/>
            <a:ext cx="7847716" cy="634125"/>
            <a:chOff x="251370" y="1179796"/>
            <a:chExt cx="7847716" cy="634125"/>
          </a:xfrm>
        </p:grpSpPr>
        <p:cxnSp>
          <p:nvCxnSpPr>
            <p:cNvPr id="4" name="직선 화살표 연결선 3"/>
            <p:cNvCxnSpPr/>
            <p:nvPr/>
          </p:nvCxnSpPr>
          <p:spPr>
            <a:xfrm>
              <a:off x="296092" y="1463040"/>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3108961" y="1311616"/>
                  <a:ext cx="212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08961" y="1311616"/>
                  <a:ext cx="212174" cy="276999"/>
                </a:xfrm>
                <a:prstGeom prst="rect">
                  <a:avLst/>
                </a:prstGeom>
                <a:blipFill rotWithShape="0">
                  <a:blip r:embed="rId3"/>
                  <a:stretch>
                    <a:fillRect l="-8571" r="-5714" b="-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83514" y="1277482"/>
                  <a:ext cx="2155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oMath>
                    </m:oMathPara>
                  </a14:m>
                  <a:endParaRPr lang="ko-KR"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883514" y="1277482"/>
                  <a:ext cx="215572" cy="276999"/>
                </a:xfrm>
                <a:prstGeom prst="rect">
                  <a:avLst/>
                </a:prstGeom>
                <a:blipFill rotWithShape="0">
                  <a:blip r:embed="rId4"/>
                  <a:stretch>
                    <a:fillRect l="-19444" r="-16667" b="-28261"/>
                  </a:stretch>
                </a:blipFill>
              </p:spPr>
              <p:txBody>
                <a:bodyPr/>
                <a:lstStyle/>
                <a:p>
                  <a:r>
                    <a:rPr lang="ko-KR" altLang="en-US">
                      <a:noFill/>
                    </a:rPr>
                    <a:t> </a:t>
                  </a:r>
                </a:p>
              </p:txBody>
            </p:sp>
          </mc:Fallback>
        </mc:AlternateContent>
        <p:sp>
          <p:nvSpPr>
            <p:cNvPr id="8" name="TextBox 7"/>
            <p:cNvSpPr txBox="1"/>
            <p:nvPr/>
          </p:nvSpPr>
          <p:spPr>
            <a:xfrm>
              <a:off x="3918726" y="1179796"/>
              <a:ext cx="526106" cy="523220"/>
            </a:xfrm>
            <a:prstGeom prst="rect">
              <a:avLst/>
            </a:prstGeom>
            <a:noFill/>
          </p:spPr>
          <p:txBody>
            <a:bodyPr wrap="none" rtlCol="0">
              <a:spAutoFit/>
            </a:bodyPr>
            <a:lstStyle/>
            <a:p>
              <a:r>
                <a:rPr lang="en-US" altLang="ko-KR" sz="2800" dirty="0" smtClean="0"/>
                <a:t>⇒</a:t>
              </a:r>
            </a:p>
          </p:txBody>
        </p:sp>
        <p:cxnSp>
          <p:nvCxnSpPr>
            <p:cNvPr id="10" name="직선 연결선 9"/>
            <p:cNvCxnSpPr/>
            <p:nvPr/>
          </p:nvCxnSpPr>
          <p:spPr>
            <a:xfrm>
              <a:off x="1584960" y="1406434"/>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479963" y="1532570"/>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79963" y="1532570"/>
                  <a:ext cx="209993" cy="276999"/>
                </a:xfrm>
                <a:prstGeom prst="rect">
                  <a:avLst/>
                </a:prstGeom>
                <a:blipFill rotWithShape="0">
                  <a:blip r:embed="rId5"/>
                  <a:stretch>
                    <a:fillRect l="-20588" r="-20588" b="-10870"/>
                  </a:stretch>
                </a:blipFill>
              </p:spPr>
              <p:txBody>
                <a:bodyPr/>
                <a:lstStyle/>
                <a:p>
                  <a:r>
                    <a:rPr lang="ko-KR" altLang="en-US">
                      <a:noFill/>
                    </a:rPr>
                    <a:t> </a:t>
                  </a:r>
                </a:p>
              </p:txBody>
            </p:sp>
          </mc:Fallback>
        </mc:AlternateContent>
        <p:cxnSp>
          <p:nvCxnSpPr>
            <p:cNvPr id="15" name="직선 화살표 연결선 14"/>
            <p:cNvCxnSpPr/>
            <p:nvPr/>
          </p:nvCxnSpPr>
          <p:spPr>
            <a:xfrm>
              <a:off x="5042423" y="1467392"/>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6331291" y="1410786"/>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226294" y="1536922"/>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226294" y="1536922"/>
                  <a:ext cx="209993" cy="276999"/>
                </a:xfrm>
                <a:prstGeom prst="rect">
                  <a:avLst/>
                </a:prstGeom>
                <a:blipFill rotWithShape="0">
                  <a:blip r:embed="rId6"/>
                  <a:stretch>
                    <a:fillRect l="-20588" r="-20588" b="-11111"/>
                  </a:stretch>
                </a:blipFill>
              </p:spPr>
              <p:txBody>
                <a:bodyPr/>
                <a:lstStyle/>
                <a:p>
                  <a:r>
                    <a:rPr lang="ko-KR" altLang="en-US">
                      <a:noFill/>
                    </a:rPr>
                    <a:t> </a:t>
                  </a:r>
                </a:p>
              </p:txBody>
            </p:sp>
          </mc:Fallback>
        </mc:AlternateContent>
        <p:sp>
          <p:nvSpPr>
            <p:cNvPr id="18" name="직사각형 17"/>
            <p:cNvSpPr/>
            <p:nvPr/>
          </p:nvSpPr>
          <p:spPr>
            <a:xfrm>
              <a:off x="251370" y="1427502"/>
              <a:ext cx="2891245" cy="70304"/>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6331291" y="1425004"/>
              <a:ext cx="1552224" cy="72802"/>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22" name="직선 화살표 연결선 21"/>
          <p:cNvCxnSpPr/>
          <p:nvPr/>
        </p:nvCxnSpPr>
        <p:spPr>
          <a:xfrm>
            <a:off x="445317" y="2164080"/>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258186" y="2012656"/>
                <a:ext cx="212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3258186" y="2012656"/>
                <a:ext cx="212174" cy="276999"/>
              </a:xfrm>
              <a:prstGeom prst="rect">
                <a:avLst/>
              </a:prstGeom>
              <a:blipFill rotWithShape="0">
                <a:blip r:embed="rId7"/>
                <a:stretch>
                  <a:fillRect l="-8571" r="-5714" b="-217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032739" y="1978522"/>
                <a:ext cx="2155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oMath>
                  </m:oMathPara>
                </a14:m>
                <a:endParaRPr lang="ko-KR"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032739" y="1978522"/>
                <a:ext cx="215572" cy="276999"/>
              </a:xfrm>
              <a:prstGeom prst="rect">
                <a:avLst/>
              </a:prstGeom>
              <a:blipFill rotWithShape="0">
                <a:blip r:embed="rId8"/>
                <a:stretch>
                  <a:fillRect l="-20000" r="-20000" b="-31111"/>
                </a:stretch>
              </a:blipFill>
            </p:spPr>
            <p:txBody>
              <a:bodyPr/>
              <a:lstStyle/>
              <a:p>
                <a:r>
                  <a:rPr lang="ko-KR" altLang="en-US">
                    <a:noFill/>
                  </a:rPr>
                  <a:t> </a:t>
                </a:r>
              </a:p>
            </p:txBody>
          </p:sp>
        </mc:Fallback>
      </mc:AlternateContent>
      <p:sp>
        <p:nvSpPr>
          <p:cNvPr id="25" name="TextBox 24"/>
          <p:cNvSpPr txBox="1"/>
          <p:nvPr/>
        </p:nvSpPr>
        <p:spPr>
          <a:xfrm>
            <a:off x="4067951" y="1880836"/>
            <a:ext cx="526106" cy="523220"/>
          </a:xfrm>
          <a:prstGeom prst="rect">
            <a:avLst/>
          </a:prstGeom>
          <a:noFill/>
        </p:spPr>
        <p:txBody>
          <a:bodyPr wrap="none" rtlCol="0">
            <a:spAutoFit/>
          </a:bodyPr>
          <a:lstStyle/>
          <a:p>
            <a:r>
              <a:rPr lang="en-US" altLang="ko-KR" sz="2800" dirty="0" smtClean="0"/>
              <a:t>⇒</a:t>
            </a:r>
          </a:p>
        </p:txBody>
      </p:sp>
      <p:cxnSp>
        <p:nvCxnSpPr>
          <p:cNvPr id="26" name="직선 연결선 25"/>
          <p:cNvCxnSpPr/>
          <p:nvPr/>
        </p:nvCxnSpPr>
        <p:spPr>
          <a:xfrm>
            <a:off x="1734185" y="2107474"/>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629188" y="2233610"/>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629188" y="2233610"/>
                <a:ext cx="209993" cy="276999"/>
              </a:xfrm>
              <a:prstGeom prst="rect">
                <a:avLst/>
              </a:prstGeom>
              <a:blipFill rotWithShape="0">
                <a:blip r:embed="rId9"/>
                <a:stretch>
                  <a:fillRect l="-17143" r="-20000" b="-10870"/>
                </a:stretch>
              </a:blipFill>
            </p:spPr>
            <p:txBody>
              <a:bodyPr/>
              <a:lstStyle/>
              <a:p>
                <a:r>
                  <a:rPr lang="ko-KR" altLang="en-US">
                    <a:noFill/>
                  </a:rPr>
                  <a:t> </a:t>
                </a:r>
              </a:p>
            </p:txBody>
          </p:sp>
        </mc:Fallback>
      </mc:AlternateContent>
      <p:cxnSp>
        <p:nvCxnSpPr>
          <p:cNvPr id="28" name="직선 화살표 연결선 27"/>
          <p:cNvCxnSpPr/>
          <p:nvPr/>
        </p:nvCxnSpPr>
        <p:spPr>
          <a:xfrm>
            <a:off x="5191648" y="2168432"/>
            <a:ext cx="2812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480516" y="2111826"/>
            <a:ext cx="0" cy="11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6375519" y="2237962"/>
                <a:ext cx="209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m:t>
                      </m:r>
                    </m:oMath>
                  </m:oMathPara>
                </a14:m>
                <a:endParaRPr lang="ko-KR"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375519" y="2237962"/>
                <a:ext cx="209993" cy="276999"/>
              </a:xfrm>
              <a:prstGeom prst="rect">
                <a:avLst/>
              </a:prstGeom>
              <a:blipFill rotWithShape="0">
                <a:blip r:embed="rId10"/>
                <a:stretch>
                  <a:fillRect l="-20588" r="-20588" b="-10870"/>
                </a:stretch>
              </a:blipFill>
            </p:spPr>
            <p:txBody>
              <a:bodyPr/>
              <a:lstStyle/>
              <a:p>
                <a:r>
                  <a:rPr lang="ko-KR" altLang="en-US">
                    <a:noFill/>
                  </a:rPr>
                  <a:t> </a:t>
                </a:r>
              </a:p>
            </p:txBody>
          </p:sp>
        </mc:Fallback>
      </mc:AlternateContent>
      <p:sp>
        <p:nvSpPr>
          <p:cNvPr id="40" name="타원 39"/>
          <p:cNvSpPr/>
          <p:nvPr/>
        </p:nvSpPr>
        <p:spPr>
          <a:xfrm>
            <a:off x="1219200" y="3152502"/>
            <a:ext cx="1001486" cy="2272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42" name="TextBox 41"/>
              <p:cNvSpPr txBox="1"/>
              <p:nvPr/>
            </p:nvSpPr>
            <p:spPr>
              <a:xfrm>
                <a:off x="1558154" y="3014001"/>
                <a:ext cx="291408"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𝑋</m:t>
                      </m:r>
                    </m:oMath>
                  </m:oMathPara>
                </a14:m>
                <a:endParaRPr lang="ko-KR"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558154" y="3014001"/>
                <a:ext cx="291408" cy="276999"/>
              </a:xfrm>
              <a:prstGeom prst="rect">
                <a:avLst/>
              </a:prstGeom>
              <a:blipFill rotWithShape="0">
                <a:blip r:embed="rId11"/>
                <a:stretch>
                  <a:fillRect l="-6383" r="-4255" b="-108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243503" y="3014001"/>
                <a:ext cx="226857"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𝑌</m:t>
                      </m:r>
                    </m:oMath>
                  </m:oMathPara>
                </a14:m>
                <a:endParaRPr lang="ko-KR"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243503" y="3014001"/>
                <a:ext cx="226857" cy="276999"/>
              </a:xfrm>
              <a:prstGeom prst="rect">
                <a:avLst/>
              </a:prstGeom>
              <a:blipFill rotWithShape="0">
                <a:blip r:embed="rId12"/>
                <a:stretch>
                  <a:fillRect l="-16216" r="-18919" b="-108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598861" y="3236386"/>
                <a:ext cx="209994" cy="207749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 xmlns:m="http://schemas.openxmlformats.org/officeDocument/2006/math">
                      <m:r>
                        <a:rPr lang="en-US" altLang="ko-KR" b="0" i="1" smtClean="0">
                          <a:latin typeface="Cambria Math" panose="02040503050406030204" pitchFamily="18" charset="0"/>
                        </a:rPr>
                        <m:t>2</m:t>
                      </m:r>
                    </m:oMath>
                    <m:oMath xmlns:m="http://schemas.openxmlformats.org/officeDocument/2006/math">
                      <m:r>
                        <a:rPr lang="en-US" altLang="ko-KR" b="0" i="1" smtClean="0">
                          <a:latin typeface="Cambria Math" panose="02040503050406030204" pitchFamily="18" charset="0"/>
                        </a:rPr>
                        <m:t>3</m:t>
                      </m:r>
                    </m:oMath>
                    <m:oMath xmlns:m="http://schemas.openxmlformats.org/officeDocument/2006/math">
                      <m:r>
                        <a:rPr lang="en-US" altLang="ko-KR" b="0" i="1" smtClean="0">
                          <a:latin typeface="Cambria Math" panose="02040503050406030204" pitchFamily="18" charset="0"/>
                        </a:rPr>
                        <m:t>4</m:t>
                      </m:r>
                    </m:oMath>
                    <m:oMath xmlns:m="http://schemas.openxmlformats.org/officeDocument/2006/math">
                      <m:r>
                        <a:rPr lang="en-US" altLang="ko-KR" b="0" i="1" smtClean="0">
                          <a:latin typeface="Cambria Math" panose="02040503050406030204" pitchFamily="18" charset="0"/>
                        </a:rPr>
                        <m:t>5</m:t>
                      </m:r>
                    </m:oMath>
                  </m:oMathPara>
                </a14:m>
                <a:endParaRPr lang="en-US" altLang="ko-KR" b="0" dirty="0" smtClean="0"/>
              </a:p>
            </p:txBody>
          </p:sp>
        </mc:Choice>
        <mc:Fallback xmlns="">
          <p:sp>
            <p:nvSpPr>
              <p:cNvPr id="46" name="TextBox 45"/>
              <p:cNvSpPr txBox="1">
                <a:spLocks noRot="1" noChangeAspect="1" noMove="1" noResize="1" noEditPoints="1" noAdjustHandles="1" noChangeArrowheads="1" noChangeShapeType="1" noTextEdit="1"/>
              </p:cNvSpPr>
              <p:nvPr/>
            </p:nvSpPr>
            <p:spPr>
              <a:xfrm>
                <a:off x="1598861" y="3236386"/>
                <a:ext cx="209994" cy="2077492"/>
              </a:xfrm>
              <a:prstGeom prst="rect">
                <a:avLst/>
              </a:prstGeom>
              <a:blipFill rotWithShape="0">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251934" y="3178628"/>
                <a:ext cx="209994" cy="207749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 xmlns:m="http://schemas.openxmlformats.org/officeDocument/2006/math">
                      <m:r>
                        <a:rPr lang="en-US" altLang="ko-KR" b="0" i="1" smtClean="0">
                          <a:latin typeface="Cambria Math" panose="02040503050406030204" pitchFamily="18" charset="0"/>
                        </a:rPr>
                        <m:t>2</m:t>
                      </m:r>
                    </m:oMath>
                    <m:oMath xmlns:m="http://schemas.openxmlformats.org/officeDocument/2006/math">
                      <m:r>
                        <a:rPr lang="en-US" altLang="ko-KR" b="0" i="1" smtClean="0">
                          <a:latin typeface="Cambria Math" panose="02040503050406030204" pitchFamily="18" charset="0"/>
                        </a:rPr>
                        <m:t>3</m:t>
                      </m:r>
                    </m:oMath>
                    <m:oMath xmlns:m="http://schemas.openxmlformats.org/officeDocument/2006/math">
                      <m:r>
                        <a:rPr lang="en-US" altLang="ko-KR" b="0" i="1" smtClean="0">
                          <a:latin typeface="Cambria Math" panose="02040503050406030204" pitchFamily="18" charset="0"/>
                        </a:rPr>
                        <m:t>4</m:t>
                      </m:r>
                    </m:oMath>
                    <m:oMath xmlns:m="http://schemas.openxmlformats.org/officeDocument/2006/math">
                      <m:r>
                        <a:rPr lang="en-US" altLang="ko-KR" b="0" i="1" smtClean="0">
                          <a:latin typeface="Cambria Math" panose="02040503050406030204" pitchFamily="18" charset="0"/>
                        </a:rPr>
                        <m:t>5</m:t>
                      </m:r>
                    </m:oMath>
                  </m:oMathPara>
                </a14:m>
                <a:endParaRPr lang="en-US" altLang="ko-KR" b="0" dirty="0" smtClean="0"/>
              </a:p>
            </p:txBody>
          </p:sp>
        </mc:Choice>
        <mc:Fallback xmlns="">
          <p:sp>
            <p:nvSpPr>
              <p:cNvPr id="47" name="TextBox 46"/>
              <p:cNvSpPr txBox="1">
                <a:spLocks noRot="1" noChangeAspect="1" noMove="1" noResize="1" noEditPoints="1" noAdjustHandles="1" noChangeArrowheads="1" noChangeShapeType="1" noTextEdit="1"/>
              </p:cNvSpPr>
              <p:nvPr/>
            </p:nvSpPr>
            <p:spPr>
              <a:xfrm>
                <a:off x="3251934" y="3178628"/>
                <a:ext cx="209994" cy="2077492"/>
              </a:xfrm>
              <a:prstGeom prst="rect">
                <a:avLst/>
              </a:prstGeom>
              <a:blipFill rotWithShape="0">
                <a:blip r:embed="rId14"/>
                <a:stretch>
                  <a:fillRect/>
                </a:stretch>
              </a:blipFill>
            </p:spPr>
            <p:txBody>
              <a:bodyPr/>
              <a:lstStyle/>
              <a:p>
                <a:r>
                  <a:rPr lang="ko-KR" altLang="en-US">
                    <a:noFill/>
                  </a:rPr>
                  <a:t> </a:t>
                </a:r>
              </a:p>
            </p:txBody>
          </p:sp>
        </mc:Fallback>
      </mc:AlternateContent>
      <p:cxnSp>
        <p:nvCxnSpPr>
          <p:cNvPr id="53" name="직선 화살표 연결선 52"/>
          <p:cNvCxnSpPr/>
          <p:nvPr/>
        </p:nvCxnSpPr>
        <p:spPr>
          <a:xfrm flipV="1">
            <a:off x="1786670" y="3429501"/>
            <a:ext cx="1426794" cy="34764"/>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flipV="1">
            <a:off x="1849562" y="3429501"/>
            <a:ext cx="1363902" cy="489356"/>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flipV="1">
            <a:off x="1996664" y="3794392"/>
            <a:ext cx="1246838" cy="507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p:nvPr/>
        </p:nvCxnSpPr>
        <p:spPr>
          <a:xfrm flipV="1">
            <a:off x="1932684" y="3803533"/>
            <a:ext cx="1289211" cy="891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endCxn id="47" idx="1"/>
          </p:cNvCxnSpPr>
          <p:nvPr/>
        </p:nvCxnSpPr>
        <p:spPr>
          <a:xfrm flipV="1">
            <a:off x="1849562" y="4217374"/>
            <a:ext cx="1402372" cy="81618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타원 64"/>
          <p:cNvSpPr/>
          <p:nvPr/>
        </p:nvSpPr>
        <p:spPr>
          <a:xfrm>
            <a:off x="6634408" y="3147492"/>
            <a:ext cx="1001486" cy="2272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4962089" y="3121366"/>
            <a:ext cx="1001486" cy="2272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7" name="TextBox 66"/>
              <p:cNvSpPr txBox="1"/>
              <p:nvPr/>
            </p:nvSpPr>
            <p:spPr>
              <a:xfrm>
                <a:off x="5301043" y="2982865"/>
                <a:ext cx="291408"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𝑋</m:t>
                      </m:r>
                    </m:oMath>
                  </m:oMathPara>
                </a14:m>
                <a:endParaRPr lang="ko-KR" alt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5301043" y="2982865"/>
                <a:ext cx="291408" cy="276999"/>
              </a:xfrm>
              <a:prstGeom prst="rect">
                <a:avLst/>
              </a:prstGeom>
              <a:blipFill rotWithShape="0">
                <a:blip r:embed="rId15"/>
                <a:stretch>
                  <a:fillRect l="-6383" r="-4255" b="-108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6986392" y="2982865"/>
                <a:ext cx="226857"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𝑌</m:t>
                      </m:r>
                    </m:oMath>
                  </m:oMathPara>
                </a14:m>
                <a:endParaRPr lang="ko-KR" alt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6986392" y="2982865"/>
                <a:ext cx="226857" cy="276999"/>
              </a:xfrm>
              <a:prstGeom prst="rect">
                <a:avLst/>
              </a:prstGeom>
              <a:blipFill rotWithShape="0">
                <a:blip r:embed="rId16"/>
                <a:stretch>
                  <a:fillRect l="-16216" r="-18919" b="-108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341750" y="3205250"/>
                <a:ext cx="209994" cy="207749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 xmlns:m="http://schemas.openxmlformats.org/officeDocument/2006/math">
                      <m:r>
                        <a:rPr lang="en-US" altLang="ko-KR" b="0" i="1" smtClean="0">
                          <a:latin typeface="Cambria Math" panose="02040503050406030204" pitchFamily="18" charset="0"/>
                        </a:rPr>
                        <m:t>2</m:t>
                      </m:r>
                    </m:oMath>
                    <m:oMath xmlns:m="http://schemas.openxmlformats.org/officeDocument/2006/math">
                      <m:r>
                        <a:rPr lang="en-US" altLang="ko-KR" b="0" i="1" smtClean="0">
                          <a:latin typeface="Cambria Math" panose="02040503050406030204" pitchFamily="18" charset="0"/>
                        </a:rPr>
                        <m:t>3</m:t>
                      </m:r>
                    </m:oMath>
                    <m:oMath xmlns:m="http://schemas.openxmlformats.org/officeDocument/2006/math">
                      <m:r>
                        <a:rPr lang="en-US" altLang="ko-KR" b="0" i="1" smtClean="0">
                          <a:latin typeface="Cambria Math" panose="02040503050406030204" pitchFamily="18" charset="0"/>
                        </a:rPr>
                        <m:t>4</m:t>
                      </m:r>
                    </m:oMath>
                    <m:oMath xmlns:m="http://schemas.openxmlformats.org/officeDocument/2006/math">
                      <m:r>
                        <a:rPr lang="en-US" altLang="ko-KR" b="0" i="1" smtClean="0">
                          <a:latin typeface="Cambria Math" panose="02040503050406030204" pitchFamily="18" charset="0"/>
                        </a:rPr>
                        <m:t>5</m:t>
                      </m:r>
                    </m:oMath>
                  </m:oMathPara>
                </a14:m>
                <a:endParaRPr lang="en-US" altLang="ko-KR" b="0" dirty="0" smtClean="0"/>
              </a:p>
            </p:txBody>
          </p:sp>
        </mc:Choice>
        <mc:Fallback xmlns="">
          <p:sp>
            <p:nvSpPr>
              <p:cNvPr id="69" name="TextBox 68"/>
              <p:cNvSpPr txBox="1">
                <a:spLocks noRot="1" noChangeAspect="1" noMove="1" noResize="1" noEditPoints="1" noAdjustHandles="1" noChangeArrowheads="1" noChangeShapeType="1" noTextEdit="1"/>
              </p:cNvSpPr>
              <p:nvPr/>
            </p:nvSpPr>
            <p:spPr>
              <a:xfrm>
                <a:off x="5341750" y="3205250"/>
                <a:ext cx="209994" cy="2077492"/>
              </a:xfrm>
              <a:prstGeom prst="rect">
                <a:avLst/>
              </a:prstGeom>
              <a:blipFill rotWithShape="0">
                <a:blip r:embed="rId1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6994823" y="3147492"/>
                <a:ext cx="209994" cy="207749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 xmlns:m="http://schemas.openxmlformats.org/officeDocument/2006/math">
                      <m:r>
                        <a:rPr lang="en-US" altLang="ko-KR" b="0" i="1" smtClean="0">
                          <a:latin typeface="Cambria Math" panose="02040503050406030204" pitchFamily="18" charset="0"/>
                        </a:rPr>
                        <m:t>2</m:t>
                      </m:r>
                    </m:oMath>
                    <m:oMath xmlns:m="http://schemas.openxmlformats.org/officeDocument/2006/math">
                      <m:r>
                        <a:rPr lang="en-US" altLang="ko-KR" b="0" i="1" smtClean="0">
                          <a:latin typeface="Cambria Math" panose="02040503050406030204" pitchFamily="18" charset="0"/>
                        </a:rPr>
                        <m:t>3</m:t>
                      </m:r>
                    </m:oMath>
                    <m:oMath xmlns:m="http://schemas.openxmlformats.org/officeDocument/2006/math">
                      <m:r>
                        <a:rPr lang="en-US" altLang="ko-KR" b="0" i="1" smtClean="0">
                          <a:latin typeface="Cambria Math" panose="02040503050406030204" pitchFamily="18" charset="0"/>
                        </a:rPr>
                        <m:t>4</m:t>
                      </m:r>
                    </m:oMath>
                    <m:oMath xmlns:m="http://schemas.openxmlformats.org/officeDocument/2006/math">
                      <m:r>
                        <a:rPr lang="en-US" altLang="ko-KR" b="0" i="1" smtClean="0">
                          <a:latin typeface="Cambria Math" panose="02040503050406030204" pitchFamily="18" charset="0"/>
                        </a:rPr>
                        <m:t>5</m:t>
                      </m:r>
                    </m:oMath>
                  </m:oMathPara>
                </a14:m>
                <a:endParaRPr lang="en-US" altLang="ko-KR" b="0" dirty="0" smtClean="0"/>
              </a:p>
            </p:txBody>
          </p:sp>
        </mc:Choice>
        <mc:Fallback xmlns="">
          <p:sp>
            <p:nvSpPr>
              <p:cNvPr id="70" name="TextBox 69"/>
              <p:cNvSpPr txBox="1">
                <a:spLocks noRot="1" noChangeAspect="1" noMove="1" noResize="1" noEditPoints="1" noAdjustHandles="1" noChangeArrowheads="1" noChangeShapeType="1" noTextEdit="1"/>
              </p:cNvSpPr>
              <p:nvPr/>
            </p:nvSpPr>
            <p:spPr>
              <a:xfrm>
                <a:off x="6994823" y="3147492"/>
                <a:ext cx="209994" cy="2077492"/>
              </a:xfrm>
              <a:prstGeom prst="rect">
                <a:avLst/>
              </a:prstGeom>
              <a:blipFill rotWithShape="0">
                <a:blip r:embed="rId18"/>
                <a:stretch>
                  <a:fillRect/>
                </a:stretch>
              </a:blipFill>
            </p:spPr>
            <p:txBody>
              <a:bodyPr/>
              <a:lstStyle/>
              <a:p>
                <a:r>
                  <a:rPr lang="ko-KR" altLang="en-US">
                    <a:noFill/>
                  </a:rPr>
                  <a:t> </a:t>
                </a:r>
              </a:p>
            </p:txBody>
          </p:sp>
        </mc:Fallback>
      </mc:AlternateContent>
      <p:cxnSp>
        <p:nvCxnSpPr>
          <p:cNvPr id="71" name="직선 화살표 연결선 70"/>
          <p:cNvCxnSpPr/>
          <p:nvPr/>
        </p:nvCxnSpPr>
        <p:spPr>
          <a:xfrm flipV="1">
            <a:off x="5529559" y="3398365"/>
            <a:ext cx="1426794" cy="34764"/>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p:nvPr/>
        </p:nvCxnSpPr>
        <p:spPr>
          <a:xfrm flipV="1">
            <a:off x="5592451" y="3398365"/>
            <a:ext cx="1363902" cy="489356"/>
          </a:xfrm>
          <a:prstGeom prst="straightConnector1">
            <a:avLst/>
          </a:prstGeom>
          <a:ln>
            <a:solidFill>
              <a:srgbClr val="0E00C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p:cNvCxnSpPr/>
          <p:nvPr/>
        </p:nvCxnSpPr>
        <p:spPr>
          <a:xfrm flipV="1">
            <a:off x="5590214" y="3763256"/>
            <a:ext cx="1396177" cy="121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p:nvPr/>
        </p:nvCxnSpPr>
        <p:spPr>
          <a:xfrm flipV="1">
            <a:off x="5675573" y="3772397"/>
            <a:ext cx="1289211" cy="891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endCxn id="70" idx="1"/>
          </p:cNvCxnSpPr>
          <p:nvPr/>
        </p:nvCxnSpPr>
        <p:spPr>
          <a:xfrm flipV="1">
            <a:off x="5592451" y="4186238"/>
            <a:ext cx="1402372" cy="81618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119867" y="5416159"/>
            <a:ext cx="877163" cy="369332"/>
          </a:xfrm>
          <a:prstGeom prst="rect">
            <a:avLst/>
          </a:prstGeom>
          <a:noFill/>
        </p:spPr>
        <p:txBody>
          <a:bodyPr wrap="none" rtlCol="0">
            <a:spAutoFit/>
          </a:bodyPr>
          <a:lstStyle/>
          <a:p>
            <a:r>
              <a:rPr lang="ko-KR" altLang="en-US" dirty="0" smtClean="0"/>
              <a:t>함수임</a:t>
            </a:r>
            <a:endParaRPr lang="ko-KR" altLang="en-US" dirty="0"/>
          </a:p>
        </p:txBody>
      </p:sp>
      <p:sp>
        <p:nvSpPr>
          <p:cNvPr id="78" name="TextBox 77"/>
          <p:cNvSpPr txBox="1"/>
          <p:nvPr/>
        </p:nvSpPr>
        <p:spPr>
          <a:xfrm>
            <a:off x="5609748" y="5444770"/>
            <a:ext cx="1412993" cy="369332"/>
          </a:xfrm>
          <a:prstGeom prst="rect">
            <a:avLst/>
          </a:prstGeom>
          <a:noFill/>
        </p:spPr>
        <p:txBody>
          <a:bodyPr wrap="square" rtlCol="0">
            <a:spAutoFit/>
          </a:bodyPr>
          <a:lstStyle/>
          <a:p>
            <a:r>
              <a:rPr lang="ko-KR" altLang="en-US" dirty="0" smtClean="0"/>
              <a:t>함수가 아님</a:t>
            </a:r>
            <a:endParaRPr lang="ko-KR" altLang="en-US" dirty="0"/>
          </a:p>
        </p:txBody>
      </p:sp>
    </p:spTree>
    <p:extLst>
      <p:ext uri="{BB962C8B-B14F-4D97-AF65-F5344CB8AC3E}">
        <p14:creationId xmlns:p14="http://schemas.microsoft.com/office/powerpoint/2010/main" val="3356892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785</Words>
  <Application>Microsoft Office PowerPoint</Application>
  <PresentationFormat>와이드스크린</PresentationFormat>
  <Paragraphs>84</Paragraphs>
  <Slides>13</Slides>
  <Notes>4</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Cambria Math</vt:lpstr>
      <vt:lpstr>Office 테마</vt:lpstr>
      <vt:lpstr>해석적 연속-2차함수의 진짜 모양 </vt:lpstr>
      <vt:lpstr>우리는 초등학교 고학년으로 올라가면서, 간단한 방정식을 푸는 법에 대하여 배운다. 하지만, 이때까지만 해도 방정식의 해는 음수가 나올 수 없다고 배우게 된다. 좌표평면은 1사분면만 존재하며, 1사분면의 x=0 “반” 직선 을 함수 그래프가 지나지 못한다면 해는 없다. 물론, 이렇게 음수의 존재를 수학에서 빼버려도 일상생활에선 대부분 지장이 없을 뿐더러 음수가 없는 수학 역시 잘 정의될 수 있다.  </vt:lpstr>
      <vt:lpstr>시간이 흘러 중학생이 되면, 드디어 음수에 대하여 알게 된다. 더불어, 일차방정식의 해는 음수도 생길 수 있음을 알게 된다. 처음에는 갸우뚱하지만, 함수에 대하여 배우고 4개의 사분면에 대해 배우면서 우리가 양수만을 알던 시절에 근이 없다고 생각했던 일차방정식 들은 모두 음수인 근을 가지던 것이고 이것을 받아들이지 않으면 표현할 수 없는 여러가지 함수와 그래프들이 생기며 이들이 있어야 많은 수학적 개념들을 설명하기 쉬워진다는 것을 깨닫고는 이를 받아들인다.(그림 필수)</vt:lpstr>
      <vt:lpstr>중학교 고학년이 되면, 이제 2차함수와 2차방정식에 대하여 배운다. 그리고 2차방정식이 근을 2개, 1개, 0개 가지는 경우를 구별하는 판별식에 대해 배우게 된다. 처음에는 근이 0~2개 나오는 이유가, 그저 복잡한 근의 공식과 판별식에서 나온 결과기 때문에 받아들이기 힘들지만, 2차함수 개형과 2차방정식 근의 개수와의 관계성 즉 x축과의 교점 개수가 곧 근의 개수가 됨을 보고는 이를 받아들이게 된다.  “…자, 2차함수를 그려보자꾸나. 딱 봐도, 근의 개수가 2개, 1개, 0개가 나올 것 같지 않니? 그래, x축을 2번, 1번, 0번 지나는 경우가 생기잖니…”</vt:lpstr>
      <vt:lpstr>하지만, 이를 비웃듯 고등학교 1학년이 되자마자 우리는 허수와 복소수에 대해 배우면서, 2차방정식의 근이 없다고 생각했던 모든 경우들은 사실 허근을 가지는 경우였다는 것을 알게 된다. 우리는 혼란스러워 하면서도 훨씬 더 풀기 어려운 다른 문제들에 집중하기 위해 그렇구나 하고 넘어가게 된다. </vt:lpstr>
      <vt:lpstr>시간이 지나고 나서 나는 과학과 수학의 여러 분야에서 복소수가 없으면 설명이 매우 복잡해지는 경우들을 많이 보았고, 복소수는 단순히 이런 수나 한번 만들어 볼까? 하고 만들어진게 아님을 납득하게 되었다. 그러나, 문득 의문점이 들게 된다. “복소수를 처음 배울 때부터, 마치 음수를 배울 때 처럼 이걸 더 쉽게 납득할 수 있도록 하지는 못하는 것인가?” 나는 그 의문을 가장 쉽게 해결할 수 있는 방법이 바로 복소수로 이루어진 함수를 직접 그려보고, 마치 일차방정식은 반드시 1개의 실근을 가진다는 것을 그래프를 통해 알게 된 것 처럼 n차방정식이 n개의 복소근을 가짐을 직접 복소함수를 그려보면서 증명하는 것이라고 생각하였고, 실제로 나도 복소수를 이용하여 여러가지 과학 개념들을 이해했으면서 한번도 2차함수를 해석적 연속으로 표현해본 적이 없었기에 이것을 직접 해보기로 하였다.</vt:lpstr>
      <vt:lpstr>이제 한번 시작해보자. 우리는 음수를 배운 이후 일차함수의 정의역을 음수로 확장시켜보았다. 그렇다면, 허수를 배운 이후에도 정의역을 복소수로 확장시켜 보아야 하는 것이 아닌가. 한번 2차함수의 x에 복소수를 대입시켜 보면, 다음과 같다.  당연히도, 복소수 함수의 결과는 복소수 함수다. 이것을 과연 어떻게 표현해야할까?</vt:lpstr>
      <vt:lpstr>실수 함수의 경우, 입력과 출력에 해당하는 두 실수를 표현하는 수직선을 직교시킨 좌표평면 위에 해당 함수를 그래프로 표현하여 나타낼 수 있다.  하지만, 하나의 복소수는 2개의 실수가 결합하여 만들어 지기 때문에 복소평면 전체를 덮는데, 두 개의 복소평면을 이루는 4개의 축을 3차원 상에서 직교시켜 표현할 방법은 없다. 따라서 이는 적절한 시각화 방식이 아니다.</vt:lpstr>
      <vt:lpstr>그러나 처음부터 방법을 찾는 것은 힘든 일이다. 따라서, 우선 “1차원 상에서 y=x^2의 그래프를 표현해보기“ 먼저 생각해보자. 가장 단순한 방법은, x축과 y축을 떼어낸 뒤에 x축의 값을 함수에 대입한 모든 결과값을 y축에 그대로 표시하는 것이다. 하지만 이대로는 x축의 어떤 수가 y축의 어떤 수에 대응되는지 알 수가 없다. 따라서, x축에 그라데이션을 넣어 시각화하는 방법이 있다.  또 그러나 이 방식 역시 서로 다른 두 x값이 한 y값을 가리킬 수 있기 때문에 색이 여러 개 겹칠 경우 표현이 힘들다는 단점이 있다. 이를 해결하기 위하여, 함수의 정의가 “x값이 주어지면 y값이 단 하나로 주어지는 대응관계“ 임을 이용하자. 이 정의를 바꿔 말하면 서로 다른 두 y값은 가지는 x값이 절대 겹치지 않는다는 의미가 된다.</vt:lpstr>
      <vt:lpstr>따라서, 우리는 역으로 y값을 그라데이션으로 표현하고 해당 y값을 가지는 x값의 위치에다 색칠을 하는 방식으로 함수를 표현할 수 있다!   예를 들어서, y=x^2-1은 x축과 2개의 교점(두 실근)을 가지므로 무색인 지점이 2개며, 두 실근 사이의 구간에서는 함수값이 음수이므로 파란색을 띄고 그 밖에서는 함수값이 양수이므로 빨간색이다.   즉, 기존 그래프가 입력값에 따른 출력값을 둘 다 수직선상 위치로 표시했다면, 이 색-그래프는 입력값은 수직선상에 표시하지만 그 출력값은 색을 통해 표현하는 것이다.  이 방식으로 한번 여러가지 함수를 그려보자.  물론, 파이썬을 이용할 것이다! (성공!)</vt:lpstr>
      <vt:lpstr>(파이썬 결과 사진 및 설명)</vt:lpstr>
      <vt:lpstr>이제 다시 본론으로 돌아가보자. 복소수를 받아서 복소수를 내보내는 함수를 어떻게 2차원상에서 표현할 수 있을까? 우리가 복소수를 고등학교에서 배울 때는, 단순히 실수부와 허수부가 결합된 a + bi 꼴이라고만 배운다. 이를 조금 더 확장해보자.  존재하는 모든 실수를 빠짐없이 모은 집합은, 직선 하나와 완전히 대응되므로 우리는 이를 수직선이라 부른다. 복소수의 꼴을 자세히 보면, a 와 b 2개의 실수로 구성되어 있다. 따라서, 존재하는 모든 복소수를 빠짐없이 모은 집합은 마치 x축과 y축이 직교하듯 실수축과 허수축이 직교하는 좌표평면에 완벽하게 대응될 것이다. 이를 복소평면이라 부른다.</vt:lpstr>
      <vt:lpstr>우리는 이미 실수에 색을 대응시킨다면 1차원 수직선 하나 + 색깔 으로도 y=f(x) 를 표현 가능함을 밝혀냈다. 따라서, 복소평면 위의 복소수 에도 색을 대응시켜 보자.  우선 정말 단순하게 중심으로 갈수록 색이 사라지고 절댓값이 멀어 질수록 색이 진해지는 대응을 생각해볼 수 있다. 좋은 대응이지만, 서로 다른 복소수들이 서로 다른 색을 가져야 한다는 점에서 이 방식은 문제가 있다.  다시 위의 “색칠된” 실수를 보자. 실수에는 2개의 “방향“ 이 있다. 바로 음수방향, 양수방향이다. 그렇다면, 복소수에는 어떤 방향이 있는가? 복소수는 360도 전방위에서 연속적으로 방향을 바꿀 수 있다. 360도 모든 방향에 양수인 실수에 대응되는 반직선이 빼곡히 차있는 셈이다. 실수에서는 2개의 방향에 각각 파랑, 빨강을 대응시켰다. 복소수에서는 그렇다면, 각 각도마다 다른 색상을 대응시키면 되지 않을까?  대응시켜보니, 이제 모든 복소수가 자신만의 색을 가지게 되었다. 남은 일은, 비어있는 “입력“ 복소 평면 위의 모든 점(복소수)에, 해당 복소수를 함수에 넣었을 때의 출력값에 해당하는 색을 칠해넣은 결과를 뽑아보면 된다.  (코딩)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Dong Hyo Ko</dc:creator>
  <cp:lastModifiedBy>Dong Hyo Ko</cp:lastModifiedBy>
  <cp:revision>24</cp:revision>
  <dcterms:created xsi:type="dcterms:W3CDTF">2021-06-01T07:03:16Z</dcterms:created>
  <dcterms:modified xsi:type="dcterms:W3CDTF">2021-06-01T16:35:46Z</dcterms:modified>
</cp:coreProperties>
</file>