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"/>
  </p:notesMasterIdLst>
  <p:sldIdLst>
    <p:sldId id="256" r:id="rId2"/>
    <p:sldId id="260" r:id="rId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133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7A4AD-9F24-49D2-A5EA-9AF886B5E681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E37D0-7A1E-41BA-896B-9F6CFFBBE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83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2400" b="1" dirty="0">
                <a:solidFill>
                  <a:srgbClr val="990000"/>
                </a:solidFill>
                <a:latin typeface="Arial"/>
                <a:cs typeface="Arial"/>
              </a:defRPr>
            </a:lvl1pPr>
          </a:lstStyle>
          <a:p>
            <a:pPr lvl="0" algn="ctr" defTabSz="342892" fontAlgn="auto">
              <a:lnSpc>
                <a:spcPct val="100000"/>
              </a:lnSpc>
              <a:spcAft>
                <a:spcPts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40"/>
            <a:ext cx="6858000" cy="207595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Towards Automating Data Narratives. Yolanda Gil and Daniel Garijo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C1F264-54CF-4C93-9285-D809574644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0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03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83385"/>
            <a:ext cx="78867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0860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682C91-18C4-44F1-9694-01FFBAC8BA0B}" type="datetime1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08607"/>
            <a:ext cx="4373336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Towards Automating Data Narratives. Yolanda Gil and Daniel Garijo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85166" y="6399898"/>
            <a:ext cx="93018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9D99EE-EBF8-4397-82C0-CC4BEFD605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64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Towards Automating Data Narratives. Yolanda Gil and Daniel Garijo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D7F60-B8F7-4ECF-9FFF-6AFC6BF4F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03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40860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5C2692-92A0-4B20-81FC-3B0A0F389F36}" type="datetime1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Towards Automating Data Narratives. Yolanda Gil and Daniel Garijo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BB93CD-758C-4CC8-81CD-C84F1D2334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12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gi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0860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Towards Automating Data Narratives. Yolanda Gil and Daniel Garijo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9989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37B9BC5-F91D-4F71-812A-B090E5D2C50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0" y="6399898"/>
            <a:ext cx="9144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80" y="6493458"/>
            <a:ext cx="2112566" cy="1954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rgbClr val="C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accent2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accent2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accent2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accent2"/>
          </a:solidFill>
          <a:latin typeface="Calibri Light" panose="020F0302020204030204" pitchFamily="34" charset="0"/>
        </a:defRPr>
      </a:lvl5pPr>
      <a:lvl6pPr marL="34289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accent2"/>
          </a:solidFill>
          <a:latin typeface="Calibri Light" panose="020F0302020204030204" pitchFamily="34" charset="0"/>
        </a:defRPr>
      </a:lvl6pPr>
      <a:lvl7pPr marL="68578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accent2"/>
          </a:solidFill>
          <a:latin typeface="Calibri Light" panose="020F0302020204030204" pitchFamily="34" charset="0"/>
        </a:defRPr>
      </a:lvl7pPr>
      <a:lvl8pPr marL="102867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accent2"/>
          </a:solidFill>
          <a:latin typeface="Calibri Light" panose="020F0302020204030204" pitchFamily="34" charset="0"/>
        </a:defRPr>
      </a:lvl8pPr>
      <a:lvl9pPr marL="137156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accent2"/>
          </a:solidFill>
          <a:latin typeface="Calibri Light" panose="020F0302020204030204" pitchFamily="34" charset="0"/>
        </a:defRPr>
      </a:lvl9pPr>
    </p:titleStyle>
    <p:bodyStyle>
      <a:lvl1pPr marL="171446" indent="-171446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rgbClr val="404040"/>
          </a:solidFill>
          <a:latin typeface="+mn-lt"/>
          <a:ea typeface="+mn-ea"/>
          <a:cs typeface="+mn-cs"/>
        </a:defRPr>
      </a:lvl1pPr>
      <a:lvl2pPr marL="514337" indent="-171446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rgbClr val="404040"/>
          </a:solidFill>
          <a:latin typeface="+mn-lt"/>
          <a:ea typeface="+mn-ea"/>
          <a:cs typeface="+mn-cs"/>
        </a:defRPr>
      </a:lvl2pPr>
      <a:lvl3pPr marL="857228" indent="-171446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rgbClr val="404040"/>
          </a:solidFill>
          <a:latin typeface="+mn-lt"/>
          <a:ea typeface="+mn-ea"/>
          <a:cs typeface="+mn-cs"/>
        </a:defRPr>
      </a:lvl3pPr>
      <a:lvl4pPr marL="1200120" indent="-171446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404040"/>
          </a:solidFill>
          <a:latin typeface="+mn-lt"/>
          <a:ea typeface="+mn-ea"/>
          <a:cs typeface="+mn-cs"/>
        </a:defRPr>
      </a:lvl4pPr>
      <a:lvl5pPr marL="1543012" indent="-171446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404040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ciknow.github.io/sciknow2017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6156613"/>
            <a:ext cx="9144000" cy="3463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 txBox="1">
            <a:spLocks noGrp="1"/>
          </p:cNvSpPr>
          <p:nvPr>
            <p:ph type="ctrTitle"/>
          </p:nvPr>
        </p:nvSpPr>
        <p:spPr>
          <a:xfrm>
            <a:off x="296092" y="358104"/>
            <a:ext cx="8551817" cy="1790700"/>
          </a:xfrm>
          <a:prstGeom prst="rect">
            <a:avLst/>
          </a:prstGeo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defTabSz="342892"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en-US" dirty="0" smtClean="0"/>
              <a:t>Second </a:t>
            </a:r>
            <a:r>
              <a:rPr lang="en-US" dirty="0" smtClean="0"/>
              <a:t>Workshop on </a:t>
            </a:r>
            <a:r>
              <a:rPr lang="en-US" dirty="0" smtClean="0"/>
              <a:t>Capturing Scientific Knowledge</a:t>
            </a:r>
            <a:endParaRPr lang="en-US" sz="2063" dirty="0">
              <a:solidFill>
                <a:srgbClr val="990000"/>
              </a:solidFill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7383" y="6408607"/>
            <a:ext cx="2351314" cy="3651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12875" b="6715"/>
          <a:stretch/>
        </p:blipFill>
        <p:spPr>
          <a:xfrm>
            <a:off x="4420006" y="1902058"/>
            <a:ext cx="2215925" cy="230482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067012" y="4294327"/>
            <a:ext cx="1616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Martine de </a:t>
            </a:r>
            <a:r>
              <a:rPr lang="en-US" dirty="0" err="1" smtClean="0"/>
              <a:t>Vos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617659" y="4325595"/>
            <a:ext cx="1422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Daniel </a:t>
            </a:r>
            <a:r>
              <a:rPr lang="en-US" dirty="0" err="1" smtClean="0"/>
              <a:t>Garijo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284712" y="5025932"/>
            <a:ext cx="375513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sciknow.github.io/sciknow2017</a:t>
            </a:r>
            <a:endParaRPr lang="en-US" dirty="0" smtClean="0"/>
          </a:p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#sciKnow2017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5" r="5463"/>
          <a:stretch/>
        </p:blipFill>
        <p:spPr>
          <a:xfrm rot="5400000">
            <a:off x="1642793" y="2135168"/>
            <a:ext cx="2464523" cy="183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6156613"/>
            <a:ext cx="9144000" cy="3463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7383" y="6408607"/>
            <a:ext cx="2351314" cy="3651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193762" y="519531"/>
            <a:ext cx="6580400" cy="104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46" indent="-171446" algn="l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en-US" sz="2100" kern="1200" baseline="0" dirty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514337" indent="-171446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857228" indent="-171446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200120" indent="-171446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1543012" indent="-171446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/>
              <a:t>Keynote by Suzanne Pierce (</a:t>
            </a:r>
            <a:r>
              <a:rPr lang="en-US" dirty="0"/>
              <a:t>TACC</a:t>
            </a:r>
            <a:r>
              <a:rPr lang="en-US" dirty="0" smtClean="0"/>
              <a:t>): Science-based </a:t>
            </a:r>
            <a:r>
              <a:rPr lang="en-US" dirty="0"/>
              <a:t>decision support: From case studies to design patterns </a:t>
            </a:r>
            <a:r>
              <a:rPr lang="en-US" dirty="0" err="1"/>
              <a:t>en</a:t>
            </a:r>
            <a:r>
              <a:rPr lang="en-US" dirty="0"/>
              <a:t> route to achieving implementation for water resources management</a:t>
            </a:r>
            <a:endParaRPr lang="en-US" dirty="0" smtClean="0"/>
          </a:p>
          <a:p>
            <a:pPr lvl="1" algn="just"/>
            <a:r>
              <a:rPr lang="en-US" dirty="0" smtClean="0"/>
              <a:t>9:30-10:30</a:t>
            </a:r>
          </a:p>
          <a:p>
            <a:pPr lvl="1" algn="just"/>
            <a:endParaRPr lang="en-US" dirty="0" smtClean="0"/>
          </a:p>
          <a:p>
            <a:pPr algn="just"/>
            <a:r>
              <a:rPr lang="en-US" dirty="0" smtClean="0"/>
              <a:t>Session </a:t>
            </a:r>
            <a:r>
              <a:rPr lang="en-US" dirty="0" smtClean="0"/>
              <a:t>1: </a:t>
            </a:r>
            <a:r>
              <a:rPr lang="en-US" b="1" dirty="0"/>
              <a:t>Capturing knowledge from specific scientific </a:t>
            </a:r>
            <a:r>
              <a:rPr lang="en-US" b="1" dirty="0" smtClean="0"/>
              <a:t>domains</a:t>
            </a:r>
            <a:endParaRPr lang="en-US" b="1" dirty="0" smtClean="0"/>
          </a:p>
          <a:p>
            <a:pPr lvl="1" algn="just"/>
            <a:r>
              <a:rPr lang="en-US" dirty="0" smtClean="0"/>
              <a:t>11:00-12:15</a:t>
            </a:r>
          </a:p>
          <a:p>
            <a:pPr lvl="1" algn="just"/>
            <a:endParaRPr lang="en-US" b="1" dirty="0"/>
          </a:p>
          <a:p>
            <a:pPr algn="just"/>
            <a:r>
              <a:rPr lang="en-US" b="1" dirty="0" smtClean="0"/>
              <a:t>Panel: The future of scientific knowledge capture</a:t>
            </a:r>
          </a:p>
          <a:p>
            <a:pPr lvl="1" algn="just"/>
            <a:r>
              <a:rPr lang="en-US" dirty="0" smtClean="0"/>
              <a:t>Gully </a:t>
            </a:r>
            <a:r>
              <a:rPr lang="en-US" dirty="0"/>
              <a:t>Burns, Mauro </a:t>
            </a:r>
            <a:r>
              <a:rPr lang="en-US" dirty="0" err="1"/>
              <a:t>Vallati</a:t>
            </a:r>
            <a:r>
              <a:rPr lang="en-US" dirty="0"/>
              <a:t>, Francesco Osborne, Takahiro Kawamura, Pablo </a:t>
            </a:r>
            <a:r>
              <a:rPr lang="en-US" dirty="0" err="1" smtClean="0"/>
              <a:t>Calleja</a:t>
            </a:r>
            <a:r>
              <a:rPr lang="en-US" dirty="0" smtClean="0"/>
              <a:t>, </a:t>
            </a:r>
            <a:r>
              <a:rPr lang="en-US" dirty="0" err="1" smtClean="0"/>
              <a:t>Kemele</a:t>
            </a:r>
            <a:r>
              <a:rPr lang="en-US" dirty="0" smtClean="0"/>
              <a:t> M. Endris.</a:t>
            </a:r>
          </a:p>
          <a:p>
            <a:pPr lvl="1" algn="just"/>
            <a:r>
              <a:rPr lang="en-US" dirty="0" smtClean="0"/>
              <a:t>12:15-13:00</a:t>
            </a:r>
            <a:endParaRPr lang="en-US" b="1" dirty="0"/>
          </a:p>
          <a:p>
            <a:pPr lvl="1" algn="just"/>
            <a:endParaRPr lang="en-US" dirty="0" smtClean="0"/>
          </a:p>
          <a:p>
            <a:pPr algn="just"/>
            <a:r>
              <a:rPr lang="en-US" dirty="0" smtClean="0"/>
              <a:t>Session 2: </a:t>
            </a:r>
            <a:r>
              <a:rPr lang="en-US" b="1" dirty="0"/>
              <a:t>Reproducibility and reusability</a:t>
            </a:r>
            <a:endParaRPr lang="en-US" b="1" dirty="0" smtClean="0"/>
          </a:p>
          <a:p>
            <a:pPr lvl="1" algn="just"/>
            <a:r>
              <a:rPr lang="en-US" dirty="0" smtClean="0"/>
              <a:t>14:00-15:30</a:t>
            </a:r>
          </a:p>
          <a:p>
            <a:pPr lvl="1" algn="just"/>
            <a:endParaRPr lang="en-US" b="1" dirty="0"/>
          </a:p>
          <a:p>
            <a:pPr algn="just"/>
            <a:r>
              <a:rPr lang="en-US" dirty="0" smtClean="0"/>
              <a:t>Session 3: </a:t>
            </a:r>
            <a:r>
              <a:rPr lang="en-US" b="1" dirty="0"/>
              <a:t>Automated support of scientific </a:t>
            </a:r>
            <a:r>
              <a:rPr lang="en-US" b="1" dirty="0" smtClean="0"/>
              <a:t>processes</a:t>
            </a:r>
          </a:p>
          <a:p>
            <a:pPr lvl="1" algn="just"/>
            <a:r>
              <a:rPr lang="en-US" dirty="0"/>
              <a:t>16:00-17:30</a:t>
            </a:r>
            <a:endParaRPr lang="en-US" dirty="0" smtClean="0"/>
          </a:p>
          <a:p>
            <a:pPr lvl="1" algn="just"/>
            <a:endParaRPr lang="en-US" dirty="0" smtClean="0"/>
          </a:p>
          <a:p>
            <a:pPr lvl="1" algn="just"/>
            <a:endParaRPr lang="en-US" dirty="0" smtClean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74018" y="-267455"/>
            <a:ext cx="8982892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400" b="1" kern="1200" dirty="0">
                <a:solidFill>
                  <a:srgbClr val="990000"/>
                </a:solidFill>
                <a:latin typeface="Arial"/>
                <a:ea typeface="+mj-ea"/>
                <a:cs typeface="Arial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2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2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2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2"/>
                </a:solidFill>
                <a:latin typeface="Calibri Light" panose="020F0302020204030204" pitchFamily="34" charset="0"/>
              </a:defRPr>
            </a:lvl5pPr>
            <a:lvl6pPr marL="342892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2"/>
                </a:solidFill>
                <a:latin typeface="Calibri Light" panose="020F0302020204030204" pitchFamily="34" charset="0"/>
              </a:defRPr>
            </a:lvl6pPr>
            <a:lvl7pPr marL="68578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2"/>
                </a:solidFill>
                <a:latin typeface="Calibri Light" panose="020F0302020204030204" pitchFamily="34" charset="0"/>
              </a:defRPr>
            </a:lvl7pPr>
            <a:lvl8pPr marL="10286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2"/>
                </a:solidFill>
                <a:latin typeface="Calibri Light" panose="020F0302020204030204" pitchFamily="34" charset="0"/>
              </a:defRPr>
            </a:lvl8pPr>
            <a:lvl9pPr marL="137156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2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mtClean="0"/>
              <a:t>Schedule</a:t>
            </a:r>
            <a:endParaRPr lang="en-US"/>
          </a:p>
        </p:txBody>
      </p:sp>
      <p:sp>
        <p:nvSpPr>
          <p:cNvPr id="2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51803" y="6416413"/>
            <a:ext cx="6402433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SciKnow</a:t>
            </a:r>
            <a:r>
              <a:rPr lang="en-US" dirty="0" smtClean="0"/>
              <a:t> </a:t>
            </a:r>
            <a:r>
              <a:rPr lang="en-US" dirty="0" smtClean="0"/>
              <a:t>2017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145"/>
          <a:stretch/>
        </p:blipFill>
        <p:spPr>
          <a:xfrm>
            <a:off x="6818806" y="746760"/>
            <a:ext cx="2220686" cy="252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80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ISI.potx" id="{EC3537AD-71E6-40CC-B6B9-0C10D6E541EE}" vid="{F69CCE91-F3EA-43B2-BD9B-500D0AA6C9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TemplateISI</Template>
  <TotalTime>9282</TotalTime>
  <Words>99</Words>
  <Application>Microsoft Office PowerPoint</Application>
  <PresentationFormat>On-screen Show (4:3)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Second Workshop on Capturing Scientific Knowledge</vt:lpstr>
      <vt:lpstr>PowerPoint Presentation</vt:lpstr>
    </vt:vector>
  </TitlesOfParts>
  <Company>USC/ISI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AUTOMATING DATA NARRATIVES</dc:title>
  <dc:creator>dgarijo</dc:creator>
  <cp:lastModifiedBy>dgarijo</cp:lastModifiedBy>
  <cp:revision>257</cp:revision>
  <dcterms:created xsi:type="dcterms:W3CDTF">2017-03-09T02:20:35Z</dcterms:created>
  <dcterms:modified xsi:type="dcterms:W3CDTF">2017-12-04T04:11:11Z</dcterms:modified>
</cp:coreProperties>
</file>