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20" r:id="rId1"/>
  </p:sldMasterIdLst>
  <p:notesMasterIdLst>
    <p:notesMasterId r:id="rId22"/>
  </p:notesMasterIdLst>
  <p:sldIdLst>
    <p:sldId id="256" r:id="rId2"/>
    <p:sldId id="270" r:id="rId3"/>
    <p:sldId id="260" r:id="rId4"/>
    <p:sldId id="262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5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4CA3E2-BA54-4268-9A3A-8F06289F8DCE}" type="datetimeFigureOut">
              <a:rPr lang="en-US" smtClean="0"/>
              <a:t>26-Sep-18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46712-955A-4FC3-8922-2B746AC39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93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Анекдот</a:t>
            </a:r>
            <a:r>
              <a:rPr lang="ru-RU" baseline="0" dirty="0"/>
              <a:t> про блондинку и динозавра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B94EB-1B57-467B-AA61-99B4076E165C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478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Второе утверждение сильное, попросить</a:t>
            </a:r>
            <a:r>
              <a:rPr lang="ru-RU" baseline="0" dirty="0"/>
              <a:t> привести опровергающий пример.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B94EB-1B57-467B-AA61-99B4076E165C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0591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i="1" dirty="0"/>
              <a:t>Курьезный аргумент из литературы: частотная вероятность была придумана для описания азартных игр.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B94EB-1B57-467B-AA61-99B4076E165C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1296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663B-DC84-43FD-BBA8-5D34E81C3DE1}" type="datetime1">
              <a:rPr lang="en-US" smtClean="0"/>
              <a:t>26-Sep-18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1: введение в теорию вероятности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922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D1054-806B-44B5-94C6-526BB31D09E9}" type="datetime1">
              <a:rPr lang="en-US" smtClean="0"/>
              <a:t>26-Sep-18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1: введение в теорию вероятности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298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8BEF-44B5-47A3-9C7D-D386B08923B1}" type="datetime1">
              <a:rPr lang="en-US" smtClean="0"/>
              <a:t>26-Sep-18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1: введение в теорию вероятности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099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135B-B6B9-45A0-9A67-809DA32555FB}" type="datetime1">
              <a:rPr lang="en-US" smtClean="0"/>
              <a:t>26-Sep-18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1: введение в теорию вероятности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719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4A363-63F9-4188-8E60-553BDB29324D}" type="datetime1">
              <a:rPr lang="en-US" smtClean="0"/>
              <a:t>26-Sep-18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1: введение в теорию вероятности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324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5EA44-A277-407B-A4FA-46502BDCB7EE}" type="datetime1">
              <a:rPr lang="en-US" smtClean="0"/>
              <a:t>26-Sep-18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1: введение в теорию вероятности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01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14960-FD13-497E-B7F6-9F30A54F5548}" type="datetime1">
              <a:rPr lang="en-US" smtClean="0"/>
              <a:t>26-Sep-18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1: введение в теорию вероятности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675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E6828-1FB6-4D77-85C2-D28FD5EBBD54}" type="datetime1">
              <a:rPr lang="en-US" smtClean="0"/>
              <a:t>26-Sep-18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1: введение в теорию вероятности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15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06BB-83E4-484F-8D77-28A5A836B3BD}" type="datetime1">
              <a:rPr lang="en-US" smtClean="0"/>
              <a:t>26-Sep-18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/>
              <a:t>Лекция 1: введение в теорию вероятности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653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C678E94-7659-41EA-92C4-3F3288CDAD7E}" type="datetime1">
              <a:rPr lang="en-US" smtClean="0"/>
              <a:t>26-Sep-18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Лекция 1: введение в теорию вероятности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007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BD50-D88C-4AE4-90E8-572711B2CA36}" type="datetime1">
              <a:rPr lang="en-US" smtClean="0"/>
              <a:t>26-Sep-18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1: введение в теорию вероятности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517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BC6C36E-492C-458A-91D6-9716422A429E}" type="datetime1">
              <a:rPr lang="en-US" smtClean="0"/>
              <a:t>26-Sep-18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Лекция 1: введение в теорию вероятности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827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en.wikipedia.org/wiki/Characteristic_function_(probability_theory)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png"/><Relationship Id="rId4" Type="http://schemas.openxmlformats.org/officeDocument/2006/relationships/image" Target="../media/image2.wmf"/><Relationship Id="rId9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4D1AB-D7FA-47D3-BCC5-C95A09A95F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Очень короткое введение в теорию вероятности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D3A963-A576-4A28-AC5D-577FD03377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21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Тем не менее...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1680" y="1866324"/>
            <a:ext cx="8229600" cy="2232248"/>
          </a:xfrm>
        </p:spPr>
        <p:txBody>
          <a:bodyPr>
            <a:normAutofit/>
          </a:bodyPr>
          <a:lstStyle/>
          <a:p>
            <a:pPr algn="just"/>
            <a:r>
              <a:rPr lang="ru-RU" sz="2200" dirty="0"/>
              <a:t>Во всей современной экспериментальной физике явно или не явно используется субъективная вероятность (даже в тех случаях, когда априорной информации нет и теорема Байеса не используется).</a:t>
            </a:r>
          </a:p>
          <a:p>
            <a:pPr algn="just"/>
            <a:r>
              <a:rPr lang="ru-RU" sz="2200" dirty="0"/>
              <a:t>В случае явного согласования критериев, по которым определяется субъективная вероятность, субъективное определение открывает большое количество возможностей.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1C55D-6B64-43FE-AD1F-AA2D1E032BD1}" type="slidenum">
              <a:rPr lang="ru-RU" smtClean="0"/>
              <a:t>10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847528" y="4809346"/>
            <a:ext cx="8568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Результаты экспериментов интерпретируются только в рамках субъективного определения вероятности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E3EB63-5F14-44DE-96E3-C1A4DE09B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1: введение в теорию вероятности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8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2204864"/>
            <a:ext cx="8229600" cy="3816424"/>
          </a:xfrm>
        </p:spPr>
        <p:txBody>
          <a:bodyPr>
            <a:normAutofit/>
          </a:bodyPr>
          <a:lstStyle/>
          <a:p>
            <a:r>
              <a:rPr lang="ru-RU" sz="2000" dirty="0"/>
              <a:t>Частнотная интерпретация вероятности не имеет смысла при однократном проведвении эксперимента.</a:t>
            </a:r>
          </a:p>
          <a:p>
            <a:r>
              <a:rPr lang="ru-RU" sz="2000" dirty="0"/>
              <a:t>Истинное значение измеряемой величины не является случайным и не может подчиняться статистическому распределению с конечной шириной.</a:t>
            </a:r>
          </a:p>
          <a:p>
            <a:r>
              <a:rPr lang="ru-RU" sz="2000" dirty="0"/>
              <a:t>Систематическую ошибку можно частотно определеить только в очень редких случаях. </a:t>
            </a:r>
          </a:p>
          <a:p>
            <a:r>
              <a:rPr lang="ru-RU" sz="2000" dirty="0"/>
              <a:t>В частотной интерпретации нельзя складывать результаты различных измерений.</a:t>
            </a:r>
          </a:p>
          <a:p>
            <a:endParaRPr lang="ru-RU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1C55D-6B64-43FE-AD1F-AA2D1E032BD1}" type="slidenum">
              <a:rPr lang="ru-RU" smtClean="0"/>
              <a:t>11</a:t>
            </a:fld>
            <a:endParaRPr lang="ru-R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BF73713-FDF2-4820-BB70-7F6411B53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не удобно работать в частотной интерпретации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6C98400-5305-438E-BA6D-F8D899DAE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1: введение в теорию вероятности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75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же быть?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ru-RU" dirty="0"/>
              <a:t>Разумный компромисс:</a:t>
            </a:r>
          </a:p>
          <a:p>
            <a:pPr marL="109728" indent="0">
              <a:buNone/>
            </a:pPr>
            <a:r>
              <a:rPr lang="ru-RU" dirty="0">
                <a:solidFill>
                  <a:schemeClr val="accent1"/>
                </a:solidFill>
              </a:rPr>
              <a:t>Субъективная интерпретация вероятности, где в качестве субъективной вероятности берется частота выпадения результата в эксперименте.</a:t>
            </a:r>
          </a:p>
          <a:p>
            <a:pPr marL="109728" indent="0">
              <a:buNone/>
            </a:pPr>
            <a:endParaRPr lang="ru-RU" dirty="0">
              <a:solidFill>
                <a:schemeClr val="accent1"/>
              </a:solidFill>
            </a:endParaRPr>
          </a:p>
          <a:p>
            <a:r>
              <a:rPr lang="ru-RU" dirty="0"/>
              <a:t>Детерминированные процессы с неполной информацией могут трактоваться как случайные.</a:t>
            </a:r>
          </a:p>
          <a:p>
            <a:r>
              <a:rPr lang="ru-RU" dirty="0"/>
              <a:t>Результаты одни и те же для разных наблюдателей, использующих одни и те же данные.</a:t>
            </a:r>
          </a:p>
          <a:p>
            <a:r>
              <a:rPr lang="ru-RU" dirty="0"/>
              <a:t>Сохраняет все полезные свойства Байесовской вероятности (сложение результатов, систематические ошибки и. т. д.). При необходимости, в анализ в любой момент может быть добавлена дополнительная априорная вероятность.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1C55D-6B64-43FE-AD1F-AA2D1E032BD1}" type="slidenum">
              <a:rPr lang="ru-RU" smtClean="0"/>
              <a:t>12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BBE71-28AE-4AA5-89AA-559B01AB5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1: введение в теорию вероятности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106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611A73-88BD-4329-BD5C-9AF8E17F3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Распределения случайных величин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045E0D-C39E-4C11-8C78-B3E1D93633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0E875C7-DFD5-4073-8CF6-B8FC1FE8E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1: введение в теорию вероятности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8B50FD-41C9-4012-8510-CD0D219FD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813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C922E6-B56C-443C-96F1-B9AE72CEA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Дискретный случай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DD7B267-3841-4554-A628-39648A3F95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Предположим, что некоторый эксперимент (реальный или вымышленный) имеет конечное множество возможных исходов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r>
                  <a:rPr lang="ru-RU" dirty="0"/>
                  <a:t>Будем называть распределением для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dirty="0"/>
                  <a:t> такую дискретную функцию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dirty="0"/>
                  <a:t>, значение которой для каждого исхода равно вероятности этого исхода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DD7B267-3841-4554-A628-39648A3F95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A795B8-9923-4F23-8C0F-037B23F59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1: введение в теорию вероятности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70FB43-DC0C-4548-ACE7-3F54338B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365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8AB29-A30A-4A25-8583-9BE472E6F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Непрерывный случай </a:t>
            </a:r>
            <a:br>
              <a:rPr lang="ru-RU" dirty="0"/>
            </a:br>
            <a:r>
              <a:rPr lang="ru-RU" dirty="0"/>
              <a:t>(для численных значений)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545DE2-49F2-4833-B77B-CB549E961F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/>
                  <a:t>Пусть исход эксперимента можно описать некоторым действительным числом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/>
                  <a:t>.</a:t>
                </a:r>
                <a:endParaRPr lang="en-US" dirty="0"/>
              </a:p>
              <a:p>
                <a:r>
                  <a:rPr lang="ru-RU" dirty="0"/>
                  <a:t>Будем называть интегральной функцией вероятности</a:t>
                </a:r>
                <a:r>
                  <a:rPr lang="en-US" dirty="0"/>
                  <a:t> (CDF)</a:t>
                </a:r>
                <a:r>
                  <a:rPr lang="ru-RU" dirty="0"/>
                  <a:t> такую функцию:</a:t>
                </a:r>
                <a:br>
                  <a:rPr lang="en-US" dirty="0"/>
                </a:br>
                <a:br>
                  <a:rPr lang="ru-RU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  <a:p>
                <a:r>
                  <a:rPr lang="ru-RU" dirty="0"/>
                  <a:t>Будем называть функцией плотности вероятности (распределением</a:t>
                </a:r>
                <a:r>
                  <a:rPr lang="en-US" dirty="0"/>
                  <a:t> </a:t>
                </a:r>
                <a:r>
                  <a:rPr lang="ru-RU" dirty="0"/>
                  <a:t>или </a:t>
                </a:r>
                <a:r>
                  <a:rPr lang="en-US" dirty="0"/>
                  <a:t>PDF</a:t>
                </a:r>
                <a:r>
                  <a:rPr lang="ru-RU" dirty="0"/>
                  <a:t>) величины такую функцию: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𝑑𝐹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ru-RU" dirty="0"/>
                  <a:t>Определение легко обобщается на многомерный случай</a:t>
                </a:r>
              </a:p>
              <a:p>
                <a:pPr marL="0" indent="0" algn="ctr">
                  <a:buNone/>
                </a:pPr>
                <a:r>
                  <a:rPr lang="ru-RU" dirty="0">
                    <a:solidFill>
                      <a:srgbClr val="FF0000"/>
                    </a:solidFill>
                  </a:rPr>
                  <a:t>Математики часто называют распределением функцию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545DE2-49F2-4833-B77B-CB549E961F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Curved Down 8">
            <a:extLst>
              <a:ext uri="{FF2B5EF4-FFF2-40B4-BE49-F238E27FC236}">
                <a16:creationId xmlns:a16="http://schemas.microsoft.com/office/drawing/2014/main" id="{5EF4DDC9-B44D-42A2-A6CA-7D3EDA49F297}"/>
              </a:ext>
            </a:extLst>
          </p:cNvPr>
          <p:cNvSpPr/>
          <p:nvPr/>
        </p:nvSpPr>
        <p:spPr>
          <a:xfrm flipH="1">
            <a:off x="6553413" y="2619632"/>
            <a:ext cx="1993557" cy="32712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E75A29-C810-4580-B77D-896043AA1BB6}"/>
              </a:ext>
            </a:extLst>
          </p:cNvPr>
          <p:cNvSpPr txBox="1"/>
          <p:nvPr/>
        </p:nvSpPr>
        <p:spPr>
          <a:xfrm>
            <a:off x="7776519" y="2946755"/>
            <a:ext cx="173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Это множество!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D496C-0122-475C-B947-C374D0BBB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1: введение в теорию вероятности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539DFC-D1FC-4204-BDE2-C27B7AC02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637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DB9E5-5D83-4767-8741-971CD86E6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Характеристики распределений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A72AC1-8976-4615-9798-A5E85C7C97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/>
                  <a:t>Математическое ожидание (среднее)</a:t>
                </a:r>
                <a:r>
                  <a:rPr lang="en-US" dirty="0"/>
                  <a:t> </a:t>
                </a:r>
                <a:r>
                  <a:rPr lang="ru-RU" dirty="0"/>
                  <a:t>по распределению: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Среднее значение: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Дисперсия: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Стандартное отклонение: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ra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A72AC1-8976-4615-9798-A5E85C7C97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AE14B8-B717-489A-9313-BD9EDD175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1: введение в теорию вероятности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226C2E-A42B-4D24-88B4-5E08BA640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223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33E1F-4A8F-4B8C-A855-F33F340D3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Свойства среднего и дисперсии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DD29ED-AE87-456E-8A97-5E00B62CF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Линейность среднего: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ru-RU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Линейность дисперсии (только для независимых переменных!):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Закон сложения ошибок: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DD29ED-AE87-456E-8A97-5E00B62CF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16250-A49C-496C-8CD9-EE13D1A6B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1: введение в теорию вероятности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F7FCD9-8003-447C-99DC-969779661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13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6E106-23A4-4BF9-9973-7BD9C277F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с распределениями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A489C2-CF77-4118-B718-290C58D561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ru-RU" dirty="0"/>
                  <a:t>Для более сложных операций следует использовать характеристическую функцию: </a:t>
                </a:r>
                <a:r>
                  <a:rPr lang="en-US" sz="2400" dirty="0">
                    <a:hlinkClick r:id="rId2"/>
                  </a:rPr>
                  <a:t>https://en.wikipedia.org/wiki/Characteristic_function_(probability_theory)</a:t>
                </a:r>
                <a:r>
                  <a:rPr lang="ru-RU" sz="2400" dirty="0"/>
                  <a:t> </a:t>
                </a:r>
              </a:p>
              <a:p>
                <a:pPr marL="0" indent="0" algn="ctr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𝑖𝑡𝑥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A489C2-CF77-4118-B718-290C58D561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95215F-21C2-420D-B2B7-13AF7AC0B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1: введение в теорию вероятности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83BB86-0751-40CD-BE2A-3A182550A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7225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D0E18-75E7-474C-8BC9-8DAE5B97A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15394"/>
          </a:xfrm>
        </p:spPr>
        <p:txBody>
          <a:bodyPr/>
          <a:lstStyle/>
          <a:p>
            <a:r>
              <a:rPr lang="ru-RU" dirty="0"/>
              <a:t>Центральная предельная теорема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CCB33F-F510-4A28-914A-DED5771446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Пусть имеется (в идеале бесконечный) ряд из случайных величин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/>
                  <a:t>, имеющих конечное среднее и дисперсию</a:t>
                </a:r>
                <a:r>
                  <a:rPr lang="en-US" dirty="0"/>
                  <a:t>.</a:t>
                </a:r>
                <a:r>
                  <a:rPr lang="ru-RU" dirty="0"/>
                  <a:t> Тогда сумма этих величин распределена как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r>
                  <a:rPr lang="ru-RU" dirty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среднее значение для каждого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:r>
                  <a:rPr lang="ru-RU" dirty="0"/>
                  <a:t>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– соответствующее стандартное отклонение.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так называемое нормальное или Гауссово распределение:</a:t>
                </a:r>
                <a:br>
                  <a:rPr lang="en-US" dirty="0"/>
                </a:b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3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3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3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CCB33F-F510-4A28-914A-DED5771446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FED9BE-B17B-4621-802A-7089ED524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1: введение в теорию вероятности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E8EF08-684E-4B79-B42F-6FDCB5CDA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849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0EBDF6-223E-4620-80D0-C50940A84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Вероятность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AF3505-833F-43C0-89F3-429172FD46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FBF9AA9-C624-42CB-9FA1-5B2B6A35D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1: введение в теорию вероятности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15CCDE-F7B1-4902-ACC2-861CCF712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212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89284-0E0B-4C5A-BC1F-7AB456684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Задача математической статистики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C202FB-869C-49D2-973C-81646C63B5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ru-RU" sz="2400" dirty="0"/>
                  <a:t>Функция плотности вероятности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RU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24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</m:t>
                    </m:r>
                    <m:r>
                      <a:rPr lang="ru-RU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dirty="0"/>
                  <a:t> с </a:t>
                </a:r>
                <a:r>
                  <a:rPr lang="ru-RU" sz="2400" u="sng" dirty="0"/>
                  <a:t>известным</a:t>
                </a:r>
                <a:r>
                  <a:rPr lang="ru-RU" sz="2400" dirty="0"/>
                  <a:t> параметром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</m:t>
                    </m:r>
                  </m:oMath>
                </a14:m>
                <a:r>
                  <a:rPr lang="ru-RU" sz="2400" dirty="0"/>
                  <a:t>  (или параметрами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</m:t>
                        </m:r>
                      </m:e>
                      <m:sub>
                        <m:r>
                          <a:rPr lang="ru-RU" sz="24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  <m:r>
                      <a:rPr lang="ru-RU" sz="2400" i="1" dirty="0">
                        <a:latin typeface="Cambria Math" panose="02040503050406030204" pitchFamily="18" charset="0"/>
                      </a:rPr>
                      <m:t>,…</m:t>
                    </m:r>
                    <m:r>
                      <a:rPr lang="en-US" sz="24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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2400" dirty="0"/>
                  <a:t>) позволяет нам предсказать частоту, с которой случайная величина </a:t>
                </a:r>
                <a:r>
                  <a:rPr lang="ru-RU" sz="2400" i="1" dirty="0"/>
                  <a:t>х</a:t>
                </a:r>
                <a:r>
                  <a:rPr lang="ru-RU" sz="2400" dirty="0"/>
                  <a:t> будет иметь конкретное значение (для дискретных величин) или ложиться в конкретную область (для непрерывных). Задача теории вероятностей вычисление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RU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24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</m:t>
                    </m:r>
                    <m:r>
                      <a:rPr lang="ru-RU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dirty="0"/>
                  <a:t> и изучение ее поведения. Задача математической статистики, используемой при анализе данных эксперимента, имеет дело с </a:t>
                </a:r>
                <a:r>
                  <a:rPr lang="ru-RU" sz="2400" u="sng" dirty="0"/>
                  <a:t>обратной проблемой</a:t>
                </a:r>
                <a:r>
                  <a:rPr lang="ru-RU" sz="2400" dirty="0"/>
                  <a:t> – </a:t>
                </a:r>
                <a:r>
                  <a:rPr lang="ru-RU" sz="2400" dirty="0">
                    <a:solidFill>
                      <a:srgbClr val="0070C0"/>
                    </a:solidFill>
                  </a:rPr>
                  <a:t>по наблюдаемым данным принять решение (сделать вывод, вычислить) о неизвестных априори параметрах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ru-RU" sz="2400" dirty="0"/>
                  <a:t>.</a:t>
                </a:r>
                <a:endParaRPr lang="en-US" sz="2400" dirty="0"/>
              </a:p>
              <a:p>
                <a:pPr marL="0" indent="0" algn="just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C202FB-869C-49D2-973C-81646C63B5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18" t="-2121" r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607963-6A87-4FA8-8FB4-075844742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1: введение в теорию вероятности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311467-ADD8-49D1-8B16-D7E6FA3D3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603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38123-AE1A-491C-B676-FB2D010E3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Случайные величины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ABE98-1371-4110-9E52-95B769AA9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Случайной величиной называется такая величина, значение которой может принимать различные значения при многократном повторении некоторого реального или мысленного эксперимента.</a:t>
            </a:r>
          </a:p>
          <a:p>
            <a:pPr marL="0" indent="0">
              <a:buNone/>
            </a:pPr>
            <a:r>
              <a:rPr lang="ru-RU" dirty="0">
                <a:solidFill>
                  <a:srgbClr val="0070C0"/>
                </a:solidFill>
              </a:rPr>
              <a:t>В более общем смысле случайными называются величины, значение которых невозможно предсказать на основании общей совокупности известных параметров системы.</a:t>
            </a:r>
          </a:p>
          <a:p>
            <a:pPr marL="0" indent="0">
              <a:buNone/>
            </a:pPr>
            <a:r>
              <a:rPr lang="ru-RU" dirty="0"/>
              <a:t>Поведение случайной величины может быть описано при помощи понятия </a:t>
            </a:r>
            <a:r>
              <a:rPr lang="ru-RU" u="sng" dirty="0"/>
              <a:t>вероятности</a:t>
            </a:r>
            <a:r>
              <a:rPr lang="ru-RU" dirty="0"/>
              <a:t>.</a:t>
            </a:r>
            <a:endParaRPr lang="en-US" u="sn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F5C992-0563-4399-A039-307B30081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1: введение в теорию вероятности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372440-3AD2-4648-981E-EAAA79098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3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Формальное определение вероятности (Колмогоров</a:t>
            </a:r>
            <a:r>
              <a:rPr lang="en-US" dirty="0"/>
              <a:t> -1933</a:t>
            </a:r>
            <a:r>
              <a:rPr lang="ru-RU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023360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ru-RU" dirty="0"/>
                  <a:t>Рассмотрим пространство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ru-RU" dirty="0"/>
                  <a:t>, называемый выборочным пространством или пространством образцов (sample space) , содержащий определенный набор элементов, конкретизацию которых пока оставим открытой. Каждому поднабору (subset)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ru-RU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∈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приписывается действительное число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i="1" dirty="0"/>
                  <a:t>,</a:t>
                </a:r>
                <a:r>
                  <a:rPr lang="ru-RU" dirty="0"/>
                  <a:t> называемое вероятностью и определяемой следующими аксиомами: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ru-RU" dirty="0"/>
                  <a:t>Для каждого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А</m:t>
                    </m:r>
                  </m:oMath>
                </a14:m>
                <a:r>
                  <a:rPr lang="ru-RU" dirty="0"/>
                  <a:t> из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ru-RU" dirty="0"/>
                  <a:t>: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 ∋ 0</m:t>
                    </m:r>
                  </m:oMath>
                </a14:m>
                <a:endParaRPr lang="ru-RU" dirty="0"/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ru-RU" dirty="0"/>
                  <a:t>Для любых двух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А</m:t>
                    </m:r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В</m:t>
                    </m:r>
                  </m:oMath>
                </a14:m>
                <a:r>
                  <a:rPr lang="ru-RU" dirty="0"/>
                  <a:t>, которые </a:t>
                </a:r>
                <a:r>
                  <a:rPr lang="ru-RU" i="1" dirty="0"/>
                  <a:t>несовместны</a:t>
                </a:r>
                <a:r>
                  <a:rPr lang="ru-RU" dirty="0"/>
                  <a:t>, т.е. взаимно исключены </a:t>
                </a:r>
                <a:r>
                  <a:rPr lang="ru-RU" i="1" dirty="0"/>
                  <a:t>(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А </m:t>
                    </m:r>
                    <m:r>
                      <a:rPr lang="ru-RU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∩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 В = </m:t>
                    </m:r>
                    <m:r>
                      <a:rPr lang="ru-RU" i="1" dirty="0">
                        <a:latin typeface="Cambria Math" panose="02040503050406030204" pitchFamily="18" charset="0"/>
                        <a:sym typeface="Symbol"/>
                      </a:rPr>
                      <m:t></m:t>
                    </m:r>
                  </m:oMath>
                </a14:m>
                <a:r>
                  <a:rPr lang="ru-RU" i="1" dirty="0"/>
                  <a:t>),</a:t>
                </a:r>
                <a:r>
                  <a:rPr lang="ru-RU" dirty="0"/>
                  <a:t> вероятность, приписываемая объединению </a:t>
                </a:r>
                <a:r>
                  <a:rPr lang="ru-RU" i="1" dirty="0"/>
                  <a:t>А</a:t>
                </a:r>
                <a:r>
                  <a:rPr lang="ru-RU" dirty="0"/>
                  <a:t> и </a:t>
                </a:r>
                <a:r>
                  <a:rPr lang="ru-RU" i="1" dirty="0"/>
                  <a:t>В,</a:t>
                </a:r>
                <a:r>
                  <a:rPr lang="ru-RU" dirty="0"/>
                  <a:t> есть сумма двух соответствующих вероятностей: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Р(А </m:t>
                    </m:r>
                    <m:r>
                      <a:rPr lang="ru-RU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 В) = Р(А) + Р(В)</m:t>
                    </m:r>
                  </m:oMath>
                </a14:m>
                <a:endParaRPr lang="ru-RU" dirty="0"/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ru-RU" dirty="0"/>
                  <a:t>Вероятность, приписываемая всему пространству образцов, есть единица;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Р(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 =1</m:t>
                    </m:r>
                  </m:oMath>
                </a14:m>
                <a:r>
                  <a:rPr lang="ru-RU" dirty="0"/>
                  <a:t>.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023360"/>
              </a:xfrm>
              <a:blipFill>
                <a:blip r:embed="rId2"/>
                <a:stretch>
                  <a:fillRect l="-1576" t="-1667" r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1C55D-6B64-43FE-AD1F-AA2D1E032BD1}" type="slidenum">
              <a:rPr lang="ru-RU" smtClean="0"/>
              <a:t>4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8701E3-F14D-4F84-B7B5-17CBBD91A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1: введение в теорию вероятности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787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Теорема Байеса </a:t>
            </a:r>
            <a:br>
              <a:rPr lang="ru-RU" dirty="0"/>
            </a:br>
            <a:r>
              <a:rPr lang="ru-RU" dirty="0"/>
              <a:t>(условная вероятноть)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067399"/>
              </p:ext>
            </p:extLst>
          </p:nvPr>
        </p:nvGraphicFramePr>
        <p:xfrm>
          <a:off x="6097309" y="1929589"/>
          <a:ext cx="1984375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Equation" r:id="rId3" imgW="1282680" imgH="419040" progId="Equation.3">
                  <p:embed/>
                </p:oleObj>
              </mc:Choice>
              <mc:Fallback>
                <p:oleObj name="Equation" r:id="rId3" imgW="1282680" imgH="41904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7309" y="1929589"/>
                        <a:ext cx="1984375" cy="6492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Рисунок 39" descr="1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891" y="3355066"/>
            <a:ext cx="3291840" cy="212915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3236163" y="2064907"/>
            <a:ext cx="2521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Условная вероятность :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2325991"/>
              </p:ext>
            </p:extLst>
          </p:nvPr>
        </p:nvGraphicFramePr>
        <p:xfrm>
          <a:off x="6957413" y="2693796"/>
          <a:ext cx="1751013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Equation" r:id="rId6" imgW="1282680" imgH="419040" progId="Equation.3">
                  <p:embed/>
                </p:oleObj>
              </mc:Choice>
              <mc:Fallback>
                <p:oleObj name="Equation" r:id="rId6" imgW="1282680" imgH="419040" progId="Equation.3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7413" y="2693796"/>
                        <a:ext cx="1751013" cy="5762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518688" y="2800564"/>
            <a:ext cx="3897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Верно и симметричное утверждение: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4744306"/>
              </p:ext>
            </p:extLst>
          </p:nvPr>
        </p:nvGraphicFramePr>
        <p:xfrm>
          <a:off x="3236163" y="4125877"/>
          <a:ext cx="237648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Уравнение" r:id="rId8" imgW="1536480" imgH="419040" progId="Equation.3">
                  <p:embed/>
                </p:oleObj>
              </mc:Choice>
              <mc:Fallback>
                <p:oleObj name="Уравнение" r:id="rId8" imgW="1536480" imgH="419040" progId="Equation.3">
                  <p:embed/>
                  <p:pic>
                    <p:nvPicPr>
                      <p:cNvPr id="1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6163" y="4125877"/>
                        <a:ext cx="2376488" cy="647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254B26-F231-433E-AEC8-7B5C2885F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1: введение в теорию вероятности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85E0EE7-3565-4209-88B4-133067EB4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451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Вероятность как относительная частота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algn="just"/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множество всевозможных исходов какого-либо эксперимента.</a:t>
                </a:r>
              </a:p>
              <a:p>
                <a:pPr algn="just"/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– некоторое подмножество </a:t>
                </a:r>
                <a:r>
                  <a:rPr lang="en-US" dirty="0"/>
                  <a:t>S</a:t>
                </a:r>
                <a:r>
                  <a:rPr lang="ru-RU" dirty="0"/>
                  <a:t>.</a:t>
                </a:r>
              </a:p>
              <a:p>
                <a:pPr algn="just"/>
                <a:r>
                  <a:rPr lang="ru-RU" dirty="0"/>
                  <a:t>Допустим, что есть возможность повторять эксперимент неограниченное количество раз. Количество исходов эксперимента, когда результат попал в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обозначим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а полное количество экспериментов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 algn="just">
                  <a:buNone/>
                </a:pPr>
                <a:r>
                  <a:rPr lang="en-US" dirty="0"/>
                  <a:t>	</a:t>
                </a:r>
              </a:p>
              <a:p>
                <a:pPr marL="0" indent="0" algn="just">
                  <a:buNone/>
                </a:pPr>
                <a:r>
                  <a:rPr lang="ru-RU" dirty="0"/>
                  <a:t>В таком случае вероятностью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назовем предел частоты исходов из </a:t>
                </a:r>
                <a:r>
                  <a:rPr lang="en-US" dirty="0"/>
                  <a:t>A </a:t>
                </a:r>
                <a:r>
                  <a:rPr lang="ru-RU" dirty="0"/>
                  <a:t>при стремлении количества экспериментов к бесконечности: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latin typeface="Cambria Math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→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𝑁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𝑁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𝑆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1667" r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1C55D-6B64-43FE-AD1F-AA2D1E032BD1}" type="slidenum">
              <a:rPr lang="ru-RU" smtClean="0"/>
              <a:t>6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C129D-2BBA-4548-826C-E59A7E8FB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1: введение в теорию вероятности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868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1CF0B04-93D2-4F61-9819-1B3309EFA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Субъективная (Байесовская) вероятность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ru-RU" sz="2200" dirty="0"/>
                  <a:t>Пусть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200" dirty="0"/>
                  <a:t> – </a:t>
                </a:r>
                <a:r>
                  <a:rPr lang="ru-RU" sz="2200" dirty="0"/>
                  <a:t>пространство всевозможных гипотез (пространство исходов эксперимента – частный случай). </a:t>
                </a:r>
              </a:p>
              <a:p>
                <a:r>
                  <a:rPr lang="ru-RU" sz="2200" dirty="0"/>
                  <a:t>Элементарные гипотезы взаимно исключены.</a:t>
                </a:r>
              </a:p>
              <a:p>
                <a:r>
                  <a:rPr lang="ru-RU" sz="2200" dirty="0"/>
                  <a:t>Подмножество, содержащее более одной гипотезы истинно, если хоть какая-либо из гипотез в подмножестве истинна.</a:t>
                </a:r>
              </a:p>
              <a:p>
                <a:r>
                  <a:rPr lang="ru-RU" sz="2200" dirty="0"/>
                  <a:t>Одна из гипотез должна быть с необходимостью истинной.</a:t>
                </a:r>
              </a:p>
              <a:p>
                <a:endParaRPr lang="ru-RU" sz="2200" dirty="0"/>
              </a:p>
              <a:p>
                <a:pPr marL="0" indent="0">
                  <a:buNone/>
                </a:pPr>
                <a:r>
                  <a:rPr lang="ru-RU" sz="2200" dirty="0"/>
                  <a:t>В таком случае субъективной вероятностью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ru-RU" sz="2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ru-RU" sz="22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200" dirty="0"/>
                  <a:t> назовем степень веры в то, что гипотеза </a:t>
                </a:r>
                <a:r>
                  <a:rPr lang="en-US" sz="2200" dirty="0"/>
                  <a:t>A</a:t>
                </a:r>
                <a:r>
                  <a:rPr lang="ru-RU" sz="2200" dirty="0"/>
                  <a:t> верна.</a:t>
                </a:r>
              </a:p>
              <a:p>
                <a:pPr marL="0" indent="0">
                  <a:buNone/>
                </a:pPr>
                <a:r>
                  <a:rPr lang="ru-RU" sz="2200" i="1" dirty="0">
                    <a:solidFill>
                      <a:srgbClr val="FF0000"/>
                    </a:solidFill>
                  </a:rPr>
                  <a:t>В качестве выбора критерия для степени веры можно взять например относительную частоту.</a:t>
                </a:r>
                <a:r>
                  <a:rPr lang="ru-RU" sz="2200" i="1" dirty="0"/>
                  <a:t> </a:t>
                </a:r>
                <a:r>
                  <a:rPr lang="en-US" sz="2200" i="1" dirty="0"/>
                  <a:t> </a:t>
                </a:r>
                <a:endParaRPr lang="ru-RU" sz="2200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2273" r="-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1C55D-6B64-43FE-AD1F-AA2D1E032BD1}" type="slidenum">
              <a:rPr lang="ru-RU" smtClean="0"/>
              <a:t>7</a:t>
            </a:fld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7CD04-4EB2-482F-9485-57EA5C19E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1: введение в теорию вероятности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773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Теорема Байеса и субъективная вероятность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2708921"/>
                <a:ext cx="8229600" cy="3298371"/>
              </a:xfrm>
            </p:spPr>
            <p:txBody>
              <a:bodyPr>
                <a:normAutofit/>
              </a:bodyPr>
              <a:lstStyle/>
              <a:p>
                <a:r>
                  <a:rPr lang="ru-RU" sz="2000" dirty="0"/>
                  <a:t>Априорная вероятность </a:t>
                </a:r>
                <a14:m>
                  <m:oMath xmlns:m="http://schemas.openxmlformats.org/officeDocument/2006/math">
                    <m:r>
                      <a:rPr lang="el-GR" sz="2000" i="1" dirty="0">
                        <a:latin typeface="Cambria Math"/>
                      </a:rPr>
                      <m:t>𝜋</m:t>
                    </m:r>
                  </m:oMath>
                </a14:m>
                <a:r>
                  <a:rPr lang="ru-RU" sz="2000" dirty="0"/>
                  <a:t> – степень ожидания того или иного результата до проведения эксперимента. Может включать в себя обобщенный результат предыдущих экспериментов.</a:t>
                </a:r>
              </a:p>
              <a:p>
                <a:r>
                  <a:rPr lang="ru-RU" sz="2000" dirty="0"/>
                  <a:t>Постериорная вероятность </a:t>
                </a:r>
                <a:r>
                  <a:rPr lang="ru-RU" sz="2000" i="1" dirty="0"/>
                  <a:t>P</a:t>
                </a:r>
                <a:r>
                  <a:rPr lang="ru-RU" sz="2000" i="1" baseline="-25000" dirty="0"/>
                  <a:t>post</a:t>
                </a:r>
                <a:r>
                  <a:rPr lang="en-US" sz="2000" i="1" dirty="0"/>
                  <a:t> </a:t>
                </a:r>
                <a:r>
                  <a:rPr lang="ru-RU" sz="2000" dirty="0"/>
                  <a:t> - степень</a:t>
                </a:r>
                <a:r>
                  <a:rPr lang="en-US" sz="2000" dirty="0"/>
                  <a:t> </a:t>
                </a:r>
                <a:r>
                  <a:rPr lang="ru-RU" sz="2000" dirty="0"/>
                  <a:t>доверия к тому или иному результату эксперимента с учетом априорной вероятности.</a:t>
                </a:r>
              </a:p>
              <a:p>
                <a:pPr marL="109728" indent="0">
                  <a:buNone/>
                </a:pPr>
                <a:r>
                  <a:rPr lang="ru-RU" sz="2000" i="1" dirty="0"/>
                  <a:t>Пример использования априорной вероятности: шулерский кубик.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2708921"/>
                <a:ext cx="8229600" cy="3298371"/>
              </a:xfrm>
              <a:blipFill>
                <a:blip r:embed="rId3"/>
                <a:stretch>
                  <a:fillRect l="-667" t="-1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1C55D-6B64-43FE-AD1F-AA2D1E032BD1}" type="slidenum">
              <a:rPr lang="ru-RU" smtClean="0"/>
              <a:t>8</a:t>
            </a:fld>
            <a:endParaRPr lang="ru-RU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7300705"/>
              </p:ext>
            </p:extLst>
          </p:nvPr>
        </p:nvGraphicFramePr>
        <p:xfrm>
          <a:off x="2495600" y="1871672"/>
          <a:ext cx="237648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Уравнение" r:id="rId4" imgW="1536480" imgH="419040" progId="Equation.3">
                  <p:embed/>
                </p:oleObj>
              </mc:Choice>
              <mc:Fallback>
                <p:oleObj name="Уравнение" r:id="rId4" imgW="1536480" imgH="41904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600" y="1871672"/>
                        <a:ext cx="2376488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8247815"/>
              </p:ext>
            </p:extLst>
          </p:nvPr>
        </p:nvGraphicFramePr>
        <p:xfrm>
          <a:off x="7329488" y="1803832"/>
          <a:ext cx="149225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Equation" r:id="rId6" imgW="965160" imgH="507960" progId="Equation.3">
                  <p:embed/>
                </p:oleObj>
              </mc:Choice>
              <mc:Fallback>
                <p:oleObj name="Equation" r:id="rId6" imgW="965160" imgH="50796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9488" y="1803832"/>
                        <a:ext cx="1492250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5447928" y="2231712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F31918-E775-49AC-98F4-ED3EDD0F4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1: введение в теорию вероятности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52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ABB703-2B0E-4C3B-B4A2-F3973548E56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A73093-4B9D-420D-B17E-52293703A1D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5DA498-D9A2-4DA9-B9DA-B3776E08CF7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C21570E-E159-49A6-9891-FA397B7A92D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linedrawing&#10;&#10;Description generated with very high confidenc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2" y="795303"/>
            <a:ext cx="5451627" cy="49473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ru-RU" sz="3400"/>
              <a:t>Недостатки субъективной вероятности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Она субъективная!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CF1C55D-6B64-43FE-AD1F-AA2D1E032BD1}" type="slidenum">
              <a:rPr lang="ru-RU" smtClean="0"/>
              <a:pPr>
                <a:spcAft>
                  <a:spcPts val="600"/>
                </a:spcAft>
              </a:pPr>
              <a:t>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79006F-2D84-410B-A935-1E464DA03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1: введение в теорию вероятности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58864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189</TotalTime>
  <Words>1167</Words>
  <Application>Microsoft Office PowerPoint</Application>
  <PresentationFormat>Widescreen</PresentationFormat>
  <Paragraphs>138</Paragraphs>
  <Slides>20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Calibri</vt:lpstr>
      <vt:lpstr>Calibri Light</vt:lpstr>
      <vt:lpstr>Cambria Math</vt:lpstr>
      <vt:lpstr>Symbol</vt:lpstr>
      <vt:lpstr>Retrospect</vt:lpstr>
      <vt:lpstr>Equation</vt:lpstr>
      <vt:lpstr>Уравнение</vt:lpstr>
      <vt:lpstr>Очень короткое введение в теорию вероятности</vt:lpstr>
      <vt:lpstr>Вероятность</vt:lpstr>
      <vt:lpstr>Случайные величины</vt:lpstr>
      <vt:lpstr>Формальное определение вероятности (Колмогоров -1933)</vt:lpstr>
      <vt:lpstr>Теорема Байеса  (условная вероятноть)</vt:lpstr>
      <vt:lpstr>Вероятность как относительная частота</vt:lpstr>
      <vt:lpstr>Субъективная (Байесовская) вероятность</vt:lpstr>
      <vt:lpstr>Теорема Байеса и субъективная вероятность</vt:lpstr>
      <vt:lpstr>Недостатки субъективной вероятности</vt:lpstr>
      <vt:lpstr>Тем не менее...</vt:lpstr>
      <vt:lpstr>Почему не удобно работать в частотной интерпретации</vt:lpstr>
      <vt:lpstr>Как же быть?</vt:lpstr>
      <vt:lpstr>Распределения случайных величин</vt:lpstr>
      <vt:lpstr>Дискретный случай</vt:lpstr>
      <vt:lpstr>Непрерывный случай  (для численных значений)</vt:lpstr>
      <vt:lpstr>Характеристики распределений</vt:lpstr>
      <vt:lpstr>Свойства среднего и дисперсии</vt:lpstr>
      <vt:lpstr>Операции с распределениями</vt:lpstr>
      <vt:lpstr>Центральная предельная теорема</vt:lpstr>
      <vt:lpstr>Задача математической статистики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Очень короткое введение в теорию вероятности</dc:title>
  <dc:creator>Alexander Nozik</dc:creator>
  <cp:lastModifiedBy>Alexander Nozik</cp:lastModifiedBy>
  <cp:revision>19</cp:revision>
  <dcterms:created xsi:type="dcterms:W3CDTF">2017-09-19T06:25:39Z</dcterms:created>
  <dcterms:modified xsi:type="dcterms:W3CDTF">2018-09-26T17:24:00Z</dcterms:modified>
</cp:coreProperties>
</file>