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F36EA-95FA-46BE-B3F3-1B03BF71EA1F}" type="datetimeFigureOut">
              <a:rPr lang="en-US" smtClean="0"/>
              <a:t>21-Oct-15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AA326-4D46-4452-BE59-E7D94B63D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0677-093E-45B5-8916-9BED616DDE6C}" type="datetime1">
              <a:rPr lang="ru-RU" smtClean="0"/>
              <a:t>21.10.2015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2F5EE06-28B4-4F5A-859B-A2997EB3B5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C18B-8865-47C7-8085-E6050D3F2121}" type="datetime1">
              <a:rPr lang="ru-RU" smtClean="0"/>
              <a:t>21.10.2015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9-4C7E-4700-807A-10C91E6FD227}" type="datetime1">
              <a:rPr lang="ru-RU" smtClean="0"/>
              <a:t>21.10.2015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B9B-C628-4120-9B50-DFBC5B8447A0}" type="datetime1">
              <a:rPr lang="ru-RU" smtClean="0"/>
              <a:t>21.10.2015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BEF3-365B-4968-A8D8-7C77A055C2C0}" type="datetime1">
              <a:rPr lang="ru-RU" smtClean="0"/>
              <a:t>21.10.2015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2F5EE06-28B4-4F5A-859B-A2997EB3B5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AC44-1DDD-4CDA-8B57-2806B901D223}" type="datetime1">
              <a:rPr lang="ru-RU" smtClean="0"/>
              <a:t>21.10.2015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B08E-ACBD-4921-8B6D-B6CF3575F8F7}" type="datetime1">
              <a:rPr lang="ru-RU" smtClean="0"/>
              <a:t>21.10.2015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0991-1026-4311-A637-176D15E22921}" type="datetime1">
              <a:rPr lang="ru-RU" smtClean="0"/>
              <a:t>21.10.2015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7EFE-8964-4C0A-B1E5-FC10A9ED7660}" type="datetime1">
              <a:rPr lang="ru-RU" smtClean="0"/>
              <a:t>21.10.2015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3956-7E54-4136-B7F6-027A672575ED}" type="datetime1">
              <a:rPr lang="ru-RU" smtClean="0"/>
              <a:t>21.10.2015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6F35-79C8-471A-8807-FF0783F32DAC}" type="datetime1">
              <a:rPr lang="ru-RU" smtClean="0"/>
              <a:t>21.10.2015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2F5EE06-28B4-4F5A-859B-A2997EB3B5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D5E66C-0448-45D4-8AC0-E9EDAE7CD89F}" type="datetime1">
              <a:rPr lang="ru-RU" smtClean="0"/>
              <a:t>21.10.2015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2F5EE06-28B4-4F5A-859B-A2997EB3B5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А. </a:t>
            </a:r>
            <a:r>
              <a:rPr lang="ru-RU" dirty="0" err="1" smtClean="0"/>
              <a:t>Нозик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теорию принятия статистических решений и математическую статистику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B0C0-93DE-4709-8413-9396A5F0499B}" type="datetime1">
              <a:rPr lang="ru-RU" smtClean="0"/>
              <a:t>21.10.2015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5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(начало)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B9B-C628-4120-9B50-DFBC5B8447A0}" type="datetime1">
              <a:rPr lang="ru-RU" smtClean="0"/>
              <a:t>21.10.2015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Cambria Math"/>
                  </a:rPr>
                  <a:t>Васькин понимает, что результат его эксперимента имеет случайную природу, поэтому рисует следующую таблицу: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𝑓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𝜃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33" t="-1200" r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7218691"/>
                  </p:ext>
                </p:extLst>
              </p:nvPr>
            </p:nvGraphicFramePr>
            <p:xfrm>
              <a:off x="990600" y="3581400"/>
              <a:ext cx="7620000" cy="2262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500"/>
                    <a:gridCol w="1905000"/>
                    <a:gridCol w="1887682"/>
                    <a:gridCol w="1731818"/>
                  </a:tblGrid>
                  <a:tr h="623455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Вероятность</a:t>
                          </a:r>
                          <a:r>
                            <a:rPr lang="ru-RU" sz="1600" baseline="0" dirty="0" smtClean="0"/>
                            <a:t> проверки </a:t>
                          </a:r>
                          <a14:m>
                            <m:oMath xmlns:m="http://schemas.openxmlformats.org/officeDocument/2006/math">
                              <m:r>
                                <a:rPr lang="ru-RU" sz="1600" b="1" i="1" baseline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ru-RU" sz="1600" b="1" i="1" baseline="0" smtClean="0">
                                  <a:latin typeface="Cambria Math"/>
                                </a:rPr>
                                <m:t>𝜽</m:t>
                              </m:r>
                              <m:r>
                                <a:rPr lang="ru-RU" sz="1600" b="1" i="1" baseline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Нет проверок</a:t>
                          </a:r>
                          <a:r>
                            <a:rPr lang="en-US" sz="16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 smtClean="0"/>
                            <a:t>1 проверка</a:t>
                          </a:r>
                          <a:r>
                            <a:rPr lang="en-US" sz="16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 smtClean="0"/>
                            <a:t>2</a:t>
                          </a:r>
                          <a:r>
                            <a:rPr lang="en-US" sz="1600" dirty="0" smtClean="0"/>
                            <a:t> </a:t>
                          </a:r>
                          <a:r>
                            <a:rPr lang="ru-RU" sz="1600" dirty="0" smtClean="0"/>
                            <a:t>проверки</a:t>
                          </a:r>
                          <a:r>
                            <a:rPr lang="en-US" sz="16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 marL="83127" marR="83127" marT="41564" marB="41564"/>
                    </a:tc>
                  </a:tr>
                  <a:tr h="409715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</a:tr>
                  <a:tr h="409715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0.5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0.25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0.5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0.25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</a:tr>
                  <a:tr h="409715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0.25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0.5625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0.375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0.0625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</a:tr>
                  <a:tr h="409715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7218691"/>
                  </p:ext>
                </p:extLst>
              </p:nvPr>
            </p:nvGraphicFramePr>
            <p:xfrm>
              <a:off x="990600" y="3581400"/>
              <a:ext cx="7620000" cy="2262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500"/>
                    <a:gridCol w="1905000"/>
                    <a:gridCol w="1887682"/>
                    <a:gridCol w="1731818"/>
                  </a:tblGrid>
                  <a:tr h="6234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27" marR="83127" marT="41564" marB="41564">
                        <a:blipFill rotWithShape="1">
                          <a:blip r:embed="rId3"/>
                          <a:stretch>
                            <a:fillRect l="-291" t="-6863" r="-263372" b="-26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27" marR="83127" marT="41564" marB="41564">
                        <a:blipFill rotWithShape="1">
                          <a:blip r:embed="rId3"/>
                          <a:stretch>
                            <a:fillRect l="-110577" t="-6863" r="-190385" b="-26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27" marR="83127" marT="41564" marB="41564">
                        <a:blipFill rotWithShape="1">
                          <a:blip r:embed="rId3"/>
                          <a:stretch>
                            <a:fillRect l="-211935" t="-6863" r="-91613" b="-26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27" marR="83127" marT="41564" marB="41564">
                        <a:blipFill rotWithShape="1">
                          <a:blip r:embed="rId3"/>
                          <a:stretch>
                            <a:fillRect l="-340493" t="-6863" b="-263725"/>
                          </a:stretch>
                        </a:blipFill>
                      </a:tcPr>
                    </a:tc>
                  </a:tr>
                  <a:tr h="409715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</a:tr>
                  <a:tr h="409715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0.5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0.25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0.5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0.25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</a:tr>
                  <a:tr h="409715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0.25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0.5625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0.375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0.0625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</a:tr>
                  <a:tr h="409715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marL="83127" marR="83127" marT="41564" marB="41564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10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риска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B9B-C628-4120-9B50-DFBC5B8447A0}" type="datetime1">
              <a:rPr lang="ru-RU" smtClean="0"/>
              <a:t>21.10.2015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Введем функцию риска: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33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9" idx="2"/>
          </p:cNvCxnSpPr>
          <p:nvPr/>
        </p:nvCxnSpPr>
        <p:spPr>
          <a:xfrm flipH="1">
            <a:off x="5257800" y="1588532"/>
            <a:ext cx="146685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67350" y="1219200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50" y="1219200"/>
                <a:ext cx="2514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9665058"/>
                  </p:ext>
                </p:extLst>
              </p:nvPr>
            </p:nvGraphicFramePr>
            <p:xfrm>
              <a:off x="990600" y="3505200"/>
              <a:ext cx="7162800" cy="2217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/>
                    <a:gridCol w="1981200"/>
                    <a:gridCol w="1828800"/>
                    <a:gridCol w="1752600"/>
                  </a:tblGrid>
                  <a:tr h="610985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Вероятность</a:t>
                          </a:r>
                          <a:r>
                            <a:rPr lang="ru-RU" sz="1600" baseline="0" dirty="0" smtClean="0"/>
                            <a:t> проверки </a:t>
                          </a:r>
                          <a14:m>
                            <m:oMath xmlns:m="http://schemas.openxmlformats.org/officeDocument/2006/math">
                              <m:r>
                                <a:rPr lang="ru-RU" sz="1600" b="1" i="1" baseline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ru-RU" sz="1600" b="1" i="1" baseline="0" smtClean="0">
                                  <a:latin typeface="Cambria Math"/>
                                </a:rPr>
                                <m:t>𝜽</m:t>
                              </m:r>
                              <m:r>
                                <a:rPr lang="ru-RU" sz="1600" b="1" i="1" baseline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Нет проверок</a:t>
                          </a:r>
                          <a:r>
                            <a:rPr lang="en-US" sz="16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 smtClean="0"/>
                            <a:t>1 проверка</a:t>
                          </a:r>
                          <a:r>
                            <a:rPr lang="en-US" sz="16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 smtClean="0"/>
                            <a:t>2</a:t>
                          </a:r>
                          <a:r>
                            <a:rPr lang="en-US" sz="1600" dirty="0" smtClean="0"/>
                            <a:t> </a:t>
                          </a:r>
                          <a:r>
                            <a:rPr lang="ru-RU" sz="1600" dirty="0" smtClean="0"/>
                            <a:t>проверки</a:t>
                          </a:r>
                          <a:r>
                            <a:rPr lang="en-US" sz="16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 marL="81465" marR="81465" marT="40732" marB="40732"/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5, 10, 10,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 10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5, 5, 10, 10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5, 5, 5, 10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0.5</a:t>
                          </a:r>
                          <a:endParaRPr lang="en-US" sz="1600" dirty="0"/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5, 5, 5,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 5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5, 5, 5, 5 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 5, 5, 5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0.25</a:t>
                          </a:r>
                          <a:endParaRPr lang="en-US" sz="1600" dirty="0"/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5, 2.5, 2.5, 2.5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5, 5, 2.5, 2.5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5, 5, 5, 2.5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5, 0, 0, 0</a:t>
                          </a:r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 5, 0, 0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 5, 5, 0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9665058"/>
                  </p:ext>
                </p:extLst>
              </p:nvPr>
            </p:nvGraphicFramePr>
            <p:xfrm>
              <a:off x="990600" y="3505200"/>
              <a:ext cx="7162800" cy="2217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/>
                    <a:gridCol w="1981200"/>
                    <a:gridCol w="1828800"/>
                    <a:gridCol w="1752600"/>
                  </a:tblGrid>
                  <a:tr h="6109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465" marR="81465" marT="40732" marB="40732">
                        <a:blipFill rotWithShape="1">
                          <a:blip r:embed="rId4"/>
                          <a:stretch>
                            <a:fillRect l="-380" t="-7000" r="-346768" b="-26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465" marR="81465" marT="40732" marB="40732">
                        <a:blipFill rotWithShape="1">
                          <a:blip r:embed="rId4"/>
                          <a:stretch>
                            <a:fillRect l="-81231" t="-7000" r="-180615" b="-26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465" marR="81465" marT="40732" marB="40732">
                        <a:blipFill rotWithShape="1">
                          <a:blip r:embed="rId4"/>
                          <a:stretch>
                            <a:fillRect l="-196333" t="-7000" r="-95667" b="-26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465" marR="81465" marT="40732" marB="40732">
                        <a:blipFill rotWithShape="1">
                          <a:blip r:embed="rId4"/>
                          <a:stretch>
                            <a:fillRect l="-309756" t="-7000" b="-266000"/>
                          </a:stretch>
                        </a:blipFill>
                      </a:tcPr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5, 10, 10,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 10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5, 5, 10, 10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5, 5, 5, 10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0.5</a:t>
                          </a:r>
                          <a:endParaRPr lang="en-US" sz="1600" dirty="0"/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5, 5, 5,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 5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5, 5, 5, 5 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 5, 5, 5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0.25</a:t>
                          </a:r>
                          <a:endParaRPr lang="en-US" sz="1600" dirty="0"/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5, 2.5, 2.5, 2.5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5, 5, 2.5, 2.5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5, 5, 5, 2.5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5, 0, 0, 0</a:t>
                          </a:r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 5, 0, 0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latin typeface="+mn-lt"/>
                            </a:rPr>
                            <a:t>5,</a:t>
                          </a:r>
                          <a:r>
                            <a:rPr lang="en-US" sz="1600" baseline="0" dirty="0" smtClean="0">
                              <a:latin typeface="+mn-lt"/>
                            </a:rPr>
                            <a:t> 5, 5, 0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005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(окончание)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B9B-C628-4120-9B50-DFBC5B8447A0}" type="datetime1">
              <a:rPr lang="ru-RU" smtClean="0"/>
              <a:t>21.10.2015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12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47800"/>
            <a:ext cx="4146810" cy="2896445"/>
          </a:xfrm>
        </p:spPr>
      </p:pic>
      <p:sp>
        <p:nvSpPr>
          <p:cNvPr id="8" name="TextBox 7"/>
          <p:cNvSpPr txBox="1"/>
          <p:nvPr/>
        </p:nvSpPr>
        <p:spPr>
          <a:xfrm>
            <a:off x="685800" y="46482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Проделав все вычисления, Васькин обнаружил, что ни одна из стратегий не дает явного преимущества над всеми другими при всех возможных состояниях природы (преподавателя).</a:t>
            </a:r>
          </a:p>
          <a:p>
            <a:r>
              <a:rPr lang="ru-RU" dirty="0" smtClean="0"/>
              <a:t>Немного почитав литературу, Васькин находит решение – </a:t>
            </a:r>
            <a:r>
              <a:rPr lang="ru-RU" b="1" i="1" dirty="0" smtClean="0"/>
              <a:t>правило минимакса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5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отбора стратегий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B9B-C628-4120-9B50-DFBC5B8447A0}" type="datetime1">
              <a:rPr lang="ru-RU" smtClean="0"/>
              <a:t>21.10.2015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Недопустимой стратегией называется такая стратегия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н</m:t>
                        </m:r>
                      </m:sub>
                    </m:sSub>
                  </m:oMath>
                </a14:m>
                <a:r>
                  <a:rPr lang="ru-RU" dirty="0" smtClean="0"/>
                  <a:t>, для которой существует другая стратегия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д</m:t>
                        </m:r>
                      </m:sub>
                    </m:sSub>
                  </m:oMath>
                </a14:m>
                <a:r>
                  <a:rPr lang="ru-RU" dirty="0" smtClean="0"/>
                  <a:t>, для которой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н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н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Минимаксной называется такая стратегия, для которой максимальный риск минимален.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>
                    <a:solidFill>
                      <a:srgbClr val="FF0000"/>
                    </a:solidFill>
                  </a:rPr>
                  <a:t>Если не использовать никакую дополнительную информацию, то Васькину придется все-таки пойти на лекцию.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33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71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Априорная информация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B9B-C628-4120-9B50-DFBC5B8447A0}" type="datetime1">
              <a:rPr lang="ru-RU" smtClean="0"/>
              <a:t>21.10.2015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Сосед Васькина Петькин утверждает, что вероятность проверки никак не может быть больше 0.5 (ему рассказали старшекурсники).</a:t>
            </a:r>
          </a:p>
          <a:p>
            <a:pPr marL="0" indent="0">
              <a:buNone/>
            </a:pPr>
            <a:r>
              <a:rPr lang="ru-RU" sz="1800" dirty="0" smtClean="0"/>
              <a:t>Это спасает положение!</a:t>
            </a:r>
          </a:p>
          <a:p>
            <a:pPr marL="0" indent="0">
              <a:buNone/>
            </a:pPr>
            <a:r>
              <a:rPr lang="ru-RU" sz="1800" dirty="0" smtClean="0"/>
              <a:t>Если отсечь все состояния Природы, для которых вероятность проверки больше, чем 0.5, то все стратегии, кроме Стратегии 4 оказываются недопустимыми!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12656"/>
            <a:ext cx="3657600" cy="25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4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Априорная информация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B9B-C628-4120-9B50-DFBC5B8447A0}" type="datetime1">
              <a:rPr lang="ru-RU" smtClean="0"/>
              <a:t>21.10.2015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198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 smtClean="0"/>
                  <a:t>Внезапно выяснилось, что лектор сменился. Так что информация Петькина не актуальна. Тем не менее Васькину надо принять решение. Васькин осторожно предполагает, что перепись все-таки будет, пусть даже не каждый раз.  Для того, чтобы учесть этот факт, он вводит </a:t>
                </a:r>
                <a:r>
                  <a:rPr lang="ru-RU" sz="1800" b="1" i="1" dirty="0" smtClean="0"/>
                  <a:t>априорную вероятность</a:t>
                </a:r>
                <a:r>
                  <a:rPr lang="ru-RU" sz="1800" dirty="0" smtClean="0"/>
                  <a:t> переписи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следующим образом: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1981200"/>
              </a:xfrm>
              <a:blipFill rotWithShape="0">
                <a:blip r:embed="rId2"/>
                <a:stretch>
                  <a:fillRect l="-627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89694"/>
                  </p:ext>
                </p:extLst>
              </p:nvPr>
            </p:nvGraphicFramePr>
            <p:xfrm>
              <a:off x="3009900" y="3702452"/>
              <a:ext cx="3581400" cy="2217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/>
                    <a:gridCol w="1981200"/>
                  </a:tblGrid>
                  <a:tr h="610985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Вероятность</a:t>
                          </a:r>
                          <a:r>
                            <a:rPr lang="ru-RU" sz="1600" baseline="0" dirty="0" smtClean="0"/>
                            <a:t> проверки </a:t>
                          </a:r>
                          <a14:m>
                            <m:oMath xmlns:m="http://schemas.openxmlformats.org/officeDocument/2006/math">
                              <m:r>
                                <a:rPr lang="ru-RU" sz="1600" b="1" i="1" baseline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ru-RU" sz="1600" b="1" i="1" baseline="0" smtClean="0">
                                  <a:latin typeface="Cambria Math"/>
                                </a:rPr>
                                <m:t>𝜽</m:t>
                              </m:r>
                              <m:r>
                                <a:rPr lang="ru-RU" sz="1600" b="1" i="1" baseline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465" marR="81465" marT="40732" marB="40732" anchor="ctr"/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>
                              <a:latin typeface="+mn-lt"/>
                            </a:rPr>
                            <a:t>0.3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0.5</a:t>
                          </a:r>
                          <a:endParaRPr lang="en-US" sz="1600" dirty="0"/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>
                              <a:latin typeface="+mn-lt"/>
                            </a:rPr>
                            <a:t>0.3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0.25</a:t>
                          </a:r>
                          <a:endParaRPr lang="en-US" sz="1600" dirty="0"/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>
                              <a:latin typeface="+mn-lt"/>
                            </a:rPr>
                            <a:t>0.3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>
                              <a:latin typeface="+mn-lt"/>
                            </a:rPr>
                            <a:t>0.1</a:t>
                          </a:r>
                          <a:endParaRPr lang="en-US" sz="1600" dirty="0" smtClean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89694"/>
                  </p:ext>
                </p:extLst>
              </p:nvPr>
            </p:nvGraphicFramePr>
            <p:xfrm>
              <a:off x="3009900" y="3702452"/>
              <a:ext cx="3581400" cy="2217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/>
                    <a:gridCol w="1981200"/>
                  </a:tblGrid>
                  <a:tr h="6109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465" marR="81465" marT="40732" marB="40732">
                        <a:blipFill rotWithShape="0">
                          <a:blip r:embed="rId3"/>
                          <a:stretch>
                            <a:fillRect l="-380" t="-3960" r="-125475" b="-263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465" marR="81465" marT="40732" marB="40732" anchor="ctr">
                        <a:blipFill rotWithShape="0">
                          <a:blip r:embed="rId3"/>
                          <a:stretch>
                            <a:fillRect l="-80982" t="-3960" r="-1227" b="-263366"/>
                          </a:stretch>
                        </a:blipFill>
                      </a:tcPr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>
                              <a:latin typeface="+mn-lt"/>
                            </a:rPr>
                            <a:t>0.3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0.5</a:t>
                          </a:r>
                          <a:endParaRPr lang="en-US" sz="1600" dirty="0"/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>
                              <a:latin typeface="+mn-lt"/>
                            </a:rPr>
                            <a:t>0.3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0.25</a:t>
                          </a:r>
                          <a:endParaRPr lang="en-US" sz="1600" dirty="0"/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>
                              <a:latin typeface="+mn-lt"/>
                            </a:rPr>
                            <a:t>0.3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marL="81465" marR="81465" marT="40732" marB="40732"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 smtClean="0">
                              <a:latin typeface="+mn-lt"/>
                            </a:rPr>
                            <a:t>0.1</a:t>
                          </a:r>
                          <a:endParaRPr lang="en-US" sz="1600" dirty="0" smtClean="0">
                            <a:latin typeface="+mn-lt"/>
                          </a:endParaRPr>
                        </a:p>
                      </a:txBody>
                      <a:tcPr marL="81465" marR="81465" marT="40732" marB="40732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527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Байесовское правило отбора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B9B-C628-4120-9B50-DFBC5B8447A0}" type="datetime1">
              <a:rPr lang="ru-RU" smtClean="0"/>
              <a:t>21.10.2015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В общем виде при наличии априорной вероятности из функции риска можно исключить неизвестное состояние природы:</a:t>
            </a:r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100363"/>
                  </p:ext>
                </p:extLst>
              </p:nvPr>
            </p:nvGraphicFramePr>
            <p:xfrm>
              <a:off x="2852737" y="3523657"/>
              <a:ext cx="3581400" cy="2217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/>
                    <a:gridCol w="1981200"/>
                  </a:tblGrid>
                  <a:tr h="610985">
                    <a:tc>
                      <a:txBody>
                        <a:bodyPr/>
                        <a:lstStyle/>
                        <a:p>
                          <a:r>
                            <a:rPr lang="ru-RU" sz="1600" dirty="0" smtClean="0"/>
                            <a:t>Стратегия</a:t>
                          </a:r>
                          <a:r>
                            <a:rPr lang="en-US" sz="160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 marL="81465" marR="81465" marT="40732" marB="40732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81465" marR="81465" marT="40732" marB="40732" anchor="ctr"/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</a:rPr>
                            <a:t>1</a:t>
                          </a:r>
                          <a:endParaRPr 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 marL="81465" marR="81465" marT="40732" marB="4073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</a:rPr>
                            <a:t>15</a:t>
                          </a:r>
                          <a:r>
                            <a:rPr lang="ru-RU" sz="1600" dirty="0" smtClean="0">
                              <a:latin typeface="Cambria" panose="02040503050406030204" pitchFamily="18" charset="0"/>
                            </a:rPr>
                            <a:t>.0</a:t>
                          </a:r>
                          <a:endParaRPr 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 marL="81465" marR="81465" marT="40732" marB="40732" anchor="ctr"/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</a:rPr>
                            <a:t>2</a:t>
                          </a:r>
                          <a:endParaRPr 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 marL="81465" marR="81465" marT="40732" marB="4073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</a:rPr>
                            <a:t>15.</a:t>
                          </a:r>
                          <a:r>
                            <a:rPr lang="ru-RU" sz="1600" dirty="0" smtClean="0">
                              <a:latin typeface="Cambria" panose="02040503050406030204" pitchFamily="18" charset="0"/>
                            </a:rPr>
                            <a:t>25</a:t>
                          </a:r>
                          <a:endParaRPr 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 marL="81465" marR="81465" marT="40732" marB="40732" anchor="ctr"/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</a:rPr>
                            <a:t>3</a:t>
                          </a:r>
                          <a:endParaRPr 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 marL="81465" marR="81465" marT="40732" marB="4073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>
                              <a:latin typeface="Cambria" panose="02040503050406030204" pitchFamily="18" charset="0"/>
                            </a:rPr>
                            <a:t>15.5</a:t>
                          </a:r>
                          <a:endParaRPr 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 marL="81465" marR="81465" marT="40732" marB="40732" anchor="ctr"/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</a:rPr>
                            <a:t>4</a:t>
                          </a:r>
                          <a:endParaRPr 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 marL="81465" marR="81465" marT="40732" marB="4073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>
                              <a:latin typeface="Cambria" panose="02040503050406030204" pitchFamily="18" charset="0"/>
                            </a:rPr>
                            <a:t>15.75</a:t>
                          </a:r>
                          <a:endParaRPr lang="en-US" sz="1600" dirty="0" smtClean="0">
                            <a:latin typeface="Cambria" panose="02040503050406030204" pitchFamily="18" charset="0"/>
                          </a:endParaRPr>
                        </a:p>
                      </a:txBody>
                      <a:tcPr marL="81465" marR="81465" marT="40732" marB="40732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100363"/>
                  </p:ext>
                </p:extLst>
              </p:nvPr>
            </p:nvGraphicFramePr>
            <p:xfrm>
              <a:off x="2852737" y="3523657"/>
              <a:ext cx="3581400" cy="2217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0200"/>
                    <a:gridCol w="1981200"/>
                  </a:tblGrid>
                  <a:tr h="6109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465" marR="81465" marT="40732" marB="40732" anchor="ctr">
                        <a:blipFill rotWithShape="0">
                          <a:blip r:embed="rId3"/>
                          <a:stretch>
                            <a:fillRect l="-380" t="-2000" r="-125475" b="-2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465" marR="81465" marT="40732" marB="40732" anchor="ctr">
                        <a:blipFill rotWithShape="0">
                          <a:blip r:embed="rId3"/>
                          <a:stretch>
                            <a:fillRect l="-80982" t="-2000" r="-1227" b="-270000"/>
                          </a:stretch>
                        </a:blipFill>
                      </a:tcPr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</a:rPr>
                            <a:t>1</a:t>
                          </a:r>
                          <a:endParaRPr 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 marL="81465" marR="81465" marT="40732" marB="4073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</a:rPr>
                            <a:t>15</a:t>
                          </a:r>
                          <a:r>
                            <a:rPr lang="ru-RU" sz="1600" dirty="0" smtClean="0">
                              <a:latin typeface="Cambria" panose="02040503050406030204" pitchFamily="18" charset="0"/>
                            </a:rPr>
                            <a:t>.0</a:t>
                          </a:r>
                          <a:endParaRPr 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 marL="81465" marR="81465" marT="40732" marB="40732" anchor="ctr"/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</a:rPr>
                            <a:t>2</a:t>
                          </a:r>
                          <a:endParaRPr 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 marL="81465" marR="81465" marT="40732" marB="4073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</a:rPr>
                            <a:t>15.</a:t>
                          </a:r>
                          <a:r>
                            <a:rPr lang="ru-RU" sz="1600" dirty="0" smtClean="0">
                              <a:latin typeface="Cambria" panose="02040503050406030204" pitchFamily="18" charset="0"/>
                            </a:rPr>
                            <a:t>25</a:t>
                          </a:r>
                          <a:endParaRPr 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 marL="81465" marR="81465" marT="40732" marB="40732" anchor="ctr"/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</a:rPr>
                            <a:t>3</a:t>
                          </a:r>
                          <a:endParaRPr 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 marL="81465" marR="81465" marT="40732" marB="4073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>
                              <a:latin typeface="Cambria" panose="02040503050406030204" pitchFamily="18" charset="0"/>
                            </a:rPr>
                            <a:t>15.5</a:t>
                          </a:r>
                          <a:endParaRPr 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 marL="81465" marR="81465" marT="40732" marB="40732" anchor="ctr"/>
                    </a:tc>
                  </a:tr>
                  <a:tr h="40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mbria" panose="02040503050406030204" pitchFamily="18" charset="0"/>
                            </a:rPr>
                            <a:t>4</a:t>
                          </a:r>
                          <a:endParaRPr lang="en-US" sz="1600" dirty="0">
                            <a:latin typeface="Cambria" panose="02040503050406030204" pitchFamily="18" charset="0"/>
                          </a:endParaRPr>
                        </a:p>
                      </a:txBody>
                      <a:tcPr marL="81465" marR="81465" marT="40732" marB="4073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 smtClean="0">
                              <a:latin typeface="Cambria" panose="02040503050406030204" pitchFamily="18" charset="0"/>
                            </a:rPr>
                            <a:t>15.75</a:t>
                          </a:r>
                          <a:endParaRPr lang="en-US" sz="1600" dirty="0" smtClean="0">
                            <a:latin typeface="Cambria" panose="02040503050406030204" pitchFamily="18" charset="0"/>
                          </a:endParaRPr>
                        </a:p>
                      </a:txBody>
                      <a:tcPr marL="81465" marR="81465" marT="40732" marB="40732" anchor="ctr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291181"/>
              </p:ext>
            </p:extLst>
          </p:nvPr>
        </p:nvGraphicFramePr>
        <p:xfrm>
          <a:off x="2057399" y="2311129"/>
          <a:ext cx="51720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Формула" r:id="rId4" imgW="5168900" imgH="342900" progId="Equation.3">
                  <p:embed/>
                </p:oleObj>
              </mc:Choice>
              <mc:Fallback>
                <p:oleObj name="Формула" r:id="rId4" imgW="51689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399" y="2311129"/>
                        <a:ext cx="51720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5"/>
          <p:cNvSpPr txBox="1">
            <a:spLocks/>
          </p:cNvSpPr>
          <p:nvPr/>
        </p:nvSpPr>
        <p:spPr>
          <a:xfrm>
            <a:off x="914400" y="2761657"/>
            <a:ext cx="7772400" cy="76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ru-RU" sz="1800" dirty="0" smtClean="0"/>
              <a:t>Для таблицы Васькина мы получаем следующее</a:t>
            </a:r>
          </a:p>
          <a:p>
            <a:pPr marL="0" indent="0">
              <a:buFont typeface="Wingdings 2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6199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Рандомизированные</a:t>
            </a:r>
            <a:r>
              <a:rPr lang="ru-RU" dirty="0" smtClean="0"/>
              <a:t> стратегии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B9B-C628-4120-9B50-DFBC5B8447A0}" type="datetime1">
              <a:rPr lang="ru-RU" smtClean="0"/>
              <a:t>21.10.2015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038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 smtClean="0"/>
                  <a:t>Стратегии можно складывать!</a:t>
                </a:r>
              </a:p>
              <a:p>
                <a:pPr marL="0" indent="0">
                  <a:buNone/>
                </a:pPr>
                <a:r>
                  <a:rPr lang="ru-RU" sz="1800" dirty="0" smtClean="0"/>
                  <a:t>Пусть есть стратегия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800" dirty="0" smtClean="0"/>
                  <a:t> и стратегия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800" b="0" dirty="0" smtClean="0"/>
                  <a:t>. Введем новую стратегию </a:t>
                </a:r>
                <a:endParaRPr lang="en-US" sz="1800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sz="1800" b="0" dirty="0" smtClean="0"/>
                  <a:t>следующим образом: перед тем как принимать решение, разыграем случайную величину с равномерным распределением от 0 до 1. Если эт</a:t>
                </a:r>
                <a:r>
                  <a:rPr lang="ru-RU" sz="1800" dirty="0" smtClean="0"/>
                  <a:t>а величина меньше </a:t>
                </a:r>
                <a14:m>
                  <m:oMath xmlns:m="http://schemas.openxmlformats.org/officeDocument/2006/math"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1800" dirty="0" smtClean="0"/>
                  <a:t>, то используем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1800" dirty="0" smtClean="0"/>
                  <a:t>, в противном случае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:r>
                  <a:rPr lang="ru-RU" sz="1800" dirty="0" smtClean="0"/>
                  <a:t>Риск для такой стратегии очевидно будет вычисляться по формуле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7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038600"/>
              </a:xfrm>
              <a:blipFill rotWithShape="0">
                <a:blip r:embed="rId2"/>
                <a:stretch>
                  <a:fillRect l="-627" t="-1057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Ris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8" y="4291282"/>
            <a:ext cx="2647944" cy="189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10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выбора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2860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Любая деятельность, в том числе научная и инженерная связана с выбором той или иной стратегии поведения (или решения).</a:t>
            </a:r>
          </a:p>
          <a:p>
            <a:pPr marL="0" indent="0" algn="just">
              <a:buNone/>
            </a:pPr>
            <a:r>
              <a:rPr lang="ru-RU" dirty="0" smtClean="0"/>
              <a:t>На чем может быть основан такой выбор?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E3D1-DE00-4B9F-8EB0-403FBA7E96DB}" type="datetime1">
              <a:rPr lang="ru-RU" smtClean="0"/>
              <a:t>21.10.2015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 descr="http://content.foto.mail.ru/mail/makhrakova5/_answers/i-59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52699"/>
            <a:ext cx="2590800" cy="2925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76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Пространство решений и функция потерь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lvl="0"/>
                <a:r>
                  <a:rPr lang="ru-RU" dirty="0" smtClean="0"/>
                  <a:t>Определим множество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как </a:t>
                </a:r>
                <a:r>
                  <a:rPr lang="ru-RU" dirty="0"/>
                  <a:t>пространство </a:t>
                </a:r>
                <a:r>
                  <a:rPr lang="ru-RU" dirty="0" smtClean="0"/>
                  <a:t>действий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ru-RU" i="1" dirty="0" smtClean="0">
                        <a:latin typeface="Cambria Math"/>
                      </a:rPr>
                      <m:t> </m:t>
                    </m:r>
                    <m:r>
                      <a:rPr lang="ru-RU" i="1" dirty="0">
                        <a:latin typeface="Cambria Math"/>
                        <a:sym typeface="Symbol"/>
                      </a:rPr>
                      <m:t></m:t>
                    </m:r>
                    <m:r>
                      <a:rPr lang="ru-RU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  <a:sym typeface="Symbol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i="1" dirty="0" smtClean="0"/>
                  <a:t>-</a:t>
                </a:r>
                <a:r>
                  <a:rPr lang="ru-RU" dirty="0" smtClean="0"/>
                  <a:t> все </a:t>
                </a:r>
                <a:r>
                  <a:rPr lang="ru-RU" dirty="0"/>
                  <a:t>действия, доступные  ЛПР –  лицу, принимающему решение.</a:t>
                </a:r>
                <a:endParaRPr lang="en-US" dirty="0"/>
              </a:p>
              <a:p>
                <a:r>
                  <a:rPr lang="ru-RU" dirty="0" smtClean="0"/>
                  <a:t>Определим функцию потерь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как «вредность» того или иного решения для ЛПР.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Очевидно, что оптимальным решением будет такое, при котором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минимально.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33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41EB-8827-40FD-BCFD-0218A2A2D2E4}" type="datetime1">
              <a:rPr lang="ru-RU" smtClean="0"/>
              <a:t>21.10.2015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7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Случайный фактор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0"/>
                <a:r>
                  <a:rPr lang="ru-RU" sz="2000" dirty="0"/>
                  <a:t>О</a:t>
                </a:r>
                <a:r>
                  <a:rPr lang="ru-RU" sz="2000" dirty="0" smtClean="0"/>
                  <a:t>пределим множество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lang="ru-RU" sz="2000" dirty="0" smtClean="0"/>
                  <a:t> – пространство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параметров </a:t>
                </a:r>
                <a:r>
                  <a:rPr lang="ru-RU" sz="2000" dirty="0"/>
                  <a:t>(состояний Природы)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ru-RU" sz="2000" dirty="0"/>
                  <a:t>.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ru-RU" sz="2000" i="0" dirty="0" smtClean="0">
                        <a:latin typeface="Cambria Math"/>
                        <a:sym typeface="Symbol"/>
                      </a:rPr>
                      <m:t></m:t>
                    </m:r>
                  </m:oMath>
                </a14:m>
                <a:r>
                  <a:rPr lang="en-US" sz="2000" dirty="0" smtClean="0"/>
                  <a:t> - </a:t>
                </a:r>
                <a:r>
                  <a:rPr lang="ru-RU" sz="2000" dirty="0" smtClean="0"/>
                  <a:t>всевозможные </a:t>
                </a:r>
                <a:r>
                  <a:rPr lang="ru-RU" sz="2000" dirty="0"/>
                  <a:t>состояния Природы, из которых реализуется лишь одно. Это единственное “истинное” состояние неизвестно ЛПР в тот момент, когда необходимо принять решение.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ru-RU" sz="2000" dirty="0" smtClean="0"/>
                  <a:t>Неопределенность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sym typeface="Symbol"/>
                      </a:rPr>
                      <m:t>𝜃</m:t>
                    </m:r>
                  </m:oMath>
                </a14:m>
                <a:r>
                  <a:rPr lang="en-US" sz="2000" b="0" dirty="0" smtClean="0"/>
                  <a:t> </a:t>
                </a:r>
                <a:r>
                  <a:rPr lang="ru-RU" sz="2000" b="0" dirty="0" smtClean="0"/>
                  <a:t>может быть двух типов: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 smtClean="0"/>
                  <a:t>Неопределенность первого рода: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sym typeface="Symbol"/>
                      </a:rPr>
                      <m:t>𝜃</m:t>
                    </m:r>
                  </m:oMath>
                </a14:m>
                <a:r>
                  <a:rPr lang="en-US" sz="2000" b="0" dirty="0" smtClean="0"/>
                  <a:t> </a:t>
                </a:r>
                <a:r>
                  <a:rPr lang="ru-RU" sz="2000" b="0" dirty="0" smtClean="0"/>
                  <a:t>– случайный параметр и его значение в принципе в каждом конкретном выборе свое.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 smtClean="0"/>
                  <a:t>Неопределенность второго рода: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sym typeface="Symbol"/>
                      </a:rPr>
                      <m:t>𝜃</m:t>
                    </m:r>
                  </m:oMath>
                </a14:m>
                <a:r>
                  <a:rPr lang="en-US" sz="2000" b="0" dirty="0" smtClean="0"/>
                  <a:t> </a:t>
                </a:r>
                <a:r>
                  <a:rPr lang="ru-RU" sz="2000" b="0" dirty="0" smtClean="0"/>
                  <a:t>– не случайный параметр, а просто некоторый параметр, значение которого неизвестно.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ru-RU" sz="2000" b="0" dirty="0" smtClean="0"/>
              </a:p>
              <a:p>
                <a:pPr marL="0" indent="0">
                  <a:buNone/>
                </a:pPr>
                <a:r>
                  <a:rPr lang="ru-RU" sz="2000" dirty="0" smtClean="0"/>
                  <a:t>Использование субъективной вероятности позволяет оба типа неопределенностей описать как случайный процесс.</a:t>
                </a:r>
                <a:endParaRPr lang="en-US" sz="20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06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333B-9D4D-4B5A-9EDE-E6B13D78250B}" type="datetime1">
              <a:rPr lang="ru-RU" smtClean="0"/>
              <a:t>21.10.2015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вероятность?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 smtClean="0"/>
              <a:t>Частотная вероятность</a:t>
            </a:r>
            <a:endParaRPr lang="en-US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sz="2000" dirty="0" smtClean="0"/>
              <a:t>Субъективная вероятность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B9B-C628-4120-9B50-DFBC5B8447A0}" type="datetime1">
              <a:rPr lang="ru-RU" smtClean="0"/>
              <a:t>21.10.2015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ru-RU" sz="2800" dirty="0"/>
                  <a:t>Пусть </a:t>
                </a:r>
                <a:r>
                  <a:rPr lang="en-US" sz="2800" dirty="0"/>
                  <a:t>S – </a:t>
                </a:r>
                <a:r>
                  <a:rPr lang="ru-RU" sz="2800" dirty="0"/>
                  <a:t>множество всевозможных исходов какого-либо эксперимента.</a:t>
                </a:r>
              </a:p>
              <a:p>
                <a:r>
                  <a:rPr lang="ru-RU" sz="2800" dirty="0"/>
                  <a:t>Пусть </a:t>
                </a:r>
                <a:r>
                  <a:rPr lang="en-US" sz="2800" dirty="0"/>
                  <a:t>A</a:t>
                </a:r>
                <a:r>
                  <a:rPr lang="ru-RU" sz="2800" dirty="0"/>
                  <a:t> – некоторое подмножество </a:t>
                </a:r>
                <a:r>
                  <a:rPr lang="en-US" sz="2800" dirty="0"/>
                  <a:t>S</a:t>
                </a:r>
                <a:r>
                  <a:rPr lang="ru-RU" sz="2800" dirty="0"/>
                  <a:t>.</a:t>
                </a:r>
              </a:p>
              <a:p>
                <a:r>
                  <a:rPr lang="ru-RU" sz="2800" dirty="0"/>
                  <a:t>Допустим, что есть возможность повторять эксперимент неограниченное количество раз. Количество исходов эксперимента, когда результат попал в </a:t>
                </a:r>
                <a:r>
                  <a:rPr lang="en-US" sz="2800" dirty="0"/>
                  <a:t>A</a:t>
                </a:r>
                <a:r>
                  <a:rPr lang="ru-RU" sz="2800" dirty="0"/>
                  <a:t> обозначим </a:t>
                </a:r>
                <a:r>
                  <a:rPr lang="en-US" sz="2800" dirty="0"/>
                  <a:t>N(A)</a:t>
                </a:r>
                <a:r>
                  <a:rPr lang="ru-RU" sz="2800" dirty="0"/>
                  <a:t>, а полное количество экспериментов </a:t>
                </a:r>
                <a:r>
                  <a:rPr lang="en-US" sz="2800" dirty="0"/>
                  <a:t>N(S</a:t>
                </a:r>
                <a:r>
                  <a:rPr lang="en-US" sz="2800" dirty="0" smtClean="0"/>
                  <a:t>).</a:t>
                </a:r>
                <a:endParaRPr lang="ru-RU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ru-RU" sz="2800" dirty="0"/>
                  <a:t>В таком случае вероятностью </a:t>
                </a:r>
                <a:r>
                  <a:rPr lang="en-US" sz="2800" dirty="0"/>
                  <a:t>P(A) </a:t>
                </a:r>
                <a:r>
                  <a:rPr lang="ru-RU" sz="2800" dirty="0"/>
                  <a:t>назовем предел частоты исходов из </a:t>
                </a:r>
                <a:r>
                  <a:rPr lang="en-US" sz="2800" dirty="0"/>
                  <a:t>A </a:t>
                </a:r>
                <a:r>
                  <a:rPr lang="ru-RU" sz="2800" dirty="0"/>
                  <a:t>при стремлении количества экспериментов к бесконечности: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489" t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/>
          <p:cNvSpPr>
            <a:spLocks noGrp="1"/>
          </p:cNvSpPr>
          <p:nvPr>
            <p:ph sz="half" idx="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sz="2800" dirty="0"/>
              <a:t>Пусть </a:t>
            </a:r>
            <a:r>
              <a:rPr lang="en-US" sz="2800" dirty="0"/>
              <a:t>S – </a:t>
            </a:r>
            <a:r>
              <a:rPr lang="ru-RU" sz="2800" dirty="0"/>
              <a:t>пространство всевозможных гипотез (пространство исходов эксперимента – частный случай). </a:t>
            </a:r>
          </a:p>
          <a:p>
            <a:r>
              <a:rPr lang="ru-RU" sz="2800" dirty="0"/>
              <a:t>Элементарные гипотезы взаимно исключены.</a:t>
            </a:r>
          </a:p>
          <a:p>
            <a:r>
              <a:rPr lang="ru-RU" sz="2800" dirty="0"/>
              <a:t>Подмножество, содержащее более одной гипотезы истинно, если хоть какая-либо из гипотез в подмножестве истинна.</a:t>
            </a:r>
          </a:p>
          <a:p>
            <a:r>
              <a:rPr lang="ru-RU" sz="2800" dirty="0"/>
              <a:t>Одна из гипотез должна быть с необходимостью истинной.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Субъективной </a:t>
            </a:r>
            <a:r>
              <a:rPr lang="ru-RU" sz="2800" dirty="0"/>
              <a:t>вероятностью </a:t>
            </a:r>
            <a:r>
              <a:rPr lang="en-US" sz="2800" dirty="0"/>
              <a:t>P</a:t>
            </a:r>
            <a:r>
              <a:rPr lang="ru-RU" sz="2800" dirty="0"/>
              <a:t>(</a:t>
            </a:r>
            <a:r>
              <a:rPr lang="en-US" sz="2800" dirty="0"/>
              <a:t>A</a:t>
            </a:r>
            <a:r>
              <a:rPr lang="ru-RU" sz="2800" dirty="0"/>
              <a:t>) назовем степень </a:t>
            </a:r>
            <a:r>
              <a:rPr lang="ru-RU" sz="2800" dirty="0" smtClean="0"/>
              <a:t>достоверности гипотезы </a:t>
            </a:r>
            <a:r>
              <a:rPr lang="en-US" sz="2800" dirty="0" smtClean="0"/>
              <a:t>A</a:t>
            </a:r>
            <a:r>
              <a:rPr lang="ru-RU" sz="2800" dirty="0" smtClean="0"/>
              <a:t>.</a:t>
            </a:r>
            <a:endParaRPr lang="ru-RU" sz="2800" dirty="0"/>
          </a:p>
          <a:p>
            <a:pPr marL="0" indent="0">
              <a:buNone/>
            </a:pPr>
            <a:r>
              <a:rPr lang="ru-RU" sz="2800" i="1" dirty="0"/>
              <a:t>В качестве выбора критерия для степени веры можно взять например относительную частоту. </a:t>
            </a:r>
            <a:r>
              <a:rPr lang="en-US" sz="2800" i="1" dirty="0"/>
              <a:t> </a:t>
            </a:r>
            <a:endParaRPr lang="ru-RU" sz="2800" i="1" dirty="0" smtClean="0"/>
          </a:p>
          <a:p>
            <a:pPr marL="0" indent="0">
              <a:buNone/>
            </a:pPr>
            <a:r>
              <a:rPr lang="ru-RU" sz="2800" i="1" dirty="0" smtClean="0">
                <a:solidFill>
                  <a:srgbClr val="FF0000"/>
                </a:solidFill>
              </a:rPr>
              <a:t>Недостаток информации можно трактовать как случайность!</a:t>
            </a:r>
            <a:endParaRPr lang="ru-RU" sz="2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9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Средние потери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B08E-ACBD-4921-8B6D-B6CF3575F8F7}" type="datetime1">
              <a:rPr lang="ru-RU" smtClean="0"/>
              <a:t>21.10.2015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функция потерь</a:t>
                </a:r>
                <a:r>
                  <a:rPr lang="en-US" dirty="0" smtClean="0"/>
                  <a:t> </a:t>
                </a:r>
                <a:r>
                  <a:rPr lang="ru-RU" dirty="0" smtClean="0"/>
                  <a:t>явным образом зависит от состояния Природы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ru-RU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Пусть состояние природы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случайная величина с распределением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Средние потери определяются как: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Оптимальное решение находится путем минимизации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𝑙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33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38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B9B-C628-4120-9B50-DFBC5B8447A0}" type="datetime1">
              <a:rPr lang="ru-RU" smtClean="0"/>
              <a:t>21.10.2015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1800" dirty="0" smtClean="0"/>
                  <a:t>Студент Васькин не хочет идти на лекцию утром в субботу, но он знает, что лектор время от времени устраивает перепись присутствующих. Васькин оценивает свои потери следующим образом:</a:t>
                </a:r>
              </a:p>
              <a:p>
                <a:r>
                  <a:rPr lang="ru-RU" sz="1800" dirty="0" smtClean="0"/>
                  <a:t>Если он не пойдет на лекцию и переписи не будет, то он ничего не теряет и его потери равны нулю.</a:t>
                </a:r>
              </a:p>
              <a:p>
                <a:r>
                  <a:rPr lang="ru-RU" sz="1800" dirty="0" smtClean="0"/>
                  <a:t>Если он не пойдет на лекцию и будет перепись, то это очень плохо и потери равны 10.</a:t>
                </a:r>
              </a:p>
              <a:p>
                <a:r>
                  <a:rPr lang="ru-RU" sz="1800" dirty="0" smtClean="0"/>
                  <a:t>Если он пойдет на лекцию, то потери будут равны 5</a:t>
                </a:r>
                <a:r>
                  <a:rPr lang="en-US" sz="1800" dirty="0" smtClean="0"/>
                  <a:t>,</a:t>
                </a:r>
                <a:r>
                  <a:rPr lang="ru-RU" sz="1800" dirty="0" smtClean="0"/>
                  <a:t> независимо от того, будет перепись или нет.</a:t>
                </a:r>
              </a:p>
              <a:p>
                <a:pPr marL="0" indent="0">
                  <a:buNone/>
                </a:pPr>
                <a:r>
                  <a:rPr lang="ru-RU" sz="1800" dirty="0" smtClean="0"/>
                  <a:t>Предполагая, что вероятность переписи равна 0.25, получаем следующие средние потери:</a:t>
                </a:r>
              </a:p>
              <a:p>
                <a:r>
                  <a:rPr lang="ru-RU" sz="1800" dirty="0" smtClean="0"/>
                  <a:t>Если он идет на лекцию: 5</a:t>
                </a:r>
              </a:p>
              <a:p>
                <a:r>
                  <a:rPr lang="ru-RU" sz="1800" dirty="0" smtClean="0"/>
                  <a:t>Если он не идет на лекцию: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/>
                      </a:rPr>
                      <m:t>0.25∗10+0.75∗0 = 2.5</m:t>
                    </m:r>
                  </m:oMath>
                </a14:m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 smtClean="0"/>
              </a:p>
              <a:p>
                <a:pPr marL="0" indent="0">
                  <a:buNone/>
                </a:pPr>
                <a:r>
                  <a:rPr lang="ru-RU" sz="1800" dirty="0" smtClean="0"/>
                  <a:t>Теперь понятно, почему Васькин не пошел на лекцию</a:t>
                </a:r>
                <a:r>
                  <a:rPr lang="en-US" sz="1800" dirty="0"/>
                  <a:t>.</a:t>
                </a:r>
                <a:endParaRPr lang="ru-RU" sz="1800" dirty="0"/>
              </a:p>
              <a:p>
                <a:pPr marL="0" indent="0">
                  <a:buNone/>
                </a:pPr>
                <a:endParaRPr lang="ru-RU" sz="18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627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43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Усложняем задачу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B9B-C628-4120-9B50-DFBC5B8447A0}" type="datetime1">
              <a:rPr lang="ru-RU" smtClean="0"/>
              <a:t>21.10.2015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В общем случае распределение состояния Природы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ru-RU" sz="2400" dirty="0" smtClean="0"/>
                  <a:t> неизвестно. Для того, чтобы получить информацию о состоянии природы проводится эксперимент.</a:t>
                </a:r>
              </a:p>
              <a:p>
                <a:r>
                  <a:rPr lang="ru-RU" sz="2400" dirty="0"/>
                  <a:t>Определяется случайная </a:t>
                </a:r>
                <a:r>
                  <a:rPr lang="ru-RU" sz="2400" dirty="0" smtClean="0"/>
                  <a:t>величина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с </a:t>
                </a:r>
                <a:r>
                  <a:rPr lang="ru-RU" sz="2400" dirty="0"/>
                  <a:t>наблюдаемыми (выборочными) значениями </a:t>
                </a:r>
                <a:r>
                  <a:rPr lang="ru-RU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ru-RU" sz="2400" dirty="0" smtClean="0"/>
                  <a:t>   </a:t>
                </a:r>
                <a:r>
                  <a:rPr lang="ru-RU" sz="2400" dirty="0"/>
                  <a:t>с  ФПВ  </a:t>
                </a:r>
                <a:r>
                  <a:rPr lang="ru-RU" sz="2400" dirty="0" smtClean="0"/>
                  <a:t>(вернее семейством)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r>
                      <a:rPr lang="ru-RU" sz="2400" i="1" dirty="0">
                        <a:latin typeface="Cambria Math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</a:rPr>
                      <m:t>𝑥</m:t>
                    </m:r>
                    <m:r>
                      <a:rPr lang="en-US" sz="2400" b="0" i="1" dirty="0" smtClean="0">
                        <a:latin typeface="Cambria Math"/>
                      </a:rPr>
                      <m:t> | </m:t>
                    </m:r>
                    <m:r>
                      <a:rPr lang="en-US" sz="2400" b="0" i="1" dirty="0" smtClean="0">
                        <a:latin typeface="Cambria Math"/>
                        <a:sym typeface="Symbol"/>
                      </a:rPr>
                      <m:t>𝜃</m:t>
                    </m:r>
                    <m:r>
                      <a:rPr lang="ru-RU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/>
                  <a:t>, где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sym typeface="Symbol"/>
                      </a:rPr>
                      <m:t>𝜃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  <a:sym typeface="Symbol"/>
                      </a:rPr>
                      <m:t>Ω</m:t>
                    </m:r>
                  </m:oMath>
                </a14:m>
                <a:r>
                  <a:rPr lang="ru-RU" sz="2400" dirty="0"/>
                  <a:t>.</a:t>
                </a:r>
                <a:r>
                  <a:rPr lang="ru-RU" sz="2400" dirty="0" smtClean="0"/>
                  <a:t> </a:t>
                </a:r>
                <a:endParaRPr lang="en-US" sz="2400" dirty="0" smtClean="0"/>
              </a:p>
              <a:p>
                <a:r>
                  <a:rPr lang="ru-RU" sz="2400" dirty="0" smtClean="0">
                    <a:solidFill>
                      <a:srgbClr val="FF0000"/>
                    </a:solidFill>
                  </a:rPr>
                  <a:t>Определяется множество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пространство </a:t>
                </a:r>
                <a:r>
                  <a:rPr lang="ru-RU" sz="2400" dirty="0">
                    <a:solidFill>
                      <a:srgbClr val="FF0000"/>
                    </a:solidFill>
                  </a:rPr>
                  <a:t>решений (будем называть их стратегиями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ru-RU" sz="2400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</a:t>
                </a:r>
                <a:r>
                  <a:rPr lang="ru-RU" sz="2400" dirty="0">
                    <a:solidFill>
                      <a:srgbClr val="FF0000"/>
                    </a:solidFill>
                  </a:rPr>
                  <a:t> элементами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ru-RU" sz="2400" dirty="0">
                    <a:solidFill>
                      <a:srgbClr val="FF0000"/>
                    </a:solidFill>
                  </a:rPr>
                  <a:t>, 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отображающими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в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ru-RU" sz="2400" dirty="0" smtClean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FF0000"/>
                        </a:solidFill>
                        <a:latin typeface="Cambria Math"/>
                      </a:rPr>
                      <m:t>a</m:t>
                    </m:r>
                    <m:r>
                      <a:rPr lang="ru-RU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=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r>
                      <a:rPr lang="ru-RU" sz="24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ru-RU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 smtClean="0">
                    <a:solidFill>
                      <a:srgbClr val="FF0000"/>
                    </a:solidFill>
                  </a:rPr>
                  <a:t>.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Стратегию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ru-RU" sz="2400" dirty="0">
                    <a:solidFill>
                      <a:srgbClr val="FF0000"/>
                    </a:solidFill>
                  </a:rPr>
                  <a:t> иногда 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называют </a:t>
                </a:r>
                <a:r>
                  <a:rPr lang="ru-RU" sz="2400" dirty="0">
                    <a:solidFill>
                      <a:srgbClr val="FF0000"/>
                    </a:solidFill>
                  </a:rPr>
                  <a:t>решающей функцией и она представляет собой алгоритм, который надо применить к наблюдениям, чтобы определить действие – принять решение.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941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72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B9B-C628-4120-9B50-DFBC5B8447A0}" type="datetime1">
              <a:rPr lang="ru-RU" smtClean="0"/>
              <a:t>21.10.2015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Теория принятия статистических решений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EE06-28B4-4F5A-859B-A2997EB3B5AF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Начался новый семестр, а студент Васькин все еще любит спать по утрам. На этот раз у него нет информации о частоте переписей присутствующих.</a:t>
            </a:r>
          </a:p>
          <a:p>
            <a:pPr marL="0" indent="0">
              <a:buNone/>
            </a:pPr>
            <a:r>
              <a:rPr lang="ru-RU" dirty="0" smtClean="0"/>
              <a:t>Он решает сходить на две лекции и строить решения о посещении остальных лекций согласно той информации, которую он получит. В распоряжении Васькина есть четыре возможных стратегии: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Пойти на третью лекцию независимо от того, что он увидит на первых двух.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Пойти на третью лекцию если хотя бы на одной из первых лекций будет перепись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Пойти на третью лекцию только в том случае, когда на обеих из первых двух лекций будет перепись.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 ходить на третью лекцию в любом случае.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Какая стратегия будет в данном случае оптимальной?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12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384</TotalTime>
  <Words>1142</Words>
  <Application>Microsoft Office PowerPoint</Application>
  <PresentationFormat>On-screen Show (4:3)</PresentationFormat>
  <Paragraphs>205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</vt:lpstr>
      <vt:lpstr>Cambria</vt:lpstr>
      <vt:lpstr>Cambria Math</vt:lpstr>
      <vt:lpstr>Franklin Gothic Book</vt:lpstr>
      <vt:lpstr>Perpetua</vt:lpstr>
      <vt:lpstr>Symbol</vt:lpstr>
      <vt:lpstr>Wingdings 2</vt:lpstr>
      <vt:lpstr>Equity</vt:lpstr>
      <vt:lpstr>Формула</vt:lpstr>
      <vt:lpstr>Введение в теорию принятия статистических решений и математическую статистику</vt:lpstr>
      <vt:lpstr>Проблема выбора</vt:lpstr>
      <vt:lpstr>Пространство решений и функция потерь</vt:lpstr>
      <vt:lpstr>Случайный фактор</vt:lpstr>
      <vt:lpstr>Что такое вероятность?</vt:lpstr>
      <vt:lpstr>Средние потери</vt:lpstr>
      <vt:lpstr>Пример</vt:lpstr>
      <vt:lpstr>Усложняем задачу</vt:lpstr>
      <vt:lpstr>Пример</vt:lpstr>
      <vt:lpstr>Решение (начало)</vt:lpstr>
      <vt:lpstr>Функция риска</vt:lpstr>
      <vt:lpstr>Решение (окончание)</vt:lpstr>
      <vt:lpstr>Правила отбора стратегий</vt:lpstr>
      <vt:lpstr>Априорная информация</vt:lpstr>
      <vt:lpstr>Априорная информация</vt:lpstr>
      <vt:lpstr>Байесовское правило отбора</vt:lpstr>
      <vt:lpstr>Рандомизированные стратегии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теорию принятия статистических решений и математическую статистику</dc:title>
  <dc:creator>Alexander Nozik</dc:creator>
  <cp:lastModifiedBy>Alexander Nozik</cp:lastModifiedBy>
  <cp:revision>33</cp:revision>
  <dcterms:created xsi:type="dcterms:W3CDTF">2014-05-21T06:02:04Z</dcterms:created>
  <dcterms:modified xsi:type="dcterms:W3CDTF">2015-10-21T16:46:33Z</dcterms:modified>
</cp:coreProperties>
</file>