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8"/>
  </p:notesMasterIdLst>
  <p:handoutMasterIdLst>
    <p:handoutMasterId r:id="rId29"/>
  </p:handoutMasterIdLst>
  <p:sldIdLst>
    <p:sldId id="256" r:id="rId3"/>
    <p:sldId id="258" r:id="rId4"/>
    <p:sldId id="260" r:id="rId5"/>
    <p:sldId id="317" r:id="rId6"/>
    <p:sldId id="261" r:id="rId7"/>
    <p:sldId id="312" r:id="rId8"/>
    <p:sldId id="318" r:id="rId9"/>
    <p:sldId id="342" r:id="rId10"/>
    <p:sldId id="343" r:id="rId11"/>
    <p:sldId id="344" r:id="rId12"/>
    <p:sldId id="345" r:id="rId13"/>
    <p:sldId id="322" r:id="rId14"/>
    <p:sldId id="263" r:id="rId15"/>
    <p:sldId id="283" r:id="rId16"/>
    <p:sldId id="324" r:id="rId17"/>
    <p:sldId id="328" r:id="rId18"/>
    <p:sldId id="330" r:id="rId19"/>
    <p:sldId id="331" r:id="rId20"/>
    <p:sldId id="332" r:id="rId21"/>
    <p:sldId id="337" r:id="rId22"/>
    <p:sldId id="338" r:id="rId23"/>
    <p:sldId id="346" r:id="rId24"/>
    <p:sldId id="339" r:id="rId25"/>
    <p:sldId id="316" r:id="rId26"/>
    <p:sldId id="34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D7F8CA-794C-FE43-B2E7-6EEE8A66EF36}" type="datetimeFigureOut">
              <a:rPr lang="en-US" smtClean="0"/>
              <a:t>2/26/16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65BC6A-AC6F-FA41-B8E2-FF2D454FFB97}" type="slidenum">
              <a:rPr lang="en-US" smtClean="0"/>
              <a:t>‹#›</a:t>
            </a:fld>
            <a:endParaRPr lang="en-US"/>
          </a:p>
        </p:txBody>
      </p:sp>
    </p:spTree>
    <p:extLst>
      <p:ext uri="{BB962C8B-B14F-4D97-AF65-F5344CB8AC3E}">
        <p14:creationId xmlns:p14="http://schemas.microsoft.com/office/powerpoint/2010/main" val="1993196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B4A13-241A-5147-BBE1-357792B70F4A}" type="datetimeFigureOut">
              <a:rPr lang="en-US" smtClean="0"/>
              <a:t>2/26/16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7A002-6D45-7346-9A0B-27E38FE6658F}" type="slidenum">
              <a:rPr lang="en-US" smtClean="0"/>
              <a:t>‹#›</a:t>
            </a:fld>
            <a:endParaRPr lang="en-US"/>
          </a:p>
        </p:txBody>
      </p:sp>
    </p:spTree>
    <p:extLst>
      <p:ext uri="{BB962C8B-B14F-4D97-AF65-F5344CB8AC3E}">
        <p14:creationId xmlns:p14="http://schemas.microsoft.com/office/powerpoint/2010/main" val="25647821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 gets a car!”</a:t>
            </a:r>
            <a:endParaRPr lang="en-US" dirty="0"/>
          </a:p>
        </p:txBody>
      </p:sp>
      <p:sp>
        <p:nvSpPr>
          <p:cNvPr id="4" name="Slide Number Placeholder 3"/>
          <p:cNvSpPr>
            <a:spLocks noGrp="1"/>
          </p:cNvSpPr>
          <p:nvPr>
            <p:ph type="sldNum" sz="quarter" idx="10"/>
          </p:nvPr>
        </p:nvSpPr>
        <p:spPr/>
        <p:txBody>
          <a:bodyPr/>
          <a:lstStyle/>
          <a:p>
            <a:fld id="{1C77A002-6D45-7346-9A0B-27E38FE6658F}" type="slidenum">
              <a:rPr lang="en-US" smtClean="0"/>
              <a:t>2</a:t>
            </a:fld>
            <a:endParaRPr lang="en-US"/>
          </a:p>
        </p:txBody>
      </p:sp>
    </p:spTree>
    <p:extLst>
      <p:ext uri="{BB962C8B-B14F-4D97-AF65-F5344CB8AC3E}">
        <p14:creationId xmlns:p14="http://schemas.microsoft.com/office/powerpoint/2010/main" val="289807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Archer points this out in his </a:t>
            </a:r>
            <a:r>
              <a:rPr lang="en-US" dirty="0" err="1" smtClean="0"/>
              <a:t>Chpt</a:t>
            </a:r>
            <a:r>
              <a:rPr lang="en-US" dirty="0" smtClean="0"/>
              <a:t> 5</a:t>
            </a:r>
            <a:r>
              <a:rPr lang="en-US" baseline="0" dirty="0" smtClean="0"/>
              <a:t> – the progress of science is an exogenous (or </a:t>
            </a:r>
            <a:r>
              <a:rPr lang="en-US" baseline="0" dirty="0" err="1" smtClean="0"/>
              <a:t>structurationally</a:t>
            </a:r>
            <a:r>
              <a:rPr lang="en-US" baseline="0" dirty="0" smtClean="0"/>
              <a:t> linked) cause of change or </a:t>
            </a:r>
            <a:r>
              <a:rPr lang="en-US" baseline="0" dirty="0" err="1" smtClean="0"/>
              <a:t>pertubation</a:t>
            </a:r>
            <a:r>
              <a:rPr lang="en-US" baseline="0" dirty="0" smtClean="0"/>
              <a:t> in the system.  He draws on Hughes “reverse </a:t>
            </a:r>
            <a:r>
              <a:rPr lang="en-US" baseline="0" dirty="0" err="1" smtClean="0"/>
              <a:t>salients</a:t>
            </a:r>
            <a:r>
              <a:rPr lang="en-US" baseline="0" dirty="0" smtClean="0"/>
              <a:t>”, points that hold back the progress of the system as a whole.  The workflow idea is well understood in studies of science software (e.g., Dennis and Loft).</a:t>
            </a:r>
            <a:endParaRPr lang="en-US" dirty="0"/>
          </a:p>
        </p:txBody>
      </p:sp>
      <p:sp>
        <p:nvSpPr>
          <p:cNvPr id="4" name="Slide Number Placeholder 3"/>
          <p:cNvSpPr>
            <a:spLocks noGrp="1"/>
          </p:cNvSpPr>
          <p:nvPr>
            <p:ph type="sldNum" sz="quarter" idx="10"/>
          </p:nvPr>
        </p:nvSpPr>
        <p:spPr/>
        <p:txBody>
          <a:bodyPr/>
          <a:lstStyle/>
          <a:p>
            <a:fld id="{1C77A002-6D45-7346-9A0B-27E38FE6658F}" type="slidenum">
              <a:rPr lang="en-US" smtClean="0"/>
              <a:t>3</a:t>
            </a:fld>
            <a:endParaRPr lang="en-US"/>
          </a:p>
        </p:txBody>
      </p:sp>
    </p:spTree>
    <p:extLst>
      <p:ext uri="{BB962C8B-B14F-4D97-AF65-F5344CB8AC3E}">
        <p14:creationId xmlns:p14="http://schemas.microsoft.com/office/powerpoint/2010/main" val="3161675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assemblages.  They pick up the software and adapt and improve it later.</a:t>
            </a:r>
            <a:endParaRPr lang="en-US" dirty="0"/>
          </a:p>
        </p:txBody>
      </p:sp>
      <p:sp>
        <p:nvSpPr>
          <p:cNvPr id="4" name="Slide Number Placeholder 3"/>
          <p:cNvSpPr>
            <a:spLocks noGrp="1"/>
          </p:cNvSpPr>
          <p:nvPr>
            <p:ph type="sldNum" sz="quarter" idx="10"/>
          </p:nvPr>
        </p:nvSpPr>
        <p:spPr/>
        <p:txBody>
          <a:bodyPr/>
          <a:lstStyle/>
          <a:p>
            <a:fld id="{1C77A002-6D45-7346-9A0B-27E38FE6658F}" type="slidenum">
              <a:rPr lang="en-US" smtClean="0"/>
              <a:t>5</a:t>
            </a:fld>
            <a:endParaRPr lang="en-US"/>
          </a:p>
        </p:txBody>
      </p:sp>
    </p:spTree>
    <p:extLst>
      <p:ext uri="{BB962C8B-B14F-4D97-AF65-F5344CB8AC3E}">
        <p14:creationId xmlns:p14="http://schemas.microsoft.com/office/powerpoint/2010/main" val="72437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far from uncommon to discover what appear to be cyclic dependencies, to require missing historical versions, or to require multiple, incompatible versions, requiring some level of jerry-rigging at points in the stack. This experience is common to those working with software, even outside science, and is described as a descent into "dependency hell."</a:t>
            </a:r>
          </a:p>
          <a:p>
            <a:r>
              <a:rPr lang="en-US" sz="1200" kern="1200" dirty="0" smtClean="0">
                <a:solidFill>
                  <a:schemeClr val="tx1"/>
                </a:solidFill>
                <a:effectLst/>
                <a:latin typeface="+mn-lt"/>
                <a:ea typeface="+mn-ea"/>
                <a:cs typeface="+mn-cs"/>
              </a:rPr>
              <a:t>http://</a:t>
            </a:r>
            <a:r>
              <a:rPr lang="en-US" sz="1200" kern="1200" dirty="0" err="1" smtClean="0">
                <a:solidFill>
                  <a:schemeClr val="tx1"/>
                </a:solidFill>
                <a:effectLst/>
                <a:latin typeface="+mn-lt"/>
                <a:ea typeface="+mn-ea"/>
                <a:cs typeface="+mn-cs"/>
              </a:rPr>
              <a:t>en.wikipedia.org</a:t>
            </a:r>
            <a:r>
              <a:rPr lang="en-US" sz="1200" kern="1200" dirty="0" smtClean="0">
                <a:solidFill>
                  <a:schemeClr val="tx1"/>
                </a:solidFill>
                <a:effectLst/>
                <a:latin typeface="+mn-lt"/>
                <a:ea typeface="+mn-ea"/>
                <a:cs typeface="+mn-cs"/>
              </a:rPr>
              <a:t>/wiki/</a:t>
            </a:r>
            <a:r>
              <a:rPr lang="en-US" sz="1200" kern="1200" dirty="0" err="1" smtClean="0">
                <a:solidFill>
                  <a:schemeClr val="tx1"/>
                </a:solidFill>
                <a:effectLst/>
                <a:latin typeface="+mn-lt"/>
                <a:ea typeface="+mn-ea"/>
                <a:cs typeface="+mn-cs"/>
              </a:rPr>
              <a:t>Dependency_hell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77A002-6D45-7346-9A0B-27E38FE6658F}" type="slidenum">
              <a:rPr lang="en-US" smtClean="0"/>
              <a:t>7</a:t>
            </a:fld>
            <a:endParaRPr lang="en-US"/>
          </a:p>
        </p:txBody>
      </p:sp>
    </p:spTree>
    <p:extLst>
      <p:ext uri="{BB962C8B-B14F-4D97-AF65-F5344CB8AC3E}">
        <p14:creationId xmlns:p14="http://schemas.microsoft.com/office/powerpoint/2010/main" val="136012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aggregate, if we pull the camera back, we can envision the world</a:t>
            </a:r>
            <a:r>
              <a:rPr lang="en-US" baseline="0" dirty="0" smtClean="0"/>
              <a:t> of software workflows as a pond.  Changes (from many different sources) spread out through their users and demand many small changes, each of which spreads on out further.  Once the ripples start to overlap, or catch up with each other, true chaos emerges.</a:t>
            </a:r>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1258096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Exploding the category</a:t>
            </a:r>
            <a:r>
              <a:rPr lang="en-US" baseline="0" dirty="0" smtClean="0"/>
              <a:t> of maintenance work, from the perspective of a component producer.</a:t>
            </a:r>
            <a:endParaRPr lang="en-US" dirty="0"/>
          </a:p>
        </p:txBody>
      </p:sp>
      <p:sp>
        <p:nvSpPr>
          <p:cNvPr id="4" name="Slide Number Placeholder 3"/>
          <p:cNvSpPr>
            <a:spLocks noGrp="1"/>
          </p:cNvSpPr>
          <p:nvPr>
            <p:ph type="sldNum" sz="quarter" idx="10"/>
          </p:nvPr>
        </p:nvSpPr>
        <p:spPr/>
        <p:txBody>
          <a:bodyPr/>
          <a:lstStyle/>
          <a:p>
            <a:fld id="{1C77A002-6D45-7346-9A0B-27E38FE6658F}" type="slidenum">
              <a:rPr lang="en-US" smtClean="0"/>
              <a:t>13</a:t>
            </a:fld>
            <a:endParaRPr lang="en-US"/>
          </a:p>
        </p:txBody>
      </p:sp>
    </p:spTree>
    <p:extLst>
      <p:ext uri="{BB962C8B-B14F-4D97-AF65-F5344CB8AC3E}">
        <p14:creationId xmlns:p14="http://schemas.microsoft.com/office/powerpoint/2010/main" val="1295479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End-users: </a:t>
            </a:r>
            <a:r>
              <a:rPr lang="en-US" dirty="0" smtClean="0"/>
              <a:t>Adjustment and synchronization often pushed to the edges, to end-users doing tiresome, invisible ‘hacking’ to keep themselves working</a:t>
            </a:r>
          </a:p>
          <a:p>
            <a:r>
              <a:rPr lang="en-US" b="1" dirty="0" smtClean="0"/>
              <a:t>System administrators</a:t>
            </a:r>
            <a:r>
              <a:rPr lang="en-US" dirty="0" smtClean="0"/>
              <a:t>: </a:t>
            </a:r>
            <a:r>
              <a:rPr lang="en-US" dirty="0" err="1" smtClean="0"/>
              <a:t>Sysadmins</a:t>
            </a:r>
            <a:r>
              <a:rPr lang="en-US" dirty="0" smtClean="0"/>
              <a:t> play huge, often underappreciated and unnoticed roles.</a:t>
            </a:r>
          </a:p>
          <a:p>
            <a:endParaRPr lang="en-US" dirty="0"/>
          </a:p>
        </p:txBody>
      </p:sp>
      <p:sp>
        <p:nvSpPr>
          <p:cNvPr id="4" name="Slide Number Placeholder 3"/>
          <p:cNvSpPr>
            <a:spLocks noGrp="1"/>
          </p:cNvSpPr>
          <p:nvPr>
            <p:ph type="sldNum" sz="quarter" idx="10"/>
          </p:nvPr>
        </p:nvSpPr>
        <p:spPr/>
        <p:txBody>
          <a:bodyPr/>
          <a:lstStyle/>
          <a:p>
            <a:fld id="{1C77A002-6D45-7346-9A0B-27E38FE6658F}" type="slidenum">
              <a:rPr lang="en-US" smtClean="0"/>
              <a:t>15</a:t>
            </a:fld>
            <a:endParaRPr lang="en-US"/>
          </a:p>
        </p:txBody>
      </p:sp>
    </p:spTree>
    <p:extLst>
      <p:ext uri="{BB962C8B-B14F-4D97-AF65-F5344CB8AC3E}">
        <p14:creationId xmlns:p14="http://schemas.microsoft.com/office/powerpoint/2010/main" val="136277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23540A-B9F1-354A-BAE9-0CDFAE816EEF}"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9253C-B534-F94C-8D8C-E78B1D471DB2}"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A2A6B-76FD-6B44-9358-B56445FAF9DB}"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23540A-B9F1-354A-BAE9-0CDFAE816EEF}"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3815003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D4022-9784-FB4D-B1A6-2533B82C126E}"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95954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5E0FC4-3F09-2846-AB55-C4A1A8A0787B}"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295151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0DDCB1-55D3-C04C-B973-EA9326C0163E}" type="datetime1">
              <a:rPr lang="en-US" smtClean="0"/>
              <a:t>2/26/16</a:t>
            </a:fld>
            <a:endParaRPr lang="en-US"/>
          </a:p>
        </p:txBody>
      </p:sp>
      <p:sp>
        <p:nvSpPr>
          <p:cNvPr id="6" name="Footer Placeholder 5"/>
          <p:cNvSpPr>
            <a:spLocks noGrp="1"/>
          </p:cNvSpPr>
          <p:nvPr>
            <p:ph type="ftr" sz="quarter" idx="11"/>
          </p:nvPr>
        </p:nvSpPr>
        <p:spPr/>
        <p:txBody>
          <a:bodyPr/>
          <a:lstStyle/>
          <a:p>
            <a:r>
              <a:rPr lang="en-US" smtClean="0"/>
              <a:t>@jameshowison</a:t>
            </a:r>
            <a:endParaRPr lang="en-US"/>
          </a:p>
        </p:txBody>
      </p:sp>
      <p:sp>
        <p:nvSpPr>
          <p:cNvPr id="7" name="Slide Number Placeholder 6"/>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3243382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4A33FF-D60F-A747-954D-53A176608C04}" type="datetime1">
              <a:rPr lang="en-US" smtClean="0"/>
              <a:t>2/26/16</a:t>
            </a:fld>
            <a:endParaRPr lang="en-US"/>
          </a:p>
        </p:txBody>
      </p:sp>
      <p:sp>
        <p:nvSpPr>
          <p:cNvPr id="8" name="Footer Placeholder 7"/>
          <p:cNvSpPr>
            <a:spLocks noGrp="1"/>
          </p:cNvSpPr>
          <p:nvPr>
            <p:ph type="ftr" sz="quarter" idx="11"/>
          </p:nvPr>
        </p:nvSpPr>
        <p:spPr/>
        <p:txBody>
          <a:bodyPr/>
          <a:lstStyle/>
          <a:p>
            <a:r>
              <a:rPr lang="en-US" smtClean="0"/>
              <a:t>@jameshowison</a:t>
            </a:r>
            <a:endParaRPr lang="en-US"/>
          </a:p>
        </p:txBody>
      </p:sp>
      <p:sp>
        <p:nvSpPr>
          <p:cNvPr id="9" name="Slide Number Placeholder 8"/>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1774016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498554-89EE-8445-B61E-6292550AFB4C}" type="datetime1">
              <a:rPr lang="en-US" smtClean="0"/>
              <a:t>2/26/16</a:t>
            </a:fld>
            <a:endParaRPr lang="en-US"/>
          </a:p>
        </p:txBody>
      </p:sp>
      <p:sp>
        <p:nvSpPr>
          <p:cNvPr id="4" name="Footer Placeholder 3"/>
          <p:cNvSpPr>
            <a:spLocks noGrp="1"/>
          </p:cNvSpPr>
          <p:nvPr>
            <p:ph type="ftr" sz="quarter" idx="11"/>
          </p:nvPr>
        </p:nvSpPr>
        <p:spPr/>
        <p:txBody>
          <a:bodyPr/>
          <a:lstStyle/>
          <a:p>
            <a:r>
              <a:rPr lang="en-US" smtClean="0"/>
              <a:t>@jameshowison</a:t>
            </a:r>
            <a:endParaRPr lang="en-US"/>
          </a:p>
        </p:txBody>
      </p:sp>
      <p:sp>
        <p:nvSpPr>
          <p:cNvPr id="5" name="Slide Number Placeholder 4"/>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288007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63B52-B92F-0B44-A340-7A2B7AA56846}" type="datetime1">
              <a:rPr lang="en-US" smtClean="0"/>
              <a:t>2/26/16</a:t>
            </a:fld>
            <a:endParaRPr lang="en-US"/>
          </a:p>
        </p:txBody>
      </p:sp>
      <p:sp>
        <p:nvSpPr>
          <p:cNvPr id="3" name="Footer Placeholder 2"/>
          <p:cNvSpPr>
            <a:spLocks noGrp="1"/>
          </p:cNvSpPr>
          <p:nvPr>
            <p:ph type="ftr" sz="quarter" idx="11"/>
          </p:nvPr>
        </p:nvSpPr>
        <p:spPr/>
        <p:txBody>
          <a:bodyPr/>
          <a:lstStyle/>
          <a:p>
            <a:r>
              <a:rPr lang="en-US" smtClean="0"/>
              <a:t>@jameshowison</a:t>
            </a:r>
            <a:endParaRPr lang="en-US"/>
          </a:p>
        </p:txBody>
      </p:sp>
      <p:sp>
        <p:nvSpPr>
          <p:cNvPr id="4" name="Slide Number Placeholder 3"/>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3933447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EE561-EB9F-3D45-BAFD-6EFC7419714F}" type="datetime1">
              <a:rPr lang="en-US" smtClean="0"/>
              <a:t>2/26/16</a:t>
            </a:fld>
            <a:endParaRPr lang="en-US"/>
          </a:p>
        </p:txBody>
      </p:sp>
      <p:sp>
        <p:nvSpPr>
          <p:cNvPr id="6" name="Footer Placeholder 5"/>
          <p:cNvSpPr>
            <a:spLocks noGrp="1"/>
          </p:cNvSpPr>
          <p:nvPr>
            <p:ph type="ftr" sz="quarter" idx="11"/>
          </p:nvPr>
        </p:nvSpPr>
        <p:spPr/>
        <p:txBody>
          <a:bodyPr/>
          <a:lstStyle/>
          <a:p>
            <a:r>
              <a:rPr lang="en-US" smtClean="0"/>
              <a:t>@jameshowison</a:t>
            </a:r>
            <a:endParaRPr lang="en-US"/>
          </a:p>
        </p:txBody>
      </p:sp>
      <p:sp>
        <p:nvSpPr>
          <p:cNvPr id="7" name="Slide Number Placeholder 6"/>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111566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D4022-9784-FB4D-B1A6-2533B82C126E}"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E9185-32BB-C443-A799-4F6CC550CF1F}" type="datetime1">
              <a:rPr lang="en-US" smtClean="0"/>
              <a:t>2/26/16</a:t>
            </a:fld>
            <a:endParaRPr lang="en-US"/>
          </a:p>
        </p:txBody>
      </p:sp>
      <p:sp>
        <p:nvSpPr>
          <p:cNvPr id="6" name="Footer Placeholder 5"/>
          <p:cNvSpPr>
            <a:spLocks noGrp="1"/>
          </p:cNvSpPr>
          <p:nvPr>
            <p:ph type="ftr" sz="quarter" idx="11"/>
          </p:nvPr>
        </p:nvSpPr>
        <p:spPr/>
        <p:txBody>
          <a:bodyPr/>
          <a:lstStyle/>
          <a:p>
            <a:r>
              <a:rPr lang="en-US" smtClean="0"/>
              <a:t>@jameshowison</a:t>
            </a:r>
            <a:endParaRPr lang="en-US"/>
          </a:p>
        </p:txBody>
      </p:sp>
      <p:sp>
        <p:nvSpPr>
          <p:cNvPr id="7" name="Slide Number Placeholder 6"/>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22485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09253C-B534-F94C-8D8C-E78B1D471DB2}"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3606315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A2A6B-76FD-6B44-9358-B56445FAF9DB}"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345809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5E0FC4-3F09-2846-AB55-C4A1A8A0787B}" type="datetime1">
              <a:rPr lang="en-US" smtClean="0"/>
              <a:t>2/26/16</a:t>
            </a:fld>
            <a:endParaRPr lang="en-US"/>
          </a:p>
        </p:txBody>
      </p:sp>
      <p:sp>
        <p:nvSpPr>
          <p:cNvPr id="5" name="Footer Placeholder 4"/>
          <p:cNvSpPr>
            <a:spLocks noGrp="1"/>
          </p:cNvSpPr>
          <p:nvPr>
            <p:ph type="ftr" sz="quarter" idx="11"/>
          </p:nvPr>
        </p:nvSpPr>
        <p:spPr/>
        <p:txBody>
          <a:bodyPr/>
          <a:lstStyle/>
          <a:p>
            <a:r>
              <a:rPr lang="en-US" smtClean="0"/>
              <a:t>@jameshowison</a:t>
            </a:r>
            <a:endParaRPr lang="en-US"/>
          </a:p>
        </p:txBody>
      </p:sp>
      <p:sp>
        <p:nvSpPr>
          <p:cNvPr id="6" name="Slide Number Placeholder 5"/>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0DDCB1-55D3-C04C-B973-EA9326C0163E}" type="datetime1">
              <a:rPr lang="en-US" smtClean="0"/>
              <a:t>2/26/16</a:t>
            </a:fld>
            <a:endParaRPr lang="en-US"/>
          </a:p>
        </p:txBody>
      </p:sp>
      <p:sp>
        <p:nvSpPr>
          <p:cNvPr id="6" name="Footer Placeholder 5"/>
          <p:cNvSpPr>
            <a:spLocks noGrp="1"/>
          </p:cNvSpPr>
          <p:nvPr>
            <p:ph type="ftr" sz="quarter" idx="11"/>
          </p:nvPr>
        </p:nvSpPr>
        <p:spPr/>
        <p:txBody>
          <a:bodyPr/>
          <a:lstStyle/>
          <a:p>
            <a:r>
              <a:rPr lang="en-US" smtClean="0"/>
              <a:t>@jameshowison</a:t>
            </a:r>
            <a:endParaRPr lang="en-US"/>
          </a:p>
        </p:txBody>
      </p:sp>
      <p:sp>
        <p:nvSpPr>
          <p:cNvPr id="7" name="Slide Number Placeholder 6"/>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4A33FF-D60F-A747-954D-53A176608C04}" type="datetime1">
              <a:rPr lang="en-US" smtClean="0"/>
              <a:t>2/26/16</a:t>
            </a:fld>
            <a:endParaRPr lang="en-US"/>
          </a:p>
        </p:txBody>
      </p:sp>
      <p:sp>
        <p:nvSpPr>
          <p:cNvPr id="8" name="Footer Placeholder 7"/>
          <p:cNvSpPr>
            <a:spLocks noGrp="1"/>
          </p:cNvSpPr>
          <p:nvPr>
            <p:ph type="ftr" sz="quarter" idx="11"/>
          </p:nvPr>
        </p:nvSpPr>
        <p:spPr/>
        <p:txBody>
          <a:bodyPr/>
          <a:lstStyle/>
          <a:p>
            <a:r>
              <a:rPr lang="en-US" smtClean="0"/>
              <a:t>@jameshowison</a:t>
            </a:r>
            <a:endParaRPr lang="en-US"/>
          </a:p>
        </p:txBody>
      </p:sp>
      <p:sp>
        <p:nvSpPr>
          <p:cNvPr id="9" name="Slide Number Placeholder 8"/>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498554-89EE-8445-B61E-6292550AFB4C}" type="datetime1">
              <a:rPr lang="en-US" smtClean="0"/>
              <a:t>2/26/16</a:t>
            </a:fld>
            <a:endParaRPr lang="en-US"/>
          </a:p>
        </p:txBody>
      </p:sp>
      <p:sp>
        <p:nvSpPr>
          <p:cNvPr id="4" name="Footer Placeholder 3"/>
          <p:cNvSpPr>
            <a:spLocks noGrp="1"/>
          </p:cNvSpPr>
          <p:nvPr>
            <p:ph type="ftr" sz="quarter" idx="11"/>
          </p:nvPr>
        </p:nvSpPr>
        <p:spPr/>
        <p:txBody>
          <a:bodyPr/>
          <a:lstStyle/>
          <a:p>
            <a:r>
              <a:rPr lang="en-US" smtClean="0"/>
              <a:t>@jameshowison</a:t>
            </a:r>
            <a:endParaRPr lang="en-US"/>
          </a:p>
        </p:txBody>
      </p:sp>
      <p:sp>
        <p:nvSpPr>
          <p:cNvPr id="5" name="Slide Number Placeholder 4"/>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63B52-B92F-0B44-A340-7A2B7AA56846}" type="datetime1">
              <a:rPr lang="en-US" smtClean="0"/>
              <a:t>2/26/16</a:t>
            </a:fld>
            <a:endParaRPr lang="en-US"/>
          </a:p>
        </p:txBody>
      </p:sp>
      <p:sp>
        <p:nvSpPr>
          <p:cNvPr id="3" name="Footer Placeholder 2"/>
          <p:cNvSpPr>
            <a:spLocks noGrp="1"/>
          </p:cNvSpPr>
          <p:nvPr>
            <p:ph type="ftr" sz="quarter" idx="11"/>
          </p:nvPr>
        </p:nvSpPr>
        <p:spPr/>
        <p:txBody>
          <a:bodyPr/>
          <a:lstStyle/>
          <a:p>
            <a:r>
              <a:rPr lang="en-US" smtClean="0"/>
              <a:t>@jameshowison</a:t>
            </a:r>
            <a:endParaRPr lang="en-US"/>
          </a:p>
        </p:txBody>
      </p:sp>
      <p:sp>
        <p:nvSpPr>
          <p:cNvPr id="4" name="Slide Number Placeholder 3"/>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EE561-EB9F-3D45-BAFD-6EFC7419714F}" type="datetime1">
              <a:rPr lang="en-US" smtClean="0"/>
              <a:t>2/26/16</a:t>
            </a:fld>
            <a:endParaRPr lang="en-US"/>
          </a:p>
        </p:txBody>
      </p:sp>
      <p:sp>
        <p:nvSpPr>
          <p:cNvPr id="6" name="Footer Placeholder 5"/>
          <p:cNvSpPr>
            <a:spLocks noGrp="1"/>
          </p:cNvSpPr>
          <p:nvPr>
            <p:ph type="ftr" sz="quarter" idx="11"/>
          </p:nvPr>
        </p:nvSpPr>
        <p:spPr/>
        <p:txBody>
          <a:bodyPr/>
          <a:lstStyle/>
          <a:p>
            <a:r>
              <a:rPr lang="en-US" smtClean="0"/>
              <a:t>@jameshowison</a:t>
            </a:r>
            <a:endParaRPr lang="en-US"/>
          </a:p>
        </p:txBody>
      </p:sp>
      <p:sp>
        <p:nvSpPr>
          <p:cNvPr id="7" name="Slide Number Placeholder 6"/>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E9185-32BB-C443-A799-4F6CC550CF1F}" type="datetime1">
              <a:rPr lang="en-US" smtClean="0"/>
              <a:t>2/26/16</a:t>
            </a:fld>
            <a:endParaRPr lang="en-US"/>
          </a:p>
        </p:txBody>
      </p:sp>
      <p:sp>
        <p:nvSpPr>
          <p:cNvPr id="6" name="Footer Placeholder 5"/>
          <p:cNvSpPr>
            <a:spLocks noGrp="1"/>
          </p:cNvSpPr>
          <p:nvPr>
            <p:ph type="ftr" sz="quarter" idx="11"/>
          </p:nvPr>
        </p:nvSpPr>
        <p:spPr/>
        <p:txBody>
          <a:bodyPr/>
          <a:lstStyle/>
          <a:p>
            <a:r>
              <a:rPr lang="en-US" smtClean="0"/>
              <a:t>@jameshowison</a:t>
            </a:r>
            <a:endParaRPr lang="en-US"/>
          </a:p>
        </p:txBody>
      </p:sp>
      <p:sp>
        <p:nvSpPr>
          <p:cNvPr id="7" name="Slide Number Placeholder 6"/>
          <p:cNvSpPr>
            <a:spLocks noGrp="1"/>
          </p:cNvSpPr>
          <p:nvPr>
            <p:ph type="sldNum" sz="quarter" idx="12"/>
          </p:nvPr>
        </p:nvSpPr>
        <p:spPr/>
        <p:txBody>
          <a:bodyPr/>
          <a:lstStyle/>
          <a:p>
            <a:fld id="{E0076307-679C-424B-AE76-55DB9FF69AA8}"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18468-DF9A-984B-BAD4-9B966AA3FC69}" type="datetime1">
              <a:rPr lang="en-US" smtClean="0"/>
              <a:t>2/26/16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2400">
                <a:solidFill>
                  <a:srgbClr val="FFFFFF"/>
                </a:solidFill>
              </a:defRPr>
            </a:lvl1pPr>
          </a:lstStyle>
          <a:p>
            <a:r>
              <a:rPr lang="en-US" dirty="0" smtClean="0"/>
              <a:t>@</a:t>
            </a:r>
            <a:r>
              <a:rPr lang="en-US" dirty="0" err="1" smtClean="0"/>
              <a:t>jameshowison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76307-679C-424B-AE76-55DB9FF69AA8}"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18468-DF9A-984B-BAD4-9B966AA3FC69}" type="datetime1">
              <a:rPr lang="en-US" smtClean="0"/>
              <a:t>2/26/16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@jameshowison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76307-679C-424B-AE76-55DB9FF69AA8}" type="slidenum">
              <a:rPr lang="en-US" smtClean="0"/>
              <a:t>‹#›</a:t>
            </a:fld>
            <a:endParaRPr lang="en-US"/>
          </a:p>
        </p:txBody>
      </p:sp>
    </p:spTree>
    <p:extLst>
      <p:ext uri="{BB962C8B-B14F-4D97-AF65-F5344CB8AC3E}">
        <p14:creationId xmlns:p14="http://schemas.microsoft.com/office/powerpoint/2010/main" val="2648829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91527"/>
            <a:ext cx="4081283" cy="2466240"/>
          </a:xfrm>
        </p:spPr>
        <p:txBody>
          <a:bodyPr>
            <a:noAutofit/>
          </a:bodyPr>
          <a:lstStyle/>
          <a:p>
            <a:r>
              <a:rPr lang="en-US" sz="4800" dirty="0" smtClean="0"/>
              <a:t>Software Ecosystems:</a:t>
            </a:r>
            <a:br>
              <a:rPr lang="en-US" sz="4800" dirty="0" smtClean="0"/>
            </a:br>
            <a:r>
              <a:rPr lang="en-US" sz="4800" dirty="0" smtClean="0"/>
              <a:t>Spreading the work around </a:t>
            </a:r>
            <a:endParaRPr lang="en-US" sz="4800" dirty="0"/>
          </a:p>
        </p:txBody>
      </p:sp>
      <p:sp>
        <p:nvSpPr>
          <p:cNvPr id="7" name="Subtitle 2"/>
          <p:cNvSpPr>
            <a:spLocks noGrp="1"/>
          </p:cNvSpPr>
          <p:nvPr>
            <p:ph type="subTitle" idx="1"/>
          </p:nvPr>
        </p:nvSpPr>
        <p:spPr>
          <a:xfrm>
            <a:off x="152399" y="3886200"/>
            <a:ext cx="8813937" cy="1752600"/>
          </a:xfrm>
        </p:spPr>
        <p:txBody>
          <a:bodyPr>
            <a:normAutofit fontScale="25000" lnSpcReduction="20000"/>
          </a:bodyPr>
          <a:lstStyle/>
          <a:p>
            <a:endParaRPr lang="en-US" dirty="0">
              <a:solidFill>
                <a:schemeClr val="tx1"/>
              </a:solidFill>
            </a:endParaRPr>
          </a:p>
          <a:p>
            <a:r>
              <a:rPr lang="en-US" sz="8000" dirty="0" smtClean="0">
                <a:solidFill>
                  <a:schemeClr val="tx1"/>
                </a:solidFill>
              </a:rPr>
              <a:t>James Howison</a:t>
            </a:r>
          </a:p>
          <a:p>
            <a:r>
              <a:rPr lang="en-US" sz="8000" dirty="0" smtClean="0">
                <a:solidFill>
                  <a:schemeClr val="tx1"/>
                </a:solidFill>
              </a:rPr>
              <a:t>School of Information</a:t>
            </a:r>
          </a:p>
          <a:p>
            <a:r>
              <a:rPr lang="en-US" sz="8000" dirty="0" smtClean="0">
                <a:solidFill>
                  <a:schemeClr val="tx1"/>
                </a:solidFill>
              </a:rPr>
              <a:t>University of Texas at </a:t>
            </a:r>
            <a:r>
              <a:rPr lang="en-US" sz="8000" dirty="0" smtClean="0">
                <a:solidFill>
                  <a:schemeClr val="tx1"/>
                </a:solidFill>
              </a:rPr>
              <a:t>Austin</a:t>
            </a:r>
          </a:p>
          <a:p>
            <a:r>
              <a:rPr lang="en-US" sz="8000" dirty="0" smtClean="0">
                <a:solidFill>
                  <a:srgbClr val="FFFF00"/>
                </a:solidFill>
              </a:rPr>
              <a:t>@</a:t>
            </a:r>
            <a:r>
              <a:rPr lang="en-US" sz="8000" dirty="0" err="1" smtClean="0">
                <a:solidFill>
                  <a:srgbClr val="FFFF00"/>
                </a:solidFill>
              </a:rPr>
              <a:t>jameshowison</a:t>
            </a:r>
            <a:r>
              <a:rPr lang="en-US" sz="8000" dirty="0" smtClean="0">
                <a:solidFill>
                  <a:srgbClr val="FFFF00"/>
                </a:solidFill>
              </a:rPr>
              <a:t> </a:t>
            </a:r>
            <a:r>
              <a:rPr lang="en-US" sz="8000" dirty="0" smtClean="0">
                <a:solidFill>
                  <a:schemeClr val="tx1"/>
                </a:solidFill>
              </a:rPr>
              <a:t>(link to slides tweeted)</a:t>
            </a:r>
            <a:endParaRPr lang="en-US" sz="8000" dirty="0" smtClean="0">
              <a:solidFill>
                <a:schemeClr val="tx1"/>
              </a:solidFill>
            </a:endParaRPr>
          </a:p>
          <a:p>
            <a:endParaRPr lang="en-US" sz="4400" dirty="0" smtClean="0">
              <a:solidFill>
                <a:schemeClr val="tx1"/>
              </a:solidFill>
            </a:endParaRPr>
          </a:p>
          <a:p>
            <a:r>
              <a:rPr lang="en-US" sz="8000" dirty="0" smtClean="0">
                <a:solidFill>
                  <a:schemeClr val="tx1"/>
                </a:solidFill>
              </a:rPr>
              <a:t>(based in part on joint work with Jim Herbsleb at Carnegie Mellon)</a:t>
            </a:r>
            <a:endParaRPr lang="en-US" sz="8000" dirty="0">
              <a:solidFill>
                <a:schemeClr val="tx1"/>
              </a:solidFill>
            </a:endParaRPr>
          </a:p>
        </p:txBody>
      </p:sp>
      <p:sp>
        <p:nvSpPr>
          <p:cNvPr id="8" name="Rectangle 7"/>
          <p:cNvSpPr/>
          <p:nvPr/>
        </p:nvSpPr>
        <p:spPr>
          <a:xfrm>
            <a:off x="152400" y="5943600"/>
            <a:ext cx="8686800" cy="646331"/>
          </a:xfrm>
          <a:prstGeom prst="rect">
            <a:avLst/>
          </a:prstGeom>
        </p:spPr>
        <p:txBody>
          <a:bodyPr wrap="square">
            <a:spAutoFit/>
          </a:bodyPr>
          <a:lstStyle/>
          <a:p>
            <a:pPr marL="0" indent="0" algn="ctr">
              <a:buNone/>
            </a:pPr>
            <a:r>
              <a:rPr lang="en-US" sz="1800" dirty="0">
                <a:solidFill>
                  <a:srgbClr val="FFFFFF"/>
                </a:solidFill>
              </a:rPr>
              <a:t>This material is based upon work supported by the US National Science Foundation under Grant Nos. SMA- 1064209 (SciSIP</a:t>
            </a:r>
            <a:r>
              <a:rPr lang="en-US" sz="1800" dirty="0" smtClean="0">
                <a:solidFill>
                  <a:srgbClr val="FFFFFF"/>
                </a:solidFill>
              </a:rPr>
              <a:t>), OCI</a:t>
            </a:r>
            <a:r>
              <a:rPr lang="en-US" sz="1800" dirty="0">
                <a:solidFill>
                  <a:srgbClr val="FFFFFF"/>
                </a:solidFill>
              </a:rPr>
              <a:t>-0943168 (VOSS</a:t>
            </a:r>
            <a:r>
              <a:rPr lang="en-US" sz="1800" dirty="0" smtClean="0">
                <a:solidFill>
                  <a:srgbClr val="FFFFFF"/>
                </a:solidFill>
              </a:rPr>
              <a:t>)</a:t>
            </a:r>
            <a:r>
              <a:rPr lang="en-US" dirty="0">
                <a:solidFill>
                  <a:srgbClr val="FFFFFF"/>
                </a:solidFill>
              </a:rPr>
              <a:t> </a:t>
            </a:r>
            <a:r>
              <a:rPr lang="en-US" dirty="0" smtClean="0">
                <a:solidFill>
                  <a:srgbClr val="FFFFFF"/>
                </a:solidFill>
              </a:rPr>
              <a:t>and ACI-145348 (CAREER).</a:t>
            </a:r>
            <a:endParaRPr lang="en-US" sz="1800" dirty="0">
              <a:solidFill>
                <a:srgbClr val="FFFFFF"/>
              </a:solidFill>
            </a:endParaRPr>
          </a:p>
        </p:txBody>
      </p:sp>
      <p:pic>
        <p:nvPicPr>
          <p:cNvPr id="11" name="Picture 10" descr="6933963596_8c09b8d6fc_z.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893" y="332690"/>
            <a:ext cx="4234307" cy="2825077"/>
          </a:xfrm>
          <a:prstGeom prst="rect">
            <a:avLst/>
          </a:prstGeom>
        </p:spPr>
      </p:pic>
      <p:sp>
        <p:nvSpPr>
          <p:cNvPr id="12" name="TextBox 11"/>
          <p:cNvSpPr txBox="1"/>
          <p:nvPr/>
        </p:nvSpPr>
        <p:spPr>
          <a:xfrm>
            <a:off x="4604893" y="3201354"/>
            <a:ext cx="4361444" cy="307777"/>
          </a:xfrm>
          <a:prstGeom prst="rect">
            <a:avLst/>
          </a:prstGeom>
          <a:noFill/>
        </p:spPr>
        <p:txBody>
          <a:bodyPr wrap="square" rtlCol="0">
            <a:spAutoFit/>
          </a:bodyPr>
          <a:lstStyle/>
          <a:p>
            <a:r>
              <a:rPr lang="en-US" sz="1400" dirty="0"/>
              <a:t>https://</a:t>
            </a:r>
            <a:r>
              <a:rPr lang="en-US" sz="1400" dirty="0" err="1"/>
              <a:t>www.flickr.com</a:t>
            </a:r>
            <a:r>
              <a:rPr lang="en-US" sz="1400" dirty="0"/>
              <a:t>/photos/</a:t>
            </a:r>
            <a:r>
              <a:rPr lang="en-US" sz="1400" dirty="0" err="1"/>
              <a:t>mrhayata</a:t>
            </a:r>
            <a:r>
              <a:rPr lang="en-US" sz="1400" dirty="0"/>
              <a:t>/6933963596</a:t>
            </a:r>
          </a:p>
        </p:txBody>
      </p:sp>
    </p:spTree>
    <p:extLst>
      <p:ext uri="{BB962C8B-B14F-4D97-AF65-F5344CB8AC3E}">
        <p14:creationId xmlns:p14="http://schemas.microsoft.com/office/powerpoint/2010/main" val="34435144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ecosystem neighborhood</a:t>
            </a:r>
            <a:endParaRPr lang="en-US" dirty="0"/>
          </a:p>
        </p:txBody>
      </p:sp>
      <p:pic>
        <p:nvPicPr>
          <p:cNvPr id="5" name="Content Placeholder 4" descr="SI2-Keynote-Figures-3.pdf"/>
          <p:cNvPicPr>
            <a:picLocks noGrp="1" noChangeAspect="1"/>
          </p:cNvPicPr>
          <p:nvPr>
            <p:ph idx="1"/>
          </p:nvPr>
        </p:nvPicPr>
        <p:blipFill>
          <a:blip r:embed="rId2">
            <a:extLst>
              <a:ext uri="{28A0092B-C50C-407E-A947-70E740481C1C}">
                <a14:useLocalDpi xmlns:a14="http://schemas.microsoft.com/office/drawing/2010/main" val="0"/>
              </a:ext>
            </a:extLst>
          </a:blip>
          <a:srcRect t="1664" b="1664"/>
          <a:stretch>
            <a:fillRect/>
          </a:stretch>
        </p:blipFill>
        <p:spPr/>
      </p:pic>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20832529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ecosystem neighborhood</a:t>
            </a:r>
            <a:endParaRPr lang="en-US" dirty="0"/>
          </a:p>
        </p:txBody>
      </p:sp>
      <p:pic>
        <p:nvPicPr>
          <p:cNvPr id="6" name="Content Placeholder 5" descr="SI2-Keynote-Figures-4.pdf"/>
          <p:cNvPicPr>
            <a:picLocks noGrp="1" noChangeAspect="1"/>
          </p:cNvPicPr>
          <p:nvPr>
            <p:ph idx="1"/>
          </p:nvPr>
        </p:nvPicPr>
        <p:blipFill>
          <a:blip r:embed="rId2">
            <a:extLst>
              <a:ext uri="{28A0092B-C50C-407E-A947-70E740481C1C}">
                <a14:useLocalDpi xmlns:a14="http://schemas.microsoft.com/office/drawing/2010/main" val="0"/>
              </a:ext>
            </a:extLst>
          </a:blip>
          <a:srcRect t="-9932" b="-9932"/>
          <a:stretch>
            <a:fillRect/>
          </a:stretch>
        </p:blipFill>
        <p:spPr/>
      </p:pic>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12152868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@jameshowison</a:t>
            </a:r>
            <a:endParaRPr lang="en-US"/>
          </a:p>
        </p:txBody>
      </p:sp>
      <p:pic>
        <p:nvPicPr>
          <p:cNvPr id="9" name="Picture 8" descr="6933963596_8c09b8d6fc_z.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74638"/>
            <a:ext cx="8128000" cy="5422900"/>
          </a:xfrm>
          <a:prstGeom prst="rect">
            <a:avLst/>
          </a:prstGeom>
        </p:spPr>
      </p:pic>
      <p:sp>
        <p:nvSpPr>
          <p:cNvPr id="10" name="TextBox 9"/>
          <p:cNvSpPr txBox="1"/>
          <p:nvPr/>
        </p:nvSpPr>
        <p:spPr>
          <a:xfrm>
            <a:off x="3335730" y="5868502"/>
            <a:ext cx="5368139" cy="369332"/>
          </a:xfrm>
          <a:prstGeom prst="rect">
            <a:avLst/>
          </a:prstGeom>
          <a:noFill/>
        </p:spPr>
        <p:txBody>
          <a:bodyPr wrap="none" rtlCol="0">
            <a:spAutoFit/>
          </a:bodyPr>
          <a:lstStyle/>
          <a:p>
            <a:r>
              <a:rPr lang="en-US" dirty="0"/>
              <a:t>https://</a:t>
            </a:r>
            <a:r>
              <a:rPr lang="en-US" dirty="0" err="1"/>
              <a:t>www.flickr.com</a:t>
            </a:r>
            <a:r>
              <a:rPr lang="en-US" dirty="0"/>
              <a:t>/photos/</a:t>
            </a:r>
            <a:r>
              <a:rPr lang="en-US" dirty="0" err="1"/>
              <a:t>mrhayata</a:t>
            </a:r>
            <a:r>
              <a:rPr lang="en-US" dirty="0"/>
              <a:t>/6933963596</a:t>
            </a:r>
          </a:p>
        </p:txBody>
      </p:sp>
    </p:spTree>
    <p:extLst>
      <p:ext uri="{BB962C8B-B14F-4D97-AF65-F5344CB8AC3E}">
        <p14:creationId xmlns:p14="http://schemas.microsoft.com/office/powerpoint/2010/main" val="35366431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work holds a software ecosystem together (if anything)?</a:t>
            </a:r>
            <a:endParaRPr lang="en-US" dirty="0"/>
          </a:p>
        </p:txBody>
      </p:sp>
      <p:sp>
        <p:nvSpPr>
          <p:cNvPr id="3" name="Content Placeholder 2"/>
          <p:cNvSpPr>
            <a:spLocks noGrp="1"/>
          </p:cNvSpPr>
          <p:nvPr>
            <p:ph idx="1"/>
          </p:nvPr>
        </p:nvSpPr>
        <p:spPr>
          <a:xfrm>
            <a:off x="457200" y="1847176"/>
            <a:ext cx="8229600" cy="4525963"/>
          </a:xfrm>
        </p:spPr>
        <p:txBody>
          <a:bodyPr>
            <a:normAutofit lnSpcReduction="10000"/>
          </a:bodyPr>
          <a:lstStyle/>
          <a:p>
            <a:r>
              <a:rPr lang="en-US" dirty="0" smtClean="0">
                <a:solidFill>
                  <a:srgbClr val="FFFF00"/>
                </a:solidFill>
              </a:rPr>
              <a:t>Sensing work </a:t>
            </a:r>
          </a:p>
          <a:p>
            <a:pPr lvl="1"/>
            <a:r>
              <a:rPr lang="en-US" dirty="0" smtClean="0"/>
              <a:t>knowing how workflows/software “out there” are changing</a:t>
            </a:r>
          </a:p>
          <a:p>
            <a:r>
              <a:rPr lang="en-US" dirty="0" smtClean="0">
                <a:solidFill>
                  <a:srgbClr val="FFFF00"/>
                </a:solidFill>
              </a:rPr>
              <a:t>Adjustment </a:t>
            </a:r>
          </a:p>
          <a:p>
            <a:pPr lvl="1"/>
            <a:r>
              <a:rPr lang="en-US" dirty="0" smtClean="0"/>
              <a:t>making appropriate changes to account for changing surroundings</a:t>
            </a:r>
          </a:p>
          <a:p>
            <a:r>
              <a:rPr lang="en-US" dirty="0" smtClean="0">
                <a:solidFill>
                  <a:srgbClr val="FFFF00"/>
                </a:solidFill>
              </a:rPr>
              <a:t>Synchronization </a:t>
            </a:r>
          </a:p>
          <a:p>
            <a:pPr lvl="1"/>
            <a:r>
              <a:rPr lang="en-US" dirty="0" smtClean="0"/>
              <a:t>ensuring that changes in multiple components make sense together, avoiding cascades.</a:t>
            </a:r>
            <a:endParaRPr lang="en-US" dirty="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34879117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9266"/>
            <a:ext cx="8229600" cy="1143000"/>
          </a:xfrm>
        </p:spPr>
        <p:txBody>
          <a:bodyPr>
            <a:noAutofit/>
          </a:bodyPr>
          <a:lstStyle/>
          <a:p>
            <a:r>
              <a:rPr lang="en-US" sz="5400" dirty="0" smtClean="0"/>
              <a:t>Holding things together is hard work</a:t>
            </a:r>
            <a:endParaRPr lang="en-US" sz="5400" dirty="0"/>
          </a:p>
        </p:txBody>
      </p:sp>
      <p:sp>
        <p:nvSpPr>
          <p:cNvPr id="3" name="Footer Placeholder 2"/>
          <p:cNvSpPr>
            <a:spLocks noGrp="1"/>
          </p:cNvSpPr>
          <p:nvPr>
            <p:ph type="ftr" sz="quarter" idx="11"/>
          </p:nvPr>
        </p:nvSpPr>
        <p:spPr/>
        <p:txBody>
          <a:bodyPr/>
          <a:lstStyle/>
          <a:p>
            <a:r>
              <a:rPr lang="en-US" smtClean="0"/>
              <a:t>@jameshowison</a:t>
            </a:r>
            <a:endParaRPr lang="en-US"/>
          </a:p>
        </p:txBody>
      </p:sp>
      <p:sp>
        <p:nvSpPr>
          <p:cNvPr id="4" name="TextBox 3"/>
          <p:cNvSpPr txBox="1"/>
          <p:nvPr/>
        </p:nvSpPr>
        <p:spPr>
          <a:xfrm>
            <a:off x="1322980" y="3298897"/>
            <a:ext cx="6924707" cy="830997"/>
          </a:xfrm>
          <a:prstGeom prst="rect">
            <a:avLst/>
          </a:prstGeom>
          <a:noFill/>
        </p:spPr>
        <p:txBody>
          <a:bodyPr wrap="square" rtlCol="0">
            <a:spAutoFit/>
          </a:bodyPr>
          <a:lstStyle/>
          <a:p>
            <a:pPr algn="ctr"/>
            <a:r>
              <a:rPr lang="en-US" sz="2400" dirty="0" smtClean="0"/>
              <a:t>But you can’t unlock the potential of cyberinfrastructure without it</a:t>
            </a:r>
            <a:endParaRPr lang="en-US" sz="2400" dirty="0"/>
          </a:p>
        </p:txBody>
      </p:sp>
      <p:sp>
        <p:nvSpPr>
          <p:cNvPr id="5" name="TextBox 4"/>
          <p:cNvSpPr txBox="1"/>
          <p:nvPr/>
        </p:nvSpPr>
        <p:spPr>
          <a:xfrm>
            <a:off x="1322980" y="4580819"/>
            <a:ext cx="644689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052276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work spread around?</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a:t>your software </a:t>
            </a:r>
            <a:r>
              <a:rPr lang="en-US" dirty="0" smtClean="0"/>
              <a:t>neighborhood works at all </a:t>
            </a:r>
            <a:r>
              <a:rPr lang="en-US" dirty="0"/>
              <a:t>then this work is being </a:t>
            </a:r>
            <a:r>
              <a:rPr lang="en-US" dirty="0" smtClean="0"/>
              <a:t>done, by someone. In some fashion, not necessarily efficiently.</a:t>
            </a:r>
          </a:p>
          <a:p>
            <a:endParaRPr lang="en-US" dirty="0" smtClean="0"/>
          </a:p>
          <a:p>
            <a:r>
              <a:rPr lang="en-US" dirty="0" smtClean="0"/>
              <a:t>How does this work happen:</a:t>
            </a:r>
          </a:p>
          <a:p>
            <a:pPr lvl="1"/>
            <a:r>
              <a:rPr lang="en-US" dirty="0" smtClean="0"/>
              <a:t>What </a:t>
            </a:r>
            <a:r>
              <a:rPr lang="en-US" dirty="0" smtClean="0"/>
              <a:t>work do we send to our users?</a:t>
            </a:r>
          </a:p>
          <a:p>
            <a:pPr lvl="1"/>
            <a:r>
              <a:rPr lang="en-US" dirty="0" smtClean="0"/>
              <a:t>What work do we send to neighboring projects?</a:t>
            </a:r>
          </a:p>
          <a:p>
            <a:pPr lvl="1"/>
            <a:endParaRPr lang="en-US" dirty="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4127360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work do we send to </a:t>
            </a:r>
            <a:r>
              <a:rPr lang="en-US" dirty="0"/>
              <a:t>our </a:t>
            </a:r>
            <a:r>
              <a:rPr lang="en-US" dirty="0" smtClean="0"/>
              <a:t>users?</a:t>
            </a:r>
            <a:endParaRPr lang="en-US" dirty="0"/>
          </a:p>
        </p:txBody>
      </p:sp>
      <p:sp>
        <p:nvSpPr>
          <p:cNvPr id="3" name="Text Placeholder 2"/>
          <p:cNvSpPr>
            <a:spLocks noGrp="1"/>
          </p:cNvSpPr>
          <p:nvPr>
            <p:ph type="body" idx="1"/>
          </p:nvPr>
        </p:nvSpPr>
        <p:spPr/>
        <p:txBody>
          <a:bodyPr/>
          <a:lstStyle/>
          <a:p>
            <a:r>
              <a:rPr lang="en-US" dirty="0" smtClean="0"/>
              <a:t>Challenges	</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How do we know:</a:t>
            </a:r>
          </a:p>
          <a:p>
            <a:pPr lvl="1"/>
            <a:r>
              <a:rPr lang="en-US" dirty="0"/>
              <a:t>What users do with our code?</a:t>
            </a:r>
          </a:p>
          <a:p>
            <a:pPr lvl="1"/>
            <a:r>
              <a:rPr lang="en-US" dirty="0"/>
              <a:t>What tools they combine it with?</a:t>
            </a:r>
          </a:p>
          <a:p>
            <a:pPr lvl="1"/>
            <a:r>
              <a:rPr lang="en-US" dirty="0"/>
              <a:t>How and how often they adjust our code </a:t>
            </a:r>
            <a:r>
              <a:rPr lang="en-US" dirty="0" smtClean="0"/>
              <a:t>(</a:t>
            </a:r>
            <a:r>
              <a:rPr lang="en-US" dirty="0" err="1" smtClean="0"/>
              <a:t>inc.</a:t>
            </a:r>
            <a:r>
              <a:rPr lang="en-US" dirty="0" smtClean="0"/>
              <a:t> </a:t>
            </a:r>
            <a:r>
              <a:rPr lang="en-US" dirty="0"/>
              <a:t>wrappers, pre-processing)</a:t>
            </a:r>
            <a:r>
              <a:rPr lang="en-US" dirty="0" smtClean="0"/>
              <a:t>?</a:t>
            </a:r>
          </a:p>
          <a:p>
            <a:pPr lvl="1"/>
            <a:r>
              <a:rPr lang="en-US" dirty="0" smtClean="0"/>
              <a:t>Where they go for help?</a:t>
            </a:r>
            <a:endParaRPr lang="en-US" dirty="0"/>
          </a:p>
          <a:p>
            <a:pPr lvl="1"/>
            <a:r>
              <a:rPr lang="en-US" dirty="0"/>
              <a:t>Do we talk to both users and their sys admins?</a:t>
            </a:r>
          </a:p>
          <a:p>
            <a:r>
              <a:rPr lang="en-US" dirty="0"/>
              <a:t>How do we shape our users use?</a:t>
            </a:r>
          </a:p>
          <a:p>
            <a:pPr lvl="1"/>
            <a:r>
              <a:rPr lang="en-US" dirty="0"/>
              <a:t>Can’t control them, but we can guide them</a:t>
            </a:r>
            <a:r>
              <a:rPr lang="en-US" dirty="0" smtClean="0"/>
              <a:t>.</a:t>
            </a:r>
            <a:endParaRPr lang="en-US" dirty="0"/>
          </a:p>
        </p:txBody>
      </p:sp>
      <p:sp>
        <p:nvSpPr>
          <p:cNvPr id="5" name="Text Placeholder 4"/>
          <p:cNvSpPr>
            <a:spLocks noGrp="1"/>
          </p:cNvSpPr>
          <p:nvPr>
            <p:ph type="body" sz="quarter" idx="3"/>
          </p:nvPr>
        </p:nvSpPr>
        <p:spPr/>
        <p:txBody>
          <a:bodyPr/>
          <a:lstStyle/>
          <a:p>
            <a:r>
              <a:rPr lang="en-US" dirty="0" smtClean="0"/>
              <a:t>Techniques</a:t>
            </a:r>
            <a:endParaRPr lang="en-US" dirty="0"/>
          </a:p>
        </p:txBody>
      </p:sp>
      <p:sp>
        <p:nvSpPr>
          <p:cNvPr id="6" name="Content Placeholder 5"/>
          <p:cNvSpPr>
            <a:spLocks noGrp="1"/>
          </p:cNvSpPr>
          <p:nvPr>
            <p:ph sz="quarter" idx="4"/>
          </p:nvPr>
        </p:nvSpPr>
        <p:spPr/>
        <p:txBody>
          <a:bodyPr>
            <a:normAutofit lnSpcReduction="10000"/>
          </a:bodyPr>
          <a:lstStyle/>
          <a:p>
            <a:r>
              <a:rPr lang="en-US" dirty="0" smtClean="0"/>
              <a:t>Registration of users</a:t>
            </a:r>
          </a:p>
          <a:p>
            <a:r>
              <a:rPr lang="en-US" dirty="0" smtClean="0"/>
              <a:t>Build use reporting into our software </a:t>
            </a:r>
            <a:r>
              <a:rPr lang="en-US" dirty="0" smtClean="0"/>
              <a:t>including </a:t>
            </a:r>
            <a:r>
              <a:rPr lang="en-US" dirty="0" smtClean="0"/>
              <a:t>reporting complements.</a:t>
            </a:r>
          </a:p>
          <a:p>
            <a:r>
              <a:rPr lang="en-US" dirty="0" smtClean="0"/>
              <a:t>Know “lead</a:t>
            </a:r>
            <a:r>
              <a:rPr lang="en-US" dirty="0"/>
              <a:t>-</a:t>
            </a:r>
            <a:r>
              <a:rPr lang="en-US" dirty="0" smtClean="0"/>
              <a:t>users” but know longer tail as well.</a:t>
            </a:r>
          </a:p>
          <a:p>
            <a:r>
              <a:rPr lang="en-US" dirty="0"/>
              <a:t>C</a:t>
            </a:r>
            <a:r>
              <a:rPr lang="en-US" dirty="0" smtClean="0"/>
              <a:t>oncentrate</a:t>
            </a:r>
            <a:r>
              <a:rPr lang="en-US" dirty="0"/>
              <a:t>, monitor, and </a:t>
            </a:r>
            <a:r>
              <a:rPr lang="en-US" i="1" dirty="0"/>
              <a:t>curate</a:t>
            </a:r>
            <a:r>
              <a:rPr lang="en-US" dirty="0"/>
              <a:t> help discussions</a:t>
            </a:r>
            <a:r>
              <a:rPr lang="en-US" dirty="0" smtClean="0"/>
              <a:t>.</a:t>
            </a:r>
          </a:p>
          <a:p>
            <a:r>
              <a:rPr lang="en-US" dirty="0" smtClean="0"/>
              <a:t>Documentation can nudge user behavior.</a:t>
            </a:r>
            <a:endParaRPr lang="en-US" dirty="0"/>
          </a:p>
        </p:txBody>
      </p:sp>
      <p:sp>
        <p:nvSpPr>
          <p:cNvPr id="7" name="Footer Placeholder 6"/>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18409819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work do we send </a:t>
            </a:r>
            <a:br>
              <a:rPr lang="en-US" dirty="0" smtClean="0"/>
            </a:br>
            <a:r>
              <a:rPr lang="en-US" dirty="0" smtClean="0"/>
              <a:t>to neighboring projects?</a:t>
            </a:r>
            <a:endParaRPr lang="en-US" dirty="0"/>
          </a:p>
        </p:txBody>
      </p:sp>
      <p:sp>
        <p:nvSpPr>
          <p:cNvPr id="3" name="Text Placeholder 2"/>
          <p:cNvSpPr>
            <a:spLocks noGrp="1"/>
          </p:cNvSpPr>
          <p:nvPr>
            <p:ph type="body" idx="1"/>
          </p:nvPr>
        </p:nvSpPr>
        <p:spPr/>
        <p:txBody>
          <a:bodyPr/>
          <a:lstStyle/>
          <a:p>
            <a:r>
              <a:rPr lang="en-US" dirty="0" smtClean="0"/>
              <a:t>Challenges	</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Know </a:t>
            </a:r>
            <a:r>
              <a:rPr lang="en-US" dirty="0" smtClean="0"/>
              <a:t>our upstream, downstream, and complements</a:t>
            </a:r>
            <a:endParaRPr lang="en-US" dirty="0" smtClean="0"/>
          </a:p>
          <a:p>
            <a:r>
              <a:rPr lang="en-US" dirty="0" smtClean="0"/>
              <a:t>How </a:t>
            </a:r>
            <a:r>
              <a:rPr lang="en-US" dirty="0" smtClean="0"/>
              <a:t>do they adjust to our changes? Can we synchronize releases?</a:t>
            </a:r>
          </a:p>
          <a:p>
            <a:r>
              <a:rPr lang="en-US" dirty="0" smtClean="0"/>
              <a:t>Is our use of other components visible?</a:t>
            </a:r>
          </a:p>
          <a:p>
            <a:r>
              <a:rPr lang="en-US" dirty="0" smtClean="0"/>
              <a:t>Can we pass our adjustments upstream (saving others time)?</a:t>
            </a:r>
            <a:endParaRPr lang="en-US" dirty="0"/>
          </a:p>
        </p:txBody>
      </p:sp>
      <p:sp>
        <p:nvSpPr>
          <p:cNvPr id="5" name="Text Placeholder 4"/>
          <p:cNvSpPr>
            <a:spLocks noGrp="1"/>
          </p:cNvSpPr>
          <p:nvPr>
            <p:ph type="body" sz="quarter" idx="3"/>
          </p:nvPr>
        </p:nvSpPr>
        <p:spPr/>
        <p:txBody>
          <a:bodyPr/>
          <a:lstStyle/>
          <a:p>
            <a:r>
              <a:rPr lang="en-US" dirty="0" smtClean="0"/>
              <a:t>Techniques</a:t>
            </a:r>
            <a:endParaRPr lang="en-US" dirty="0"/>
          </a:p>
        </p:txBody>
      </p:sp>
      <p:sp>
        <p:nvSpPr>
          <p:cNvPr id="6" name="Content Placeholder 5"/>
          <p:cNvSpPr>
            <a:spLocks noGrp="1"/>
          </p:cNvSpPr>
          <p:nvPr>
            <p:ph sz="quarter" idx="4"/>
          </p:nvPr>
        </p:nvSpPr>
        <p:spPr/>
        <p:txBody>
          <a:bodyPr>
            <a:normAutofit/>
          </a:bodyPr>
          <a:lstStyle/>
          <a:p>
            <a:r>
              <a:rPr lang="en-US" dirty="0" smtClean="0"/>
              <a:t>Be part of upstream and downstream projects (Read lists, attend events, work with their code). Include others in your events.</a:t>
            </a:r>
          </a:p>
          <a:p>
            <a:r>
              <a:rPr lang="en-US" dirty="0" smtClean="0"/>
              <a:t>Can your adjustment work be passed upstream?</a:t>
            </a:r>
          </a:p>
          <a:p>
            <a:r>
              <a:rPr lang="en-US" dirty="0" smtClean="0"/>
              <a:t>Are we the bug reporters that we’d like to have?</a:t>
            </a:r>
          </a:p>
          <a:p>
            <a:endParaRPr lang="en-US" dirty="0"/>
          </a:p>
        </p:txBody>
      </p:sp>
      <p:sp>
        <p:nvSpPr>
          <p:cNvPr id="7" name="Footer Placeholder 6"/>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4748075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“organizational forms” spread the work out differently</a:t>
            </a:r>
            <a:endParaRPr lang="en-US" dirty="0"/>
          </a:p>
        </p:txBody>
      </p:sp>
      <p:sp>
        <p:nvSpPr>
          <p:cNvPr id="3" name="Content Placeholder 2"/>
          <p:cNvSpPr>
            <a:spLocks noGrp="1"/>
          </p:cNvSpPr>
          <p:nvPr>
            <p:ph idx="1"/>
          </p:nvPr>
        </p:nvSpPr>
        <p:spPr>
          <a:xfrm>
            <a:off x="457200" y="2267732"/>
            <a:ext cx="8229600" cy="2766633"/>
          </a:xfrm>
        </p:spPr>
        <p:txBody>
          <a:bodyPr>
            <a:normAutofit lnSpcReduction="10000"/>
          </a:bodyPr>
          <a:lstStyle/>
          <a:p>
            <a:pPr marL="514350" indent="-514350">
              <a:buFont typeface="+mj-lt"/>
              <a:buAutoNum type="arabicPeriod"/>
            </a:pPr>
            <a:r>
              <a:rPr lang="en-US" dirty="0" smtClean="0"/>
              <a:t>The </a:t>
            </a:r>
            <a:r>
              <a:rPr lang="en-US" dirty="0" smtClean="0"/>
              <a:t>“grant startup”</a:t>
            </a:r>
            <a:endParaRPr lang="en-US" dirty="0" smtClean="0"/>
          </a:p>
          <a:p>
            <a:pPr marL="514350" indent="-514350">
              <a:buFont typeface="+mj-lt"/>
              <a:buAutoNum type="arabicPeriod"/>
            </a:pPr>
            <a:r>
              <a:rPr lang="en-US" dirty="0" smtClean="0"/>
              <a:t>The “service center”</a:t>
            </a:r>
          </a:p>
          <a:p>
            <a:pPr marL="514350" indent="-514350">
              <a:buFont typeface="+mj-lt"/>
              <a:buAutoNum type="arabicPeriod"/>
            </a:pPr>
            <a:r>
              <a:rPr lang="en-US" dirty="0" smtClean="0"/>
              <a:t>The “merely open” </a:t>
            </a:r>
            <a:r>
              <a:rPr lang="en-US" dirty="0" smtClean="0"/>
              <a:t>project</a:t>
            </a:r>
          </a:p>
          <a:p>
            <a:pPr marL="514350" indent="-514350">
              <a:buFont typeface="+mj-lt"/>
              <a:buAutoNum type="arabicPeriod"/>
            </a:pPr>
            <a:r>
              <a:rPr lang="en-US" dirty="0" smtClean="0"/>
              <a:t>The “passively open” project</a:t>
            </a:r>
            <a:endParaRPr lang="en-US" dirty="0" smtClean="0"/>
          </a:p>
          <a:p>
            <a:pPr marL="514350" indent="-514350">
              <a:buFont typeface="+mj-lt"/>
              <a:buAutoNum type="arabicPeriod"/>
            </a:pPr>
            <a:r>
              <a:rPr lang="en-US" dirty="0" smtClean="0"/>
              <a:t>The </a:t>
            </a:r>
            <a:r>
              <a:rPr lang="en-US" dirty="0" smtClean="0"/>
              <a:t>“ecosystem player”</a:t>
            </a:r>
            <a:endParaRPr lang="en-US" dirty="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21118870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grant startup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new grant to a lab</a:t>
            </a:r>
          </a:p>
          <a:p>
            <a:r>
              <a:rPr lang="en-US" dirty="0" smtClean="0"/>
              <a:t>An internal team, low external transparency (like a “stealth mode” VC-funded startup)</a:t>
            </a:r>
          </a:p>
          <a:p>
            <a:r>
              <a:rPr lang="en-US" dirty="0" smtClean="0"/>
              <a:t>Experimenting, not wanting to bother others until “it works”</a:t>
            </a:r>
          </a:p>
          <a:p>
            <a:r>
              <a:rPr lang="en-US" dirty="0" smtClean="0"/>
              <a:t>From an ecosystem perspective, this can be very much like one big code dump, pushing sensing, adjustment, and synchronization onto end users and other projects. </a:t>
            </a:r>
          </a:p>
          <a:p>
            <a:r>
              <a:rPr lang="en-US" dirty="0" smtClean="0"/>
              <a:t>Two key actions: </a:t>
            </a:r>
          </a:p>
          <a:p>
            <a:pPr lvl="1"/>
            <a:r>
              <a:rPr lang="en-US" dirty="0"/>
              <a:t>Identify potential </a:t>
            </a:r>
            <a:r>
              <a:rPr lang="en-US" dirty="0" smtClean="0"/>
              <a:t>users and know what else they use</a:t>
            </a:r>
          </a:p>
          <a:p>
            <a:pPr lvl="1"/>
            <a:r>
              <a:rPr lang="en-US" dirty="0"/>
              <a:t>E</a:t>
            </a:r>
            <a:r>
              <a:rPr lang="en-US" dirty="0" smtClean="0"/>
              <a:t>xchange people with dependencies and complements </a:t>
            </a:r>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381327006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a:xfrm>
            <a:off x="457200" y="1600200"/>
            <a:ext cx="7465836" cy="4525963"/>
          </a:xfrm>
        </p:spPr>
        <p:txBody>
          <a:bodyPr>
            <a:normAutofit/>
          </a:bodyPr>
          <a:lstStyle/>
          <a:p>
            <a:r>
              <a:rPr lang="en-US" dirty="0" smtClean="0"/>
              <a:t>Digital information can be copied</a:t>
            </a:r>
          </a:p>
          <a:p>
            <a:pPr lvl="1"/>
            <a:r>
              <a:rPr lang="en-US" dirty="0" smtClean="0"/>
              <a:t>High design costs</a:t>
            </a:r>
          </a:p>
          <a:p>
            <a:pPr lvl="1"/>
            <a:r>
              <a:rPr lang="en-US" dirty="0" smtClean="0"/>
              <a:t>Ultra-low instantiation costs</a:t>
            </a:r>
          </a:p>
          <a:p>
            <a:pPr lvl="1"/>
            <a:r>
              <a:rPr lang="en-US" dirty="0" smtClean="0"/>
              <a:t>Cheap network distribution</a:t>
            </a:r>
          </a:p>
          <a:p>
            <a:r>
              <a:rPr lang="en-US" dirty="0" smtClean="0"/>
              <a:t>Implications:</a:t>
            </a:r>
          </a:p>
          <a:p>
            <a:pPr lvl="1"/>
            <a:r>
              <a:rPr lang="en-US" dirty="0" smtClean="0"/>
              <a:t>“Write once, run anywhere”</a:t>
            </a:r>
          </a:p>
          <a:p>
            <a:pPr lvl="1"/>
            <a:r>
              <a:rPr lang="en-US" dirty="0" smtClean="0"/>
              <a:t>Everyone gets a car!</a:t>
            </a:r>
          </a:p>
          <a:p>
            <a:endParaRPr lang="en-US" dirty="0"/>
          </a:p>
        </p:txBody>
      </p:sp>
      <p:sp>
        <p:nvSpPr>
          <p:cNvPr id="4" name="Footer Placeholder 3"/>
          <p:cNvSpPr>
            <a:spLocks noGrp="1"/>
          </p:cNvSpPr>
          <p:nvPr>
            <p:ph type="ftr" sz="quarter" idx="11"/>
          </p:nvPr>
        </p:nvSpPr>
        <p:spPr/>
        <p:txBody>
          <a:bodyPr/>
          <a:lstStyle/>
          <a:p>
            <a:r>
              <a:rPr lang="en-US" smtClean="0"/>
              <a:t>@jameshowison</a:t>
            </a:r>
            <a:endParaRPr lang="en-US"/>
          </a:p>
        </p:txBody>
      </p:sp>
      <p:pic>
        <p:nvPicPr>
          <p:cNvPr id="5" name="Picture 4" descr="Top_Download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4806" y="2684526"/>
            <a:ext cx="3174180" cy="1787866"/>
          </a:xfrm>
          <a:prstGeom prst="rect">
            <a:avLst/>
          </a:prstGeom>
        </p:spPr>
      </p:pic>
    </p:spTree>
    <p:extLst>
      <p:ext uri="{BB962C8B-B14F-4D97-AF65-F5344CB8AC3E}">
        <p14:creationId xmlns:p14="http://schemas.microsoft.com/office/powerpoint/2010/main" val="6688366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“service center”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“We’re funded to do the work for our users”</a:t>
            </a:r>
          </a:p>
          <a:p>
            <a:r>
              <a:rPr lang="en-US" dirty="0" smtClean="0"/>
              <a:t>Characteristics:</a:t>
            </a:r>
          </a:p>
          <a:p>
            <a:pPr lvl="1"/>
            <a:r>
              <a:rPr lang="en-US" dirty="0" smtClean="0"/>
              <a:t>One way code membrane (we release, but don’t take contributions)</a:t>
            </a:r>
          </a:p>
          <a:p>
            <a:pPr lvl="1"/>
            <a:r>
              <a:rPr lang="en-US" dirty="0" smtClean="0"/>
              <a:t>A Helpdesk (individual tickets solved in private)</a:t>
            </a:r>
          </a:p>
          <a:p>
            <a:r>
              <a:rPr lang="en-US" dirty="0" smtClean="0"/>
              <a:t>But: the team doesn’t scale to all the sensing, adjustment and synchronization needed</a:t>
            </a:r>
          </a:p>
          <a:p>
            <a:r>
              <a:rPr lang="en-US" dirty="0" smtClean="0"/>
              <a:t>Key actions:</a:t>
            </a:r>
          </a:p>
          <a:p>
            <a:pPr lvl="1"/>
            <a:r>
              <a:rPr lang="en-US" dirty="0" smtClean="0"/>
              <a:t>Enroll our users, accept and learn from patches</a:t>
            </a:r>
          </a:p>
          <a:p>
            <a:pPr lvl="1"/>
            <a:r>
              <a:rPr lang="en-US" dirty="0" smtClean="0"/>
              <a:t>Take support out into public, leveraging “active users”</a:t>
            </a:r>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22170062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“merely open” </a:t>
            </a:r>
            <a:r>
              <a:rPr lang="en-US" dirty="0" smtClean="0"/>
              <a:t>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Projects have all the trappings of open source</a:t>
            </a:r>
          </a:p>
          <a:p>
            <a:pPr lvl="1"/>
            <a:r>
              <a:rPr lang="en-US" dirty="0" smtClean="0"/>
              <a:t>Open source license</a:t>
            </a:r>
          </a:p>
          <a:p>
            <a:pPr lvl="1"/>
            <a:r>
              <a:rPr lang="en-US" dirty="0" smtClean="0"/>
              <a:t>Hosted on github, </a:t>
            </a:r>
            <a:r>
              <a:rPr lang="en-US" dirty="0" smtClean="0"/>
              <a:t>etc.</a:t>
            </a:r>
            <a:endParaRPr lang="en-US" dirty="0" smtClean="0"/>
          </a:p>
          <a:p>
            <a:pPr lvl="1"/>
            <a:r>
              <a:rPr lang="en-US" dirty="0" smtClean="0"/>
              <a:t>Core team might even </a:t>
            </a:r>
            <a:r>
              <a:rPr lang="en-US" dirty="0" smtClean="0"/>
              <a:t>work </a:t>
            </a:r>
            <a:r>
              <a:rPr lang="en-US" dirty="0" smtClean="0"/>
              <a:t>in public</a:t>
            </a:r>
          </a:p>
          <a:p>
            <a:r>
              <a:rPr lang="en-US" dirty="0" smtClean="0"/>
              <a:t>But outside </a:t>
            </a:r>
            <a:r>
              <a:rPr lang="en-US" dirty="0" smtClean="0"/>
              <a:t>contributions </a:t>
            </a:r>
            <a:r>
              <a:rPr lang="en-US" dirty="0" smtClean="0"/>
              <a:t>aren’t occurring.</a:t>
            </a:r>
            <a:endParaRPr lang="en-US" dirty="0" smtClean="0"/>
          </a:p>
          <a:p>
            <a:r>
              <a:rPr lang="en-US" dirty="0" smtClean="0"/>
              <a:t>Openness at least means you can be “sensed” by others, but that puts the work on others.</a:t>
            </a:r>
          </a:p>
          <a:p>
            <a:r>
              <a:rPr lang="en-US" dirty="0" smtClean="0"/>
              <a:t>Key actions:</a:t>
            </a:r>
          </a:p>
          <a:p>
            <a:pPr lvl="1"/>
            <a:r>
              <a:rPr lang="en-US" dirty="0" smtClean="0"/>
              <a:t>Sense </a:t>
            </a:r>
            <a:r>
              <a:rPr lang="en-US" dirty="0" smtClean="0"/>
              <a:t>how the code is used and what it is combined </a:t>
            </a:r>
            <a:r>
              <a:rPr lang="en-US" dirty="0" smtClean="0"/>
              <a:t>with</a:t>
            </a:r>
          </a:p>
          <a:p>
            <a:pPr lvl="1"/>
            <a:r>
              <a:rPr lang="en-US" dirty="0" smtClean="0"/>
              <a:t>Encouraging contributions in order to learn their uses</a:t>
            </a:r>
            <a:endParaRPr lang="en-US" dirty="0" smtClean="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10281348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“passively open”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Project receives external contributions</a:t>
            </a:r>
          </a:p>
          <a:p>
            <a:pPr lvl="1"/>
            <a:r>
              <a:rPr lang="en-US" dirty="0" err="1" smtClean="0"/>
              <a:t>Woohoo</a:t>
            </a:r>
            <a:r>
              <a:rPr lang="en-US" dirty="0" smtClean="0"/>
              <a:t>! A great achievement.</a:t>
            </a:r>
          </a:p>
          <a:p>
            <a:r>
              <a:rPr lang="en-US" dirty="0" smtClean="0"/>
              <a:t>Yet acts only as a passive “sink” for contributions</a:t>
            </a:r>
          </a:p>
          <a:p>
            <a:r>
              <a:rPr lang="en-US" dirty="0" smtClean="0"/>
              <a:t>Adjustment work (contributions) stops at the project</a:t>
            </a:r>
          </a:p>
          <a:p>
            <a:r>
              <a:rPr lang="en-US" dirty="0" smtClean="0"/>
              <a:t>No basis for synchronization.</a:t>
            </a:r>
          </a:p>
          <a:p>
            <a:r>
              <a:rPr lang="en-US" dirty="0" smtClean="0"/>
              <a:t>Key actions needed (“reaching out”)</a:t>
            </a:r>
          </a:p>
          <a:p>
            <a:pPr lvl="1"/>
            <a:r>
              <a:rPr lang="en-US" dirty="0" smtClean="0"/>
              <a:t>Learning to pass (parts of) contributions upstream</a:t>
            </a:r>
          </a:p>
          <a:p>
            <a:pPr lvl="1"/>
            <a:r>
              <a:rPr lang="en-US" dirty="0" smtClean="0"/>
              <a:t>Making contributions to neighborhood projects</a:t>
            </a:r>
            <a:endParaRPr lang="en-US" dirty="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5383178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“ecosystem player”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Funded to build community and to cultivate the work of others</a:t>
            </a:r>
          </a:p>
          <a:p>
            <a:r>
              <a:rPr lang="en-US" dirty="0" smtClean="0"/>
              <a:t>Knows their “ecosystem” neighbors</a:t>
            </a:r>
          </a:p>
          <a:p>
            <a:r>
              <a:rPr lang="en-US" dirty="0" smtClean="0"/>
              <a:t>Actively senses how users use their code (e.g., actively curating help discussions where ever they occur)</a:t>
            </a:r>
          </a:p>
          <a:p>
            <a:r>
              <a:rPr lang="en-US" dirty="0" smtClean="0"/>
              <a:t>Has dense project co-memberships (upstream and downstream)</a:t>
            </a:r>
          </a:p>
          <a:p>
            <a:r>
              <a:rPr lang="en-US" dirty="0" smtClean="0"/>
              <a:t>Works to synchronize releases with neighbors.</a:t>
            </a:r>
          </a:p>
          <a:p>
            <a:r>
              <a:rPr lang="en-US" dirty="0" smtClean="0"/>
              <a:t>Key actions:</a:t>
            </a:r>
          </a:p>
          <a:p>
            <a:pPr lvl="1"/>
            <a:r>
              <a:rPr lang="en-US" dirty="0" smtClean="0"/>
              <a:t>Document what you do so that others can learn</a:t>
            </a:r>
          </a:p>
          <a:p>
            <a:pPr lvl="1"/>
            <a:r>
              <a:rPr lang="en-US" dirty="0" smtClean="0"/>
              <a:t>Document the value of what you do!</a:t>
            </a:r>
            <a:endParaRPr lang="en-US" dirty="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1134112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a:xfrm>
            <a:off x="457200" y="1484916"/>
            <a:ext cx="8229600" cy="4525963"/>
          </a:xfrm>
        </p:spPr>
        <p:txBody>
          <a:bodyPr>
            <a:normAutofit fontScale="77500" lnSpcReduction="20000"/>
          </a:bodyPr>
          <a:lstStyle/>
          <a:p>
            <a:r>
              <a:rPr lang="en-US" sz="3600" dirty="0" smtClean="0"/>
              <a:t>Recombination is a key affordance of software, and it means that projects exist in a “neighborhood” of direct and indirect dependencies</a:t>
            </a:r>
          </a:p>
          <a:p>
            <a:r>
              <a:rPr lang="en-US" sz="3600" dirty="0" smtClean="0"/>
              <a:t>Over time dependencies lead to new kinds of work</a:t>
            </a:r>
          </a:p>
          <a:p>
            <a:pPr lvl="1"/>
            <a:r>
              <a:rPr lang="en-US" sz="3100" b="1" dirty="0" smtClean="0"/>
              <a:t>Sensing</a:t>
            </a:r>
            <a:r>
              <a:rPr lang="en-US" sz="3100" dirty="0" smtClean="0"/>
              <a:t>: knowing what is nearby and how it is changing</a:t>
            </a:r>
          </a:p>
          <a:p>
            <a:pPr lvl="1"/>
            <a:r>
              <a:rPr lang="en-US" sz="3100" b="1" dirty="0" smtClean="0"/>
              <a:t>Adjusting</a:t>
            </a:r>
            <a:r>
              <a:rPr lang="en-US" sz="3100" dirty="0" smtClean="0"/>
              <a:t>: changing to account for nearby changes</a:t>
            </a:r>
          </a:p>
          <a:p>
            <a:pPr lvl="1"/>
            <a:r>
              <a:rPr lang="en-US" sz="3100" b="1" dirty="0" smtClean="0"/>
              <a:t>Synchronizing</a:t>
            </a:r>
            <a:r>
              <a:rPr lang="en-US" sz="3100" dirty="0" smtClean="0"/>
              <a:t>: gathering adjustments in time to avoid cascades</a:t>
            </a:r>
          </a:p>
          <a:p>
            <a:r>
              <a:rPr lang="en-US" sz="3600" dirty="0" smtClean="0"/>
              <a:t>If your neighborhood works, </a:t>
            </a:r>
            <a:r>
              <a:rPr lang="en-US" sz="3600" i="1" dirty="0" smtClean="0"/>
              <a:t>someone</a:t>
            </a:r>
            <a:r>
              <a:rPr lang="en-US" sz="3600" dirty="0" smtClean="0"/>
              <a:t> is doing that work. </a:t>
            </a:r>
          </a:p>
          <a:p>
            <a:r>
              <a:rPr lang="en-US" sz="3600" dirty="0" smtClean="0"/>
              <a:t>The way your project organizes its work spreads this work around your neighborhood.</a:t>
            </a:r>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31775710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28"/>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457200" y="1160628"/>
            <a:ext cx="8229600" cy="5082051"/>
          </a:xfrm>
        </p:spPr>
        <p:txBody>
          <a:bodyPr>
            <a:noAutofit/>
          </a:bodyPr>
          <a:lstStyle/>
          <a:p>
            <a:pPr marL="0" indent="0">
              <a:buNone/>
            </a:pPr>
            <a:r>
              <a:rPr lang="en-US" sz="1100" dirty="0" err="1"/>
              <a:t>Batcheller</a:t>
            </a:r>
            <a:r>
              <a:rPr lang="en-US" sz="1100" dirty="0"/>
              <a:t>, A. L. (2011). </a:t>
            </a:r>
            <a:r>
              <a:rPr lang="en-US" sz="1100" i="1" dirty="0"/>
              <a:t>Requirements Engineering in Building Climate Science Software.</a:t>
            </a:r>
            <a:r>
              <a:rPr lang="en-US" sz="1100" dirty="0"/>
              <a:t> (Ph.D. Dissertation). University of Michigan. Retrieved from http://</a:t>
            </a:r>
            <a:r>
              <a:rPr lang="en-US" sz="1100" dirty="0" err="1"/>
              <a:t>deepblue.lib.umich.edu</a:t>
            </a:r>
            <a:r>
              <a:rPr lang="en-US" sz="1100" dirty="0"/>
              <a:t>/handle/2027.42/86438</a:t>
            </a:r>
          </a:p>
          <a:p>
            <a:pPr marL="0" indent="0">
              <a:buNone/>
            </a:pPr>
            <a:r>
              <a:rPr lang="en-US" sz="1100" dirty="0" err="1"/>
              <a:t>Bietz</a:t>
            </a:r>
            <a:r>
              <a:rPr lang="en-US" sz="1100" dirty="0"/>
              <a:t>, M. J., </a:t>
            </a:r>
            <a:r>
              <a:rPr lang="en-US" sz="1100" dirty="0" err="1"/>
              <a:t>Baumer</a:t>
            </a:r>
            <a:r>
              <a:rPr lang="en-US" sz="1100" dirty="0"/>
              <a:t>, E. P., &amp; Lee, C. P. (2010). Synergizing in Cyberinfrastructure Development. </a:t>
            </a:r>
            <a:r>
              <a:rPr lang="en-US" sz="1100" i="1" dirty="0"/>
              <a:t>Computer Supported Cooperative Work</a:t>
            </a:r>
            <a:r>
              <a:rPr lang="en-US" sz="1100" dirty="0"/>
              <a:t>, </a:t>
            </a:r>
            <a:r>
              <a:rPr lang="en-US" sz="1100" i="1" dirty="0"/>
              <a:t>19</a:t>
            </a:r>
            <a:r>
              <a:rPr lang="en-US" sz="1100" dirty="0"/>
              <a:t>(3-4), 245–281. http://</a:t>
            </a:r>
            <a:r>
              <a:rPr lang="en-US" sz="1100" dirty="0" err="1"/>
              <a:t>doi.org</a:t>
            </a:r>
            <a:r>
              <a:rPr lang="en-US" sz="1100" dirty="0"/>
              <a:t>/10.1007/s10606-010-9114-y</a:t>
            </a:r>
          </a:p>
          <a:p>
            <a:pPr marL="0" indent="0">
              <a:buNone/>
            </a:pPr>
            <a:r>
              <a:rPr lang="en-US" sz="1100" dirty="0" err="1"/>
              <a:t>Borgman</a:t>
            </a:r>
            <a:r>
              <a:rPr lang="en-US" sz="1100" dirty="0"/>
              <a:t>, C. L., Wallis, J. C., &amp; </a:t>
            </a:r>
            <a:r>
              <a:rPr lang="en-US" sz="1100" dirty="0" err="1"/>
              <a:t>Mayernik</a:t>
            </a:r>
            <a:r>
              <a:rPr lang="en-US" sz="1100" dirty="0"/>
              <a:t>, M. S. (2012). Who’s Got the Data? Interdependencies in Science and Technology Collaborations. </a:t>
            </a:r>
            <a:r>
              <a:rPr lang="en-US" sz="1100" i="1" dirty="0"/>
              <a:t>Computer Supported Cooperative Work (CSCW)</a:t>
            </a:r>
            <a:r>
              <a:rPr lang="en-US" sz="1100" dirty="0"/>
              <a:t>, </a:t>
            </a:r>
            <a:r>
              <a:rPr lang="en-US" sz="1100" i="1" dirty="0"/>
              <a:t>21</a:t>
            </a:r>
            <a:r>
              <a:rPr lang="en-US" sz="1100" dirty="0"/>
              <a:t>(6), 485–523. http://</a:t>
            </a:r>
            <a:r>
              <a:rPr lang="en-US" sz="1100" dirty="0" err="1"/>
              <a:t>doi.org</a:t>
            </a:r>
            <a:r>
              <a:rPr lang="en-US" sz="1100" dirty="0"/>
              <a:t>/10.1007/s10606-012-9169-z</a:t>
            </a:r>
          </a:p>
          <a:p>
            <a:pPr marL="0" indent="0">
              <a:buNone/>
            </a:pPr>
            <a:r>
              <a:rPr lang="en-US" sz="1100" dirty="0"/>
              <a:t>Brown, D. A., Brady, P. R., Dietz, A., Cao, J., Johnson, B., &amp; McNabb, J. (2007). A Case Study on the Use of Workflow Technologies for Scientific Analysis: Gravitational Wave Data Analysis. In I. J. Taylor, E. </a:t>
            </a:r>
            <a:r>
              <a:rPr lang="en-US" sz="1100" dirty="0" err="1"/>
              <a:t>Deelman</a:t>
            </a:r>
            <a:r>
              <a:rPr lang="en-US" sz="1100" dirty="0"/>
              <a:t>, D. B. Gannon, &amp; M. Shields (Eds.), </a:t>
            </a:r>
            <a:r>
              <a:rPr lang="en-US" sz="1100" i="1" dirty="0"/>
              <a:t>Workflows for e-Science</a:t>
            </a:r>
            <a:r>
              <a:rPr lang="en-US" sz="1100" dirty="0"/>
              <a:t> (pp. 39–59). London: Springer. Retrieved from http://</a:t>
            </a:r>
            <a:r>
              <a:rPr lang="en-US" sz="1100" dirty="0" err="1"/>
              <a:t>link.springer.com</a:t>
            </a:r>
            <a:r>
              <a:rPr lang="en-US" sz="1100" dirty="0"/>
              <a:t>/chapter/10.1007/978-1-84628-757-2_4</a:t>
            </a:r>
          </a:p>
          <a:p>
            <a:pPr marL="0" indent="0">
              <a:buNone/>
            </a:pPr>
            <a:r>
              <a:rPr lang="en-US" sz="1100" dirty="0"/>
              <a:t>Edwards, P. N. (2010). </a:t>
            </a:r>
            <a:r>
              <a:rPr lang="en-US" sz="1100" i="1" dirty="0"/>
              <a:t>A vast machine computer models, climate data, and the politics of global warming</a:t>
            </a:r>
            <a:r>
              <a:rPr lang="en-US" sz="1100" dirty="0"/>
              <a:t>. Cambridge, Mass.: MIT Press. Retrieved from http://</a:t>
            </a:r>
            <a:r>
              <a:rPr lang="en-US" sz="1100" dirty="0" err="1"/>
              <a:t>site.ebrary.com</a:t>
            </a:r>
            <a:r>
              <a:rPr lang="en-US" sz="1100" dirty="0"/>
              <a:t>/id/10424687</a:t>
            </a:r>
          </a:p>
          <a:p>
            <a:pPr marL="0" indent="0">
              <a:buNone/>
            </a:pPr>
            <a:r>
              <a:rPr lang="en-US" sz="1100" dirty="0"/>
              <a:t>Edwards, P. N., </a:t>
            </a:r>
            <a:r>
              <a:rPr lang="en-US" sz="1100" dirty="0" err="1"/>
              <a:t>Mayernik</a:t>
            </a:r>
            <a:r>
              <a:rPr lang="en-US" sz="1100" dirty="0"/>
              <a:t>, M. S., </a:t>
            </a:r>
            <a:r>
              <a:rPr lang="en-US" sz="1100" dirty="0" err="1"/>
              <a:t>Batcheller</a:t>
            </a:r>
            <a:r>
              <a:rPr lang="en-US" sz="1100" dirty="0"/>
              <a:t>, A. L., </a:t>
            </a:r>
            <a:r>
              <a:rPr lang="en-US" sz="1100" dirty="0" err="1"/>
              <a:t>Bowker</a:t>
            </a:r>
            <a:r>
              <a:rPr lang="en-US" sz="1100" dirty="0"/>
              <a:t>, G. C., &amp; </a:t>
            </a:r>
            <a:r>
              <a:rPr lang="en-US" sz="1100" dirty="0" err="1"/>
              <a:t>Borgman</a:t>
            </a:r>
            <a:r>
              <a:rPr lang="en-US" sz="1100" dirty="0"/>
              <a:t>, C. L. (2011). Science friction: Data, metadata, and collaboration. </a:t>
            </a:r>
            <a:r>
              <a:rPr lang="en-US" sz="1100" i="1" dirty="0"/>
              <a:t>Social Studies of Science</a:t>
            </a:r>
            <a:r>
              <a:rPr lang="en-US" sz="1100" dirty="0"/>
              <a:t>, </a:t>
            </a:r>
            <a:r>
              <a:rPr lang="en-US" sz="1100" i="1" dirty="0"/>
              <a:t>41</a:t>
            </a:r>
            <a:r>
              <a:rPr lang="en-US" sz="1100" dirty="0"/>
              <a:t>(5), 667–690. http://</a:t>
            </a:r>
            <a:r>
              <a:rPr lang="en-US" sz="1100" dirty="0" err="1"/>
              <a:t>doi.org</a:t>
            </a:r>
            <a:r>
              <a:rPr lang="en-US" sz="1100" dirty="0"/>
              <a:t>/10.1177/0306312711413314</a:t>
            </a:r>
          </a:p>
          <a:p>
            <a:pPr marL="0" indent="0">
              <a:buNone/>
            </a:pPr>
            <a:r>
              <a:rPr lang="en-US" sz="1100" dirty="0"/>
              <a:t>Goble, C., De </a:t>
            </a:r>
            <a:r>
              <a:rPr lang="en-US" sz="1100" dirty="0" err="1"/>
              <a:t>Roure</a:t>
            </a:r>
            <a:r>
              <a:rPr lang="en-US" sz="1100" dirty="0"/>
              <a:t>, D., &amp; </a:t>
            </a:r>
            <a:r>
              <a:rPr lang="en-US" sz="1100" dirty="0" err="1"/>
              <a:t>Bechhofer</a:t>
            </a:r>
            <a:r>
              <a:rPr lang="en-US" sz="1100" dirty="0"/>
              <a:t>, S. (2013). Accelerating Scientists’ Knowledge Turns. In A. Fred, J. L. G. Dietz, K. Liu, &amp; J. Filipe (Eds.), </a:t>
            </a:r>
            <a:r>
              <a:rPr lang="en-US" sz="1100" i="1" dirty="0"/>
              <a:t>Knowledge Discovery, Knowledge Engineering and Knowledge Management</a:t>
            </a:r>
            <a:r>
              <a:rPr lang="en-US" sz="1100" dirty="0"/>
              <a:t> (pp. 3–25). Springer Berlin Heidelberg.</a:t>
            </a:r>
          </a:p>
          <a:p>
            <a:pPr marL="0" indent="0">
              <a:buNone/>
            </a:pPr>
            <a:r>
              <a:rPr lang="en-US" sz="1100" dirty="0"/>
              <a:t>Howison, J., </a:t>
            </a:r>
            <a:r>
              <a:rPr lang="en-US" sz="1100" dirty="0" err="1"/>
              <a:t>Deelman</a:t>
            </a:r>
            <a:r>
              <a:rPr lang="en-US" sz="1100" dirty="0"/>
              <a:t>, E., McLennan, M. J., Silva, R. F. da, &amp; Herbsleb, J. D. (2015). Understanding the scientific software ecosystem and its impact: Current and future measures. </a:t>
            </a:r>
            <a:r>
              <a:rPr lang="en-US" sz="1100" i="1" dirty="0"/>
              <a:t>Research Evaluation</a:t>
            </a:r>
            <a:r>
              <a:rPr lang="en-US" sz="1100" dirty="0"/>
              <a:t>, </a:t>
            </a:r>
            <a:r>
              <a:rPr lang="en-US" sz="1100" i="1" dirty="0"/>
              <a:t>rvv014</a:t>
            </a:r>
            <a:r>
              <a:rPr lang="en-US" sz="1100" dirty="0"/>
              <a:t>(First published online: July 27, 2015), 17 Pages. http://</a:t>
            </a:r>
            <a:r>
              <a:rPr lang="en-US" sz="1100" dirty="0" err="1"/>
              <a:t>doi.org</a:t>
            </a:r>
            <a:r>
              <a:rPr lang="en-US" sz="1100" dirty="0"/>
              <a:t>/10.1093/</a:t>
            </a:r>
            <a:r>
              <a:rPr lang="en-US" sz="1100" dirty="0" err="1"/>
              <a:t>reseval</a:t>
            </a:r>
            <a:r>
              <a:rPr lang="en-US" sz="1100" dirty="0"/>
              <a:t>/rvv014</a:t>
            </a:r>
          </a:p>
          <a:p>
            <a:pPr marL="0" indent="0">
              <a:buNone/>
            </a:pPr>
            <a:r>
              <a:rPr lang="en-US" sz="1100" dirty="0"/>
              <a:t>Howison, J., &amp; Herbsleb, J. D. (2011). Scientific software production: incentives and collaboration. In </a:t>
            </a:r>
            <a:r>
              <a:rPr lang="en-US" sz="1100" i="1" dirty="0"/>
              <a:t>Proceedings of the ACM Conference on Computer Supported Cooperative Work</a:t>
            </a:r>
            <a:r>
              <a:rPr lang="en-US" sz="1100" dirty="0"/>
              <a:t> (pp. 513–522). Hangzhou, China. http://</a:t>
            </a:r>
            <a:r>
              <a:rPr lang="en-US" sz="1100" dirty="0" err="1"/>
              <a:t>doi.org</a:t>
            </a:r>
            <a:r>
              <a:rPr lang="en-US" sz="1100" dirty="0"/>
              <a:t>/10.1145/1958824.1958904</a:t>
            </a:r>
          </a:p>
          <a:p>
            <a:pPr marL="0" indent="0">
              <a:buNone/>
            </a:pPr>
            <a:r>
              <a:rPr lang="en-US" sz="1100" dirty="0"/>
              <a:t>Howison, J., &amp; Herbsleb, J. D. (2013). Incentives and Integration in Scientific Software Production. In </a:t>
            </a:r>
            <a:r>
              <a:rPr lang="en-US" sz="1100" i="1" dirty="0"/>
              <a:t>Proceedings of the 2013 Conference on Computer Supported Cooperative Work</a:t>
            </a:r>
            <a:r>
              <a:rPr lang="en-US" sz="1100" dirty="0"/>
              <a:t> (pp. 459–470). New York, NY, USA: ACM. http://</a:t>
            </a:r>
            <a:r>
              <a:rPr lang="en-US" sz="1100" dirty="0" err="1"/>
              <a:t>doi.org</a:t>
            </a:r>
            <a:r>
              <a:rPr lang="en-US" sz="1100" dirty="0"/>
              <a:t>/10.1145/2441776.2441828</a:t>
            </a:r>
          </a:p>
          <a:p>
            <a:pPr marL="0" indent="0">
              <a:buNone/>
            </a:pPr>
            <a:r>
              <a:rPr lang="en-US" sz="1100" dirty="0"/>
              <a:t>Howison, J., &amp; Herbsleb, J. D. (2014). </a:t>
            </a:r>
            <a:r>
              <a:rPr lang="en-US" sz="1100" i="1" dirty="0"/>
              <a:t>The sustainability of scientific software production.</a:t>
            </a:r>
            <a:r>
              <a:rPr lang="en-US" sz="1100" dirty="0"/>
              <a:t> Working Paper, University of Texas at Austin.</a:t>
            </a:r>
          </a:p>
          <a:p>
            <a:pPr marL="0" indent="0">
              <a:buNone/>
            </a:pPr>
            <a:r>
              <a:rPr lang="en-US" sz="1100" dirty="0"/>
              <a:t>Lee, C. P., </a:t>
            </a:r>
            <a:r>
              <a:rPr lang="en-US" sz="1100" dirty="0" err="1"/>
              <a:t>Bietz</a:t>
            </a:r>
            <a:r>
              <a:rPr lang="en-US" sz="1100" dirty="0"/>
              <a:t>, M. J., </a:t>
            </a:r>
            <a:r>
              <a:rPr lang="en-US" sz="1100" dirty="0" err="1"/>
              <a:t>Derthick</a:t>
            </a:r>
            <a:r>
              <a:rPr lang="en-US" sz="1100" dirty="0"/>
              <a:t>, K., &amp; Paine, D. (2012). A Sociotechnical Exploration of Infrastructural Middleware Development. Presented at the CSCW.</a:t>
            </a:r>
          </a:p>
          <a:p>
            <a:pPr marL="0" indent="0">
              <a:buNone/>
            </a:pPr>
            <a:r>
              <a:rPr lang="en-US" sz="1100" dirty="0" smtClean="0"/>
              <a:t>Segal</a:t>
            </a:r>
            <a:r>
              <a:rPr lang="en-US" sz="1100" dirty="0"/>
              <a:t>, J. (2009). Software Development Cultures and Cooperation Problems: A Field Study of the Early Stages of Development of Software for a Scientific Community. </a:t>
            </a:r>
            <a:r>
              <a:rPr lang="en-US" sz="1100" i="1" dirty="0"/>
              <a:t>Computer Supported Cooperative Work (CSCW)</a:t>
            </a:r>
            <a:r>
              <a:rPr lang="en-US" sz="1100" dirty="0"/>
              <a:t>, </a:t>
            </a:r>
            <a:r>
              <a:rPr lang="en-US" sz="1100" i="1" dirty="0"/>
              <a:t>18</a:t>
            </a:r>
            <a:r>
              <a:rPr lang="en-US" sz="1100" dirty="0"/>
              <a:t>(5), -606. http://</a:t>
            </a:r>
            <a:r>
              <a:rPr lang="en-US" sz="1100" dirty="0" err="1"/>
              <a:t>doi.org</a:t>
            </a:r>
            <a:r>
              <a:rPr lang="en-US" sz="1100" dirty="0"/>
              <a:t>/10.1007/s10606-009-9096-9</a:t>
            </a:r>
          </a:p>
          <a:p>
            <a:pPr marL="0" indent="0">
              <a:buNone/>
            </a:pPr>
            <a:r>
              <a:rPr lang="en-US" sz="1100" dirty="0"/>
              <a:t>Segal, J., &amp; Morris, C. (2008). Developing Scientific Software. </a:t>
            </a:r>
            <a:r>
              <a:rPr lang="en-US" sz="1100" i="1" dirty="0"/>
              <a:t>IEEE Software</a:t>
            </a:r>
            <a:r>
              <a:rPr lang="en-US" sz="1100" dirty="0"/>
              <a:t>, </a:t>
            </a:r>
            <a:r>
              <a:rPr lang="en-US" sz="1100" i="1" dirty="0"/>
              <a:t>25</a:t>
            </a:r>
            <a:r>
              <a:rPr lang="en-US" sz="1100" dirty="0"/>
              <a:t>(4), 20.</a:t>
            </a:r>
          </a:p>
          <a:p>
            <a:pPr marL="0" indent="0">
              <a:buNone/>
            </a:pPr>
            <a:endParaRPr lang="en-US" sz="1100" dirty="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29447949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Recombination</a:t>
            </a:r>
            <a:endParaRPr lang="en-US" dirty="0"/>
          </a:p>
        </p:txBody>
      </p:sp>
      <p:sp>
        <p:nvSpPr>
          <p:cNvPr id="3" name="Content Placeholder 2"/>
          <p:cNvSpPr>
            <a:spLocks noGrp="1"/>
          </p:cNvSpPr>
          <p:nvPr>
            <p:ph idx="1"/>
          </p:nvPr>
        </p:nvSpPr>
        <p:spPr>
          <a:xfrm>
            <a:off x="457200" y="1600200"/>
            <a:ext cx="6276223" cy="4525963"/>
          </a:xfrm>
        </p:spPr>
        <p:txBody>
          <a:bodyPr>
            <a:normAutofit lnSpcReduction="10000"/>
          </a:bodyPr>
          <a:lstStyle/>
          <a:p>
            <a:r>
              <a:rPr lang="en-US" dirty="0" smtClean="0"/>
              <a:t>Digital information is very flexible</a:t>
            </a:r>
          </a:p>
          <a:p>
            <a:pPr lvl="1"/>
            <a:r>
              <a:rPr lang="en-US" dirty="0" smtClean="0"/>
              <a:t>Patched</a:t>
            </a:r>
          </a:p>
          <a:p>
            <a:pPr lvl="1"/>
            <a:r>
              <a:rPr lang="en-US" dirty="0" smtClean="0"/>
              <a:t>Wrapped</a:t>
            </a:r>
          </a:p>
          <a:p>
            <a:pPr lvl="1"/>
            <a:r>
              <a:rPr lang="en-US" dirty="0" smtClean="0"/>
              <a:t>Extended</a:t>
            </a:r>
          </a:p>
          <a:p>
            <a:pPr lvl="1"/>
            <a:r>
              <a:rPr lang="en-US" dirty="0" smtClean="0"/>
              <a:t>Recombined</a:t>
            </a:r>
          </a:p>
          <a:p>
            <a:r>
              <a:rPr lang="en-US" dirty="0" smtClean="0"/>
              <a:t>Re-combinability is great for innovation</a:t>
            </a:r>
          </a:p>
          <a:p>
            <a:pPr lvl="1"/>
            <a:r>
              <a:rPr lang="en-US" dirty="0" smtClean="0"/>
              <a:t>Lots of new ways to do things</a:t>
            </a:r>
          </a:p>
          <a:p>
            <a:pPr lvl="1"/>
            <a:r>
              <a:rPr lang="en-US" dirty="0" smtClean="0"/>
              <a:t>But a sting in the tail?</a:t>
            </a:r>
            <a:endParaRPr lang="en-US" dirty="0"/>
          </a:p>
        </p:txBody>
      </p:sp>
      <p:sp>
        <p:nvSpPr>
          <p:cNvPr id="5" name="Footer Placeholder 4"/>
          <p:cNvSpPr>
            <a:spLocks noGrp="1"/>
          </p:cNvSpPr>
          <p:nvPr>
            <p:ph type="ftr" sz="quarter" idx="11"/>
          </p:nvPr>
        </p:nvSpPr>
        <p:spPr/>
        <p:txBody>
          <a:bodyPr/>
          <a:lstStyle/>
          <a:p>
            <a:r>
              <a:rPr lang="en-US" smtClean="0"/>
              <a:t>@jameshowison</a:t>
            </a:r>
            <a:endParaRPr lang="en-US"/>
          </a:p>
        </p:txBody>
      </p:sp>
      <p:pic>
        <p:nvPicPr>
          <p:cNvPr id="6" name="Picture 5" descr="5881696207_93821d5400_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423" y="922211"/>
            <a:ext cx="2107046" cy="3221281"/>
          </a:xfrm>
          <a:prstGeom prst="rect">
            <a:avLst/>
          </a:prstGeom>
        </p:spPr>
      </p:pic>
      <p:sp>
        <p:nvSpPr>
          <p:cNvPr id="7" name="TextBox 6"/>
          <p:cNvSpPr txBox="1"/>
          <p:nvPr/>
        </p:nvSpPr>
        <p:spPr>
          <a:xfrm>
            <a:off x="6733423" y="4293573"/>
            <a:ext cx="1980759" cy="461665"/>
          </a:xfrm>
          <a:prstGeom prst="rect">
            <a:avLst/>
          </a:prstGeom>
          <a:noFill/>
        </p:spPr>
        <p:txBody>
          <a:bodyPr wrap="square" rtlCol="0">
            <a:spAutoFit/>
          </a:bodyPr>
          <a:lstStyle/>
          <a:p>
            <a:r>
              <a:rPr lang="en-US" sz="1200" dirty="0"/>
              <a:t>https://</a:t>
            </a:r>
            <a:r>
              <a:rPr lang="en-US" sz="1200" dirty="0" err="1"/>
              <a:t>www.flickr.com</a:t>
            </a:r>
            <a:r>
              <a:rPr lang="en-US" sz="1200" dirty="0"/>
              <a:t>/photos/44551921@N04/</a:t>
            </a:r>
          </a:p>
        </p:txBody>
      </p:sp>
    </p:spTree>
    <p:extLst>
      <p:ext uri="{BB962C8B-B14F-4D97-AF65-F5344CB8AC3E}">
        <p14:creationId xmlns:p14="http://schemas.microsoft.com/office/powerpoint/2010/main" val="4145590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questions</a:t>
            </a:r>
            <a:endParaRPr lang="en-US" dirty="0"/>
          </a:p>
        </p:txBody>
      </p:sp>
      <p:sp>
        <p:nvSpPr>
          <p:cNvPr id="3" name="Content Placeholder 2"/>
          <p:cNvSpPr>
            <a:spLocks noGrp="1"/>
          </p:cNvSpPr>
          <p:nvPr>
            <p:ph idx="1"/>
          </p:nvPr>
        </p:nvSpPr>
        <p:spPr>
          <a:xfrm>
            <a:off x="457200" y="1600201"/>
            <a:ext cx="8229600" cy="2799200"/>
          </a:xfrm>
        </p:spPr>
        <p:txBody>
          <a:bodyPr>
            <a:noAutofit/>
          </a:bodyPr>
          <a:lstStyle/>
          <a:p>
            <a:pPr marL="514350" indent="-514350">
              <a:buFont typeface="+mj-lt"/>
              <a:buAutoNum type="arabicPeriod"/>
            </a:pPr>
            <a:r>
              <a:rPr lang="en-US" sz="4000" dirty="0" smtClean="0"/>
              <a:t>How does recombination make software work harder?</a:t>
            </a:r>
          </a:p>
          <a:p>
            <a:pPr marL="514350" indent="-514350">
              <a:buFont typeface="+mj-lt"/>
              <a:buAutoNum type="arabicPeriod"/>
            </a:pPr>
            <a:r>
              <a:rPr lang="en-US" sz="4000" dirty="0" smtClean="0"/>
              <a:t>What sort of work needs to be done to cope?</a:t>
            </a:r>
          </a:p>
          <a:p>
            <a:pPr marL="514350" indent="-514350">
              <a:buFont typeface="+mj-lt"/>
              <a:buAutoNum type="arabicPeriod"/>
            </a:pPr>
            <a:r>
              <a:rPr lang="en-US" sz="4000" dirty="0" smtClean="0"/>
              <a:t>How do different ways of working spread that work around?</a:t>
            </a:r>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4332404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scientists use software?</a:t>
            </a:r>
            <a:endParaRPr lang="en-US" dirty="0"/>
          </a:p>
        </p:txBody>
      </p:sp>
      <p:sp>
        <p:nvSpPr>
          <p:cNvPr id="3" name="Footer Placeholder 2"/>
          <p:cNvSpPr>
            <a:spLocks noGrp="1"/>
          </p:cNvSpPr>
          <p:nvPr>
            <p:ph type="ftr" sz="quarter" idx="11"/>
          </p:nvPr>
        </p:nvSpPr>
        <p:spPr/>
        <p:txBody>
          <a:bodyPr/>
          <a:lstStyle/>
          <a:p>
            <a:r>
              <a:rPr lang="en-US" smtClean="0"/>
              <a:t>@jameshowison</a:t>
            </a:r>
            <a:endParaRPr lang="en-US"/>
          </a:p>
        </p:txBody>
      </p:sp>
      <p:pic>
        <p:nvPicPr>
          <p:cNvPr id="4" name="Picture 3" descr="SoftwareAssemblag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4258"/>
            <a:ext cx="9144000" cy="3551673"/>
          </a:xfrm>
          <a:prstGeom prst="rect">
            <a:avLst/>
          </a:prstGeom>
        </p:spPr>
      </p:pic>
      <p:sp>
        <p:nvSpPr>
          <p:cNvPr id="5" name="TextBox 4"/>
          <p:cNvSpPr txBox="1"/>
          <p:nvPr/>
        </p:nvSpPr>
        <p:spPr>
          <a:xfrm>
            <a:off x="3967508" y="5433020"/>
            <a:ext cx="4852362" cy="923330"/>
          </a:xfrm>
          <a:prstGeom prst="rect">
            <a:avLst/>
          </a:prstGeom>
          <a:noFill/>
        </p:spPr>
        <p:txBody>
          <a:bodyPr wrap="square" rtlCol="0">
            <a:spAutoFit/>
          </a:bodyPr>
          <a:lstStyle/>
          <a:p>
            <a:r>
              <a:rPr lang="en-US" dirty="0" smtClean="0"/>
              <a:t>Edwards and </a:t>
            </a:r>
            <a:r>
              <a:rPr lang="en-US" dirty="0" err="1" smtClean="0"/>
              <a:t>Batcheller</a:t>
            </a:r>
            <a:r>
              <a:rPr lang="en-US" dirty="0" smtClean="0"/>
              <a:t>, </a:t>
            </a:r>
            <a:r>
              <a:rPr lang="en-US" dirty="0" err="1" smtClean="0"/>
              <a:t>Deelman</a:t>
            </a:r>
            <a:r>
              <a:rPr lang="en-US" dirty="0" smtClean="0"/>
              <a:t>, </a:t>
            </a:r>
            <a:r>
              <a:rPr lang="en-US" dirty="0" err="1" smtClean="0"/>
              <a:t>Bietz</a:t>
            </a:r>
            <a:r>
              <a:rPr lang="en-US" dirty="0" smtClean="0"/>
              <a:t> and Lee, Segal, Olson and Olson, De </a:t>
            </a:r>
            <a:r>
              <a:rPr lang="en-US" dirty="0" err="1" smtClean="0"/>
              <a:t>Roure</a:t>
            </a:r>
            <a:r>
              <a:rPr lang="en-US" dirty="0" smtClean="0"/>
              <a:t> and </a:t>
            </a:r>
            <a:r>
              <a:rPr lang="en-US" dirty="0" err="1" smtClean="0"/>
              <a:t>Gobels</a:t>
            </a:r>
            <a:r>
              <a:rPr lang="en-US" dirty="0" smtClean="0"/>
              <a:t>, </a:t>
            </a:r>
            <a:r>
              <a:rPr lang="en-US" dirty="0" err="1" smtClean="0"/>
              <a:t>Ribes</a:t>
            </a:r>
            <a:r>
              <a:rPr lang="en-US" dirty="0" smtClean="0"/>
              <a:t> and </a:t>
            </a:r>
            <a:r>
              <a:rPr lang="en-US" dirty="0" err="1" smtClean="0"/>
              <a:t>Finholt</a:t>
            </a:r>
            <a:r>
              <a:rPr lang="en-US" dirty="0" smtClean="0"/>
              <a:t>, Howison and Herbsleb</a:t>
            </a:r>
            <a:endParaRPr lang="en-US" dirty="0"/>
          </a:p>
        </p:txBody>
      </p:sp>
    </p:spTree>
    <p:extLst>
      <p:ext uri="{BB962C8B-B14F-4D97-AF65-F5344CB8AC3E}">
        <p14:creationId xmlns:p14="http://schemas.microsoft.com/office/powerpoint/2010/main" val="17064365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Re-animating assemblages</a:t>
            </a:r>
            <a:endParaRPr lang="en-US" dirty="0"/>
          </a:p>
        </p:txBody>
      </p:sp>
      <p:sp>
        <p:nvSpPr>
          <p:cNvPr id="3" name="Content Placeholder 2"/>
          <p:cNvSpPr>
            <a:spLocks noGrp="1"/>
          </p:cNvSpPr>
          <p:nvPr>
            <p:ph idx="1"/>
          </p:nvPr>
        </p:nvSpPr>
        <p:spPr/>
        <p:txBody>
          <a:bodyPr>
            <a:normAutofit/>
          </a:bodyPr>
          <a:lstStyle/>
          <a:p>
            <a:r>
              <a:rPr lang="en-US" dirty="0" smtClean="0"/>
              <a:t>Scientists pull an assemblage together, “get the plots” and often then leave it, often for months or years.</a:t>
            </a:r>
          </a:p>
          <a:p>
            <a:r>
              <a:rPr lang="en-US" dirty="0" smtClean="0"/>
              <a:t>When they return they return to </a:t>
            </a:r>
            <a:r>
              <a:rPr lang="en-US" i="1" dirty="0" smtClean="0"/>
              <a:t>extend</a:t>
            </a:r>
            <a:r>
              <a:rPr lang="en-US" dirty="0" smtClean="0"/>
              <a:t>; to use the software assemblage for new purposes, for new science, not simply to replicate</a:t>
            </a:r>
            <a:r>
              <a:rPr lang="en-US" dirty="0" smtClean="0"/>
              <a:t>.</a:t>
            </a:r>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16921040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the world changes …</a:t>
            </a:r>
            <a:endParaRPr lang="en-US" dirty="0"/>
          </a:p>
        </p:txBody>
      </p:sp>
      <p:sp>
        <p:nvSpPr>
          <p:cNvPr id="3" name="Content Placeholder 2"/>
          <p:cNvSpPr>
            <a:spLocks noGrp="1"/>
          </p:cNvSpPr>
          <p:nvPr>
            <p:ph idx="1"/>
          </p:nvPr>
        </p:nvSpPr>
        <p:spPr/>
        <p:txBody>
          <a:bodyPr>
            <a:normAutofit lnSpcReduction="10000"/>
          </a:bodyPr>
          <a:lstStyle/>
          <a:p>
            <a:r>
              <a:rPr lang="en-US" dirty="0"/>
              <a:t>You can’t extend without </a:t>
            </a:r>
            <a:r>
              <a:rPr lang="en-US" dirty="0" smtClean="0"/>
              <a:t>updating</a:t>
            </a:r>
            <a:endParaRPr lang="en-US" dirty="0" smtClean="0"/>
          </a:p>
          <a:p>
            <a:r>
              <a:rPr lang="en-US" dirty="0" smtClean="0"/>
              <a:t>Reanimation </a:t>
            </a:r>
            <a:r>
              <a:rPr lang="en-US" dirty="0" smtClean="0"/>
              <a:t>encounters change in the software ecosystem	</a:t>
            </a:r>
          </a:p>
          <a:p>
            <a:pPr lvl="1"/>
            <a:r>
              <a:rPr lang="en-US" dirty="0" smtClean="0"/>
              <a:t>Updated packages, New packages, New </a:t>
            </a:r>
            <a:r>
              <a:rPr lang="en-US" dirty="0" smtClean="0"/>
              <a:t>interfaces, New opportunities, New hardware</a:t>
            </a:r>
            <a:endParaRPr lang="en-US" dirty="0" smtClean="0"/>
          </a:p>
          <a:p>
            <a:r>
              <a:rPr lang="en-US" dirty="0" smtClean="0"/>
              <a:t>And not just in the immediate components of a </a:t>
            </a:r>
            <a:r>
              <a:rPr lang="en-US" dirty="0" smtClean="0"/>
              <a:t>users’ workflow</a:t>
            </a:r>
            <a:r>
              <a:rPr lang="en-US" dirty="0" smtClean="0"/>
              <a:t>, but in the </a:t>
            </a:r>
            <a:r>
              <a:rPr lang="en-US" dirty="0" smtClean="0"/>
              <a:t>“software neighborhood” of the components the user uses.</a:t>
            </a:r>
            <a:endParaRPr lang="en-US" dirty="0" smtClean="0"/>
          </a:p>
        </p:txBody>
      </p:sp>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24567870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ecosystem neighborhood</a:t>
            </a:r>
            <a:endParaRPr lang="en-US" dirty="0"/>
          </a:p>
        </p:txBody>
      </p:sp>
      <p:pic>
        <p:nvPicPr>
          <p:cNvPr id="6" name="Content Placeholder 5" descr="SI2-Keynote-Figures-1.pdf"/>
          <p:cNvPicPr>
            <a:picLocks noGrp="1" noChangeAspect="1"/>
          </p:cNvPicPr>
          <p:nvPr>
            <p:ph idx="1"/>
          </p:nvPr>
        </p:nvPicPr>
        <p:blipFill>
          <a:blip r:embed="rId2">
            <a:extLst>
              <a:ext uri="{28A0092B-C50C-407E-A947-70E740481C1C}">
                <a14:useLocalDpi xmlns:a14="http://schemas.microsoft.com/office/drawing/2010/main" val="0"/>
              </a:ext>
            </a:extLst>
          </a:blip>
          <a:srcRect l="-13365" r="-13365"/>
          <a:stretch>
            <a:fillRect/>
          </a:stretch>
        </p:blipFill>
        <p:spPr>
          <a:xfrm>
            <a:off x="1984549" y="2136778"/>
            <a:ext cx="5266341" cy="2896285"/>
          </a:xfrm>
        </p:spPr>
      </p:pic>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31402260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ecosystem neighborhood</a:t>
            </a:r>
            <a:endParaRPr lang="en-US" dirty="0"/>
          </a:p>
        </p:txBody>
      </p:sp>
      <p:pic>
        <p:nvPicPr>
          <p:cNvPr id="5" name="Content Placeholder 4" descr="SI2-Keynote-Figures-2.pdf"/>
          <p:cNvPicPr>
            <a:picLocks noGrp="1" noChangeAspect="1"/>
          </p:cNvPicPr>
          <p:nvPr>
            <p:ph idx="1"/>
          </p:nvPr>
        </p:nvPicPr>
        <p:blipFill>
          <a:blip r:embed="rId2">
            <a:extLst>
              <a:ext uri="{28A0092B-C50C-407E-A947-70E740481C1C}">
                <a14:useLocalDpi xmlns:a14="http://schemas.microsoft.com/office/drawing/2010/main" val="0"/>
              </a:ext>
            </a:extLst>
          </a:blip>
          <a:srcRect t="4170" b="4170"/>
          <a:stretch>
            <a:fillRect/>
          </a:stretch>
        </p:blipFill>
        <p:spPr/>
      </p:pic>
      <p:sp>
        <p:nvSpPr>
          <p:cNvPr id="4" name="Footer Placeholder 3"/>
          <p:cNvSpPr>
            <a:spLocks noGrp="1"/>
          </p:cNvSpPr>
          <p:nvPr>
            <p:ph type="ftr" sz="quarter" idx="11"/>
          </p:nvPr>
        </p:nvSpPr>
        <p:spPr/>
        <p:txBody>
          <a:bodyPr/>
          <a:lstStyle/>
          <a:p>
            <a:r>
              <a:rPr lang="en-US" smtClean="0"/>
              <a:t>@jameshowison</a:t>
            </a:r>
            <a:endParaRPr lang="en-US"/>
          </a:p>
        </p:txBody>
      </p:sp>
    </p:spTree>
    <p:extLst>
      <p:ext uri="{BB962C8B-B14F-4D97-AF65-F5344CB8AC3E}">
        <p14:creationId xmlns:p14="http://schemas.microsoft.com/office/powerpoint/2010/main" val="14450714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4911</TotalTime>
  <Words>2357</Words>
  <Application>Microsoft Macintosh PowerPoint</Application>
  <PresentationFormat>On-screen Show (4:3)</PresentationFormat>
  <Paragraphs>202</Paragraphs>
  <Slides>25</Slides>
  <Notes>7</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Black</vt:lpstr>
      <vt:lpstr>Office Theme</vt:lpstr>
      <vt:lpstr>Software Ecosystems: Spreading the work around </vt:lpstr>
      <vt:lpstr>Reuse</vt:lpstr>
      <vt:lpstr>Recombination</vt:lpstr>
      <vt:lpstr>Today’s questions</vt:lpstr>
      <vt:lpstr>How do scientists use software?</vt:lpstr>
      <vt:lpstr>Re-animating assemblages</vt:lpstr>
      <vt:lpstr>But the world changes …</vt:lpstr>
      <vt:lpstr>An ecosystem neighborhood</vt:lpstr>
      <vt:lpstr>An ecosystem neighborhood</vt:lpstr>
      <vt:lpstr>An ecosystem neighborhood</vt:lpstr>
      <vt:lpstr>An ecosystem neighborhood</vt:lpstr>
      <vt:lpstr>PowerPoint Presentation</vt:lpstr>
      <vt:lpstr>What work holds a software ecosystem together (if anything)?</vt:lpstr>
      <vt:lpstr>Holding things together is hard work</vt:lpstr>
      <vt:lpstr>How is this work spread around?</vt:lpstr>
      <vt:lpstr>What work do we send to our users?</vt:lpstr>
      <vt:lpstr>What work do we send  to neighboring projects?</vt:lpstr>
      <vt:lpstr>Different “organizational forms” spread the work out differently</vt:lpstr>
      <vt:lpstr>The grant startup</vt:lpstr>
      <vt:lpstr>The “service center”</vt:lpstr>
      <vt:lpstr>The “merely open” project</vt:lpstr>
      <vt:lpstr>The “passively open” project</vt:lpstr>
      <vt:lpstr>The “ecosystem player”</vt:lpstr>
      <vt:lpstr>Takeaways</vt:lpstr>
      <vt:lpstr>References</vt:lpstr>
    </vt:vector>
  </TitlesOfParts>
  <Company>University of Texas at Austin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Howison</dc:creator>
  <cp:lastModifiedBy>James Howison</cp:lastModifiedBy>
  <cp:revision>293</cp:revision>
  <dcterms:created xsi:type="dcterms:W3CDTF">2013-10-17T20:04:32Z</dcterms:created>
  <dcterms:modified xsi:type="dcterms:W3CDTF">2016-02-26T19:49:51Z</dcterms:modified>
</cp:coreProperties>
</file>