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4" r:id="rId1"/>
  </p:sldMasterIdLst>
  <p:notesMasterIdLst>
    <p:notesMasterId r:id="rId30"/>
  </p:notesMasterIdLst>
  <p:handoutMasterIdLst>
    <p:handoutMasterId r:id="rId31"/>
  </p:handoutMasterIdLst>
  <p:sldIdLst>
    <p:sldId id="256" r:id="rId2"/>
    <p:sldId id="407" r:id="rId3"/>
    <p:sldId id="408" r:id="rId4"/>
    <p:sldId id="409" r:id="rId5"/>
    <p:sldId id="411" r:id="rId6"/>
    <p:sldId id="412" r:id="rId7"/>
    <p:sldId id="413" r:id="rId8"/>
    <p:sldId id="414" r:id="rId9"/>
    <p:sldId id="415" r:id="rId10"/>
    <p:sldId id="420" r:id="rId11"/>
    <p:sldId id="421" r:id="rId12"/>
    <p:sldId id="416" r:id="rId13"/>
    <p:sldId id="417" r:id="rId14"/>
    <p:sldId id="426" r:id="rId15"/>
    <p:sldId id="422" r:id="rId16"/>
    <p:sldId id="423" r:id="rId17"/>
    <p:sldId id="424" r:id="rId18"/>
    <p:sldId id="427" r:id="rId19"/>
    <p:sldId id="418" r:id="rId20"/>
    <p:sldId id="429" r:id="rId21"/>
    <p:sldId id="430" r:id="rId22"/>
    <p:sldId id="432" r:id="rId23"/>
    <p:sldId id="434" r:id="rId24"/>
    <p:sldId id="435" r:id="rId25"/>
    <p:sldId id="433" r:id="rId26"/>
    <p:sldId id="419" r:id="rId27"/>
    <p:sldId id="428" r:id="rId28"/>
    <p:sldId id="410" r:id="rId29"/>
  </p:sldIdLst>
  <p:sldSz cx="9144000" cy="6858000" type="letter"/>
  <p:notesSz cx="6985000" cy="9271000"/>
  <p:custDataLst>
    <p:tags r:id="rId33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bg1"/>
      </a:buClr>
      <a:defRPr sz="2400" kern="1200">
        <a:solidFill>
          <a:srgbClr val="000080"/>
        </a:solidFill>
        <a:latin typeface="Formata Regular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1"/>
      </a:buClr>
      <a:defRPr sz="2400" kern="1200">
        <a:solidFill>
          <a:srgbClr val="000080"/>
        </a:solidFill>
        <a:latin typeface="Formata Regular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1"/>
      </a:buClr>
      <a:defRPr sz="2400" kern="1200">
        <a:solidFill>
          <a:srgbClr val="000080"/>
        </a:solidFill>
        <a:latin typeface="Formata Regular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1"/>
      </a:buClr>
      <a:defRPr sz="2400" kern="1200">
        <a:solidFill>
          <a:srgbClr val="000080"/>
        </a:solidFill>
        <a:latin typeface="Formata Regular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1"/>
      </a:buClr>
      <a:defRPr sz="2400" kern="1200">
        <a:solidFill>
          <a:srgbClr val="000080"/>
        </a:solidFill>
        <a:latin typeface="Formata Regular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80"/>
        </a:solidFill>
        <a:latin typeface="Formata Regular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80"/>
        </a:solidFill>
        <a:latin typeface="Formata Regular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80"/>
        </a:solidFill>
        <a:latin typeface="Formata Regular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80"/>
        </a:solidFill>
        <a:latin typeface="Formata Regular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CD2FB"/>
    <a:srgbClr val="B7E854"/>
    <a:srgbClr val="B2B2B2"/>
    <a:srgbClr val="F8F8F8"/>
    <a:srgbClr val="808080"/>
    <a:srgbClr val="969696"/>
    <a:srgbClr val="66FFCC"/>
    <a:srgbClr val="CC3300"/>
    <a:srgbClr val="FEF7CE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0" autoAdjust="0"/>
    <p:restoredTop sz="86328" autoAdjust="0"/>
  </p:normalViewPr>
  <p:slideViewPr>
    <p:cSldViewPr snapToObjects="1">
      <p:cViewPr varScale="1">
        <p:scale>
          <a:sx n="152" d="100"/>
          <a:sy n="152" d="100"/>
        </p:scale>
        <p:origin x="-2024" y="-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gs" Target="tags/tag1.xml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8" tIns="46438" rIns="92878" bIns="46438" numCol="1" anchor="t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8" tIns="46438" rIns="92878" bIns="46438" numCol="1" anchor="t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8" tIns="46438" rIns="92878" bIns="46438" numCol="1" anchor="b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8" tIns="46438" rIns="92878" bIns="46438" numCol="1" anchor="b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A3C41B3-80EF-45AC-967B-21343A806CD5}" type="slidenum">
              <a:rPr lang="en-US">
                <a:latin typeface="Calibri" pitchFamily="34" charset="0"/>
              </a:rPr>
              <a:pPr/>
              <a:t>‹#›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8773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8" tIns="46438" rIns="92878" bIns="46438" numCol="1" anchor="t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8" tIns="46438" rIns="92878" bIns="46438" numCol="1" anchor="t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25500" y="444500"/>
            <a:ext cx="5334000" cy="4000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52400" y="5768975"/>
            <a:ext cx="6705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8" tIns="46438" rIns="92878" bIns="464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8" tIns="46438" rIns="92878" bIns="46438" numCol="1" anchor="b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8" tIns="46438" rIns="92878" bIns="46438" numCol="1" anchor="b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AFC80D5-740B-4CAF-B407-EC08971373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426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227013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566738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919163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258888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4359"/>
            <a:ext cx="5588000" cy="1017974"/>
          </a:xfrm>
          <a:noFill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</p:spPr>
        <p:txBody>
          <a:bodyPr/>
          <a:lstStyle>
            <a:lvl1pPr>
              <a:defRPr sz="40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85CC2C-BE7D-4338-AA40-9918D8322C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2000250" cy="59912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848350" cy="59912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CEEEA1-933C-42A2-A56D-6CE38473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229600" cy="23860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57613"/>
            <a:ext cx="8229600" cy="23860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162800" y="6553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B424225-4E36-42A5-8444-41329231D3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CFEABF-CCC3-4493-90E7-18B60FE782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8" y="504825"/>
            <a:ext cx="9009062" cy="519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" y="1301750"/>
            <a:ext cx="4335463" cy="1495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97413" y="1301750"/>
            <a:ext cx="4337050" cy="1495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Bullets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68694" y="1610784"/>
            <a:ext cx="4118107" cy="4114800"/>
          </a:xfrm>
        </p:spPr>
        <p:txBody>
          <a:bodyPr/>
          <a:lstStyle>
            <a:lvl1pPr marL="0" indent="0">
              <a:buNone/>
              <a:defRPr>
                <a:latin typeface="Arial"/>
                <a:cs typeface="Arial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1610784"/>
            <a:ext cx="4111493" cy="41148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0940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219200"/>
            <a:ext cx="3733801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1400" y="1219200"/>
            <a:ext cx="3853212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4F49CE-15A8-4E84-ADAE-B0B5E7336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</p:spPr>
        <p:txBody>
          <a:bodyPr/>
          <a:lstStyle>
            <a:lvl1pPr>
              <a:defRPr sz="40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238"/>
            <a:ext cx="8229600" cy="3476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264009-F6BB-472B-9BD1-EB58A5BBF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1F98F8-EEBA-46B3-A137-BBD9D61D3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BDBA3A-6B73-462B-AE97-2CAAFEFF2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BF97E0-C66D-42EF-8B92-FC288789B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94AA05-D4DA-4275-849C-65C0D7EF54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hyperlink" Target="http://www.scispike.com/" TargetMode="External"/><Relationship Id="rId18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53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47412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err="1" smtClean="0"/>
              <a:t>Fsdfs</a:t>
            </a:r>
            <a:endParaRPr lang="en-US" dirty="0" smtClean="0"/>
          </a:p>
          <a:p>
            <a:pPr lvl="4"/>
            <a:r>
              <a:rPr lang="en-US" dirty="0" err="1" smtClean="0"/>
              <a:t>Fsdfsd</a:t>
            </a:r>
            <a:endParaRPr lang="en-US" dirty="0" smtClean="0"/>
          </a:p>
          <a:p>
            <a:pPr lvl="5"/>
            <a:r>
              <a:rPr lang="en-US" dirty="0" err="1" smtClean="0"/>
              <a:t>Sdfsdf</a:t>
            </a:r>
            <a:endParaRPr lang="en-US" dirty="0" smtClean="0"/>
          </a:p>
          <a:p>
            <a:pPr lvl="6"/>
            <a:r>
              <a:rPr lang="en-US" dirty="0" err="1" smtClean="0"/>
              <a:t>dsfsdfs</a:t>
            </a:r>
            <a:endParaRPr lang="en-US" dirty="0" smtClean="0"/>
          </a:p>
        </p:txBody>
      </p:sp>
      <p:sp>
        <p:nvSpPr>
          <p:cNvPr id="3045381" name="Rectangle 5"/>
          <p:cNvSpPr>
            <a:spLocks noChangeArrowheads="1"/>
          </p:cNvSpPr>
          <p:nvPr/>
        </p:nvSpPr>
        <p:spPr bwMode="auto">
          <a:xfrm>
            <a:off x="2575932" y="6553200"/>
            <a:ext cx="3992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buClrTx/>
            </a:pPr>
            <a:r>
              <a:rPr lang="en-US" sz="1000" dirty="0" smtClean="0">
                <a:latin typeface="Calibri" pitchFamily="34" charset="0"/>
                <a:hlinkClick r:id="rId17"/>
              </a:rPr>
              <a:t>www.scispike.com</a:t>
            </a:r>
            <a:r>
              <a:rPr lang="en-US" sz="1000" dirty="0" smtClean="0">
                <a:latin typeface="Calibri" pitchFamily="34" charset="0"/>
              </a:rPr>
              <a:t>                        Copyright </a:t>
            </a:r>
            <a:r>
              <a:rPr lang="en-US" sz="1000" dirty="0">
                <a:latin typeface="Calibri" pitchFamily="34" charset="0"/>
              </a:rPr>
              <a:t>© </a:t>
            </a:r>
            <a:r>
              <a:rPr lang="en-US" sz="1000" dirty="0" smtClean="0">
                <a:latin typeface="Calibri" pitchFamily="34" charset="0"/>
              </a:rPr>
              <a:t>SciSpike 2015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304538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152400"/>
            <a:ext cx="82474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4538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95062" y="6553200"/>
            <a:ext cx="906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200">
                <a:latin typeface="Calibri" pitchFamily="34" charset="0"/>
              </a:defRPr>
            </a:lvl1pPr>
          </a:lstStyle>
          <a:p>
            <a:fld id="{AD1F0460-BA9F-4E9E-947D-B47A8FFD4E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C:\Users\vladimir\_data\workspace\dw_site\css\images\logo.gif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69900" y="6552699"/>
            <a:ext cx="1066800" cy="267730"/>
          </a:xfrm>
          <a:prstGeom prst="rect">
            <a:avLst/>
          </a:prstGeom>
          <a:noFill/>
        </p:spPr>
      </p:pic>
      <p:cxnSp>
        <p:nvCxnSpPr>
          <p:cNvPr id="14" name="Straight Connector 13"/>
          <p:cNvCxnSpPr/>
          <p:nvPr/>
        </p:nvCxnSpPr>
        <p:spPr bwMode="auto">
          <a:xfrm>
            <a:off x="457199" y="685800"/>
            <a:ext cx="8247412" cy="0"/>
          </a:xfrm>
          <a:prstGeom prst="line">
            <a:avLst/>
          </a:prstGeom>
          <a:noFill/>
          <a:ln w="3175" cap="flat" cmpd="sng" algn="ctr">
            <a:solidFill>
              <a:schemeClr val="tx2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457199" y="685800"/>
            <a:ext cx="8247412" cy="0"/>
          </a:xfrm>
          <a:prstGeom prst="line">
            <a:avLst/>
          </a:prstGeom>
          <a:noFill/>
          <a:ln w="3175" cap="flat" cmpd="sng" algn="ctr">
            <a:solidFill>
              <a:schemeClr val="tx2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 userDrawn="1"/>
        </p:nvCxnSpPr>
        <p:spPr bwMode="auto">
          <a:xfrm>
            <a:off x="457199" y="685800"/>
            <a:ext cx="8247412" cy="0"/>
          </a:xfrm>
          <a:prstGeom prst="line">
            <a:avLst/>
          </a:prstGeom>
          <a:noFill/>
          <a:ln w="3175" cap="flat" cmpd="sng" algn="ctr">
            <a:solidFill>
              <a:schemeClr val="tx2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63" r:id="rId13"/>
    <p:sldLayoutId id="2147483687" r:id="rId14"/>
    <p:sldLayoutId id="2147483688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80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80"/>
          </a:solidFill>
          <a:latin typeface="Formata Regular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80"/>
          </a:solidFill>
          <a:latin typeface="Formata Regular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80"/>
          </a:solidFill>
          <a:latin typeface="Formata Regular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80"/>
          </a:solidFill>
          <a:latin typeface="Formata Regular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80"/>
          </a:solidFill>
          <a:latin typeface="Formata Regular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80"/>
          </a:solidFill>
          <a:latin typeface="Formata Regular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80"/>
          </a:solidFill>
          <a:latin typeface="Formata Regular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80"/>
          </a:solidFill>
          <a:latin typeface="Formata Regular" pitchFamily="34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10000"/>
        </a:spcAft>
        <a:buClr>
          <a:srgbClr val="CC0001"/>
        </a:buClr>
        <a:buFont typeface="Wingdings" pitchFamily="2" charset="2"/>
        <a:buChar char="§"/>
        <a:defRPr sz="2400">
          <a:solidFill>
            <a:srgbClr val="000080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C0001"/>
        </a:buClr>
        <a:buChar char="–"/>
        <a:defRPr sz="2400">
          <a:solidFill>
            <a:srgbClr val="000080"/>
          </a:solidFill>
          <a:latin typeface="Calibri" pitchFamily="34" charset="0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C0001"/>
        </a:buClr>
        <a:buChar char="•"/>
        <a:defRPr sz="2200">
          <a:solidFill>
            <a:srgbClr val="000080"/>
          </a:solidFill>
          <a:latin typeface="Calibri" pitchFamily="34" charset="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rgbClr val="000080"/>
          </a:solidFill>
          <a:latin typeface="Calibri" pitchFamily="34" charset="0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00080"/>
          </a:solidFill>
          <a:latin typeface="Calibri" pitchFamily="34" charset="0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00080"/>
          </a:solidFill>
          <a:latin typeface="Calibri" pitchFamily="34" charset="0"/>
          <a:cs typeface="Calibri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00080"/>
          </a:solidFill>
          <a:latin typeface="Calibri" pitchFamily="34" charset="0"/>
          <a:cs typeface="Calibri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8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3" Type="http://schemas.openxmlformats.org/officeDocument/2006/relationships/hyperlink" Target="http://www.scispike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3297" y="1406195"/>
            <a:ext cx="7813369" cy="1816100"/>
          </a:xfrm>
        </p:spPr>
        <p:txBody>
          <a:bodyPr/>
          <a:lstStyle/>
          <a:p>
            <a:r>
              <a:rPr lang="en-US" sz="3200" dirty="0" smtClean="0"/>
              <a:t>Apache Spark and Monte Carlo</a:t>
            </a:r>
            <a:br>
              <a:rPr lang="en-US" sz="3200" dirty="0" smtClean="0"/>
            </a:br>
            <a:r>
              <a:rPr lang="en-US" sz="3200" dirty="0" smtClean="0"/>
              <a:t>for Financial Risk</a:t>
            </a:r>
            <a:endParaRPr lang="en-US" sz="3200" i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53298" y="4305176"/>
            <a:ext cx="6400800" cy="1502957"/>
          </a:xfrm>
        </p:spPr>
        <p:txBody>
          <a:bodyPr/>
          <a:lstStyle/>
          <a:p>
            <a:r>
              <a:rPr lang="en-US" b="1" dirty="0" smtClean="0"/>
              <a:t>Dr. Vladimir Bacvanski</a:t>
            </a:r>
            <a:br>
              <a:rPr lang="en-US" b="1" dirty="0" smtClean="0"/>
            </a:br>
            <a:r>
              <a:rPr lang="en-US" dirty="0" smtClean="0"/>
              <a:t>vladimir.bacvanski@scispike.com</a:t>
            </a:r>
          </a:p>
          <a:p>
            <a:r>
              <a:rPr lang="en-US" dirty="0" smtClean="0"/>
              <a:t>         @</a:t>
            </a:r>
            <a:r>
              <a:rPr lang="en-US" dirty="0" err="1" smtClean="0"/>
              <a:t>OnSoftware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50178" name="Picture 2" descr="https://abs.twimg.com/a/1381432172/images/resources/twitter-bird-blue-on-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297" y="5029200"/>
            <a:ext cx="723900" cy="7239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Overview of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&amp; scrub raw data from stocks and market factors</a:t>
            </a:r>
          </a:p>
          <a:p>
            <a:r>
              <a:rPr lang="en-US" dirty="0" smtClean="0"/>
              <a:t>Calculate market factor invariants across all trials</a:t>
            </a:r>
          </a:p>
          <a:p>
            <a:pPr lvl="1"/>
            <a:r>
              <a:rPr lang="en-US" dirty="0" smtClean="0"/>
              <a:t>Covariance; means; </a:t>
            </a:r>
            <a:r>
              <a:rPr lang="en-US" dirty="0" err="1" smtClean="0"/>
              <a:t>featurizations</a:t>
            </a:r>
            <a:r>
              <a:rPr lang="en-US" dirty="0" smtClean="0"/>
              <a:t>; factor weights by stock</a:t>
            </a:r>
          </a:p>
          <a:p>
            <a:r>
              <a:rPr lang="en-US" dirty="0" smtClean="0"/>
              <a:t>Run sets of trials in parallel, each with a random seed:</a:t>
            </a:r>
          </a:p>
          <a:p>
            <a:pPr lvl="1"/>
            <a:r>
              <a:rPr lang="en-US" dirty="0" smtClean="0"/>
              <a:t>Calculate multivariate normal distribution from random seed, means &amp; </a:t>
            </a:r>
            <a:r>
              <a:rPr lang="en-US" dirty="0" err="1" smtClean="0"/>
              <a:t>covariances</a:t>
            </a:r>
            <a:endParaRPr lang="en-US" dirty="0" smtClean="0"/>
          </a:p>
          <a:p>
            <a:pPr lvl="1"/>
            <a:r>
              <a:rPr lang="en-US" dirty="0" smtClean="0"/>
              <a:t>For each trial, take random sample from the distribution, </a:t>
            </a:r>
            <a:r>
              <a:rPr lang="en-US" dirty="0" err="1" smtClean="0"/>
              <a:t>featurize</a:t>
            </a:r>
            <a:r>
              <a:rPr lang="en-US" dirty="0" smtClean="0"/>
              <a:t> it, then calculate the entire portfolio's return for that trial</a:t>
            </a:r>
          </a:p>
          <a:p>
            <a:r>
              <a:rPr lang="en-US" dirty="0" smtClean="0"/>
              <a:t>Calculate </a:t>
            </a:r>
            <a:r>
              <a:rPr lang="en-US" dirty="0" err="1" smtClean="0"/>
              <a:t>VaR</a:t>
            </a:r>
            <a:r>
              <a:rPr lang="en-US" dirty="0" smtClean="0"/>
              <a:t> &amp; </a:t>
            </a:r>
            <a:r>
              <a:rPr lang="en-US" dirty="0" err="1" smtClean="0"/>
              <a:t>CVaR</a:t>
            </a:r>
            <a:r>
              <a:rPr lang="en-US" dirty="0" smtClean="0"/>
              <a:t> and their confidence intervals from portfolio returns of all trials</a:t>
            </a:r>
          </a:p>
          <a:p>
            <a:r>
              <a:rPr lang="en-US" dirty="0" smtClean="0"/>
              <a:t>Back-test the calculated </a:t>
            </a:r>
            <a:r>
              <a:rPr lang="en-US" dirty="0" err="1" smtClean="0"/>
              <a:t>VaR</a:t>
            </a:r>
            <a:r>
              <a:rPr lang="en-US" dirty="0" smtClean="0"/>
              <a:t> using </a:t>
            </a:r>
            <a:r>
              <a:rPr lang="en-US" dirty="0" err="1" smtClean="0"/>
              <a:t>Kupiec</a:t>
            </a:r>
            <a:r>
              <a:rPr lang="en-US" dirty="0" smtClean="0"/>
              <a:t> test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96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47412" cy="609599"/>
          </a:xfrm>
        </p:spPr>
        <p:txBody>
          <a:bodyPr/>
          <a:lstStyle/>
          <a:p>
            <a:r>
              <a:rPr lang="en-US" dirty="0" smtClean="0"/>
              <a:t>Yahoo! Finance returns stock data in CSV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133600"/>
            <a:ext cx="8434420" cy="3404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readYahooHistory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file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File): Array[(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Double)] =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println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</a:t>
            </a:r>
            <a:r>
              <a:rPr lang="en-US" sz="16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"Reading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 Yahoo file $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  <a:r>
              <a:rPr lang="en-US" sz="16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file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6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getName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format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SimpleDateFormat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6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yyyy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-MM-</a:t>
            </a:r>
            <a:r>
              <a:rPr lang="en-US" sz="16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dd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Locale.</a:t>
            </a:r>
            <a:r>
              <a:rPr lang="en-US" sz="1600" dirty="0" err="1">
                <a:solidFill>
                  <a:srgbClr val="0226CC"/>
                </a:solidFill>
                <a:latin typeface="Monaco"/>
                <a:ea typeface="Monaco"/>
                <a:cs typeface="Monaco"/>
              </a:rPr>
              <a:t>ENGLISH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lines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600" dirty="0" err="1">
                <a:solidFill>
                  <a:srgbClr val="3CA3AA"/>
                </a:solidFill>
                <a:latin typeface="Monaco"/>
                <a:ea typeface="Monaco"/>
                <a:cs typeface="Monaco"/>
              </a:rPr>
              <a:t>Source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6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fromFile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file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).</a:t>
            </a:r>
            <a:r>
              <a:rPr lang="en-US" sz="16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getLines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().</a:t>
            </a:r>
            <a:r>
              <a:rPr lang="en-US" sz="16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toSeq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lines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6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tail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6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line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=&gt; {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</a:t>
            </a:r>
            <a:r>
              <a:rPr lang="en-US" sz="1600" dirty="0" smtClean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tail skips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header row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cols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600" u="sng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line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6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split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','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date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format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6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parse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cols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600" u="sng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cols</a:t>
            </a:r>
            <a:r>
              <a:rPr lang="en-US" sz="16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u="sng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1</a:t>
            </a:r>
            <a:r>
              <a:rPr lang="en-US" sz="16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6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toDouble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date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6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value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maps each line to a tuple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}).</a:t>
            </a:r>
            <a:r>
              <a:rPr lang="en-US" sz="16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reverse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6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toArray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756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47412" cy="685800"/>
          </a:xfrm>
        </p:spPr>
        <p:txBody>
          <a:bodyPr/>
          <a:lstStyle/>
          <a:p>
            <a:r>
              <a:rPr lang="en-US" dirty="0" err="1" smtClean="0"/>
              <a:t>Investing.com</a:t>
            </a:r>
            <a:r>
              <a:rPr lang="en-US" dirty="0" smtClean="0"/>
              <a:t> rows are copied &amp; stored in TSV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2209800"/>
            <a:ext cx="804963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readInvestingDotComHistory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file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File): Array[(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Double)] =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println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</a:t>
            </a:r>
            <a:r>
              <a:rPr lang="en-US" sz="14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"Reading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Investing.com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 file $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  <a:r>
              <a:rPr lang="en-US" sz="14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file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4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getName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SimpleDateFormat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"MMM d, </a:t>
            </a:r>
            <a:r>
              <a:rPr lang="en-US" sz="14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yyyy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Locale.</a:t>
            </a:r>
            <a:r>
              <a:rPr lang="en-US" sz="1400" dirty="0" err="1">
                <a:solidFill>
                  <a:srgbClr val="0226CC"/>
                </a:solidFill>
                <a:latin typeface="Monaco"/>
                <a:ea typeface="Monaco"/>
                <a:cs typeface="Monaco"/>
              </a:rPr>
              <a:t>ENGLISH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lines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400" dirty="0" err="1">
                <a:solidFill>
                  <a:srgbClr val="3CA3AA"/>
                </a:solidFill>
                <a:latin typeface="Monaco"/>
                <a:ea typeface="Monaco"/>
                <a:cs typeface="Monaco"/>
              </a:rPr>
              <a:t>Source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4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fromFile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file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).</a:t>
            </a:r>
            <a:r>
              <a:rPr lang="en-US" sz="14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getLines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().</a:t>
            </a:r>
            <a:r>
              <a:rPr lang="en-US" sz="14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toSeq</a:t>
            </a:r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lines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4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line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=&gt;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cols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400" u="sng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line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4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split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4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\t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date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format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4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parse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cols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)))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400" u="sng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cols</a:t>
            </a:r>
            <a:r>
              <a:rPr lang="en-US" sz="14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u="sng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1</a:t>
            </a:r>
            <a:r>
              <a:rPr lang="en-US" sz="14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4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toDouble</a:t>
            </a:r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(</a:t>
            </a:r>
            <a:r>
              <a:rPr lang="en-US" sz="14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date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4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maps each line to a tuple</a:t>
            </a:r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}).</a:t>
            </a:r>
            <a:r>
              <a:rPr lang="en-US" sz="14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reverse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4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toArray</a:t>
            </a:r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828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Apples to Apples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Not all instruments trade on all days</a:t>
            </a:r>
          </a:p>
          <a:p>
            <a:r>
              <a:rPr lang="en-US" sz="2000" dirty="0" smtClean="0"/>
              <a:t>Analysis will need uniform trading histories for</a:t>
            </a:r>
          </a:p>
          <a:p>
            <a:pPr lvl="1"/>
            <a:r>
              <a:rPr lang="en-US" sz="2000" dirty="0" smtClean="0"/>
              <a:t>Start &amp; end dates, all dates in between</a:t>
            </a:r>
          </a:p>
          <a:p>
            <a:r>
              <a:rPr lang="en-US" sz="2000" dirty="0" smtClean="0"/>
              <a:t>For missing dates, simply use same value as closest date</a:t>
            </a:r>
          </a:p>
          <a:p>
            <a:r>
              <a:rPr lang="en-US" sz="2000" dirty="0" smtClean="0"/>
              <a:t>Ensure complete date range</a:t>
            </a:r>
          </a:p>
          <a:p>
            <a:r>
              <a:rPr lang="en-US" sz="2000" dirty="0" smtClean="0"/>
              <a:t>Fill holes in instrument data</a:t>
            </a:r>
          </a:p>
          <a:p>
            <a:r>
              <a:rPr lang="en-US" sz="2000" dirty="0" smtClean="0"/>
              <a:t>Calculate 2-week return rate histories from raw price data</a:t>
            </a:r>
          </a:p>
          <a:p>
            <a:r>
              <a:rPr lang="en-US" sz="2000" dirty="0" smtClean="0"/>
              <a:t>This is done for all stocks and all market factors</a:t>
            </a:r>
          </a:p>
          <a:p>
            <a:pPr lvl="1"/>
            <a:r>
              <a:rPr lang="en-US" sz="2000" dirty="0" smtClean="0"/>
              <a:t>See </a:t>
            </a:r>
            <a:r>
              <a:rPr lang="en-US" sz="2000" dirty="0" err="1" smtClean="0"/>
              <a:t>RunRisk#readStocksAndFactors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35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Apples to Apples: 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3500" y="685800"/>
            <a:ext cx="6802939" cy="5970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readStocksAndFactors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prefix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000" dirty="0">
                <a:solidFill>
                  <a:srgbClr val="3CA3AA"/>
                </a:solidFill>
                <a:latin typeface="Monaco"/>
                <a:ea typeface="Monaco"/>
                <a:cs typeface="Monaco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): (</a:t>
            </a:r>
            <a:r>
              <a:rPr lang="en-US" sz="1000" dirty="0" err="1">
                <a:solidFill>
                  <a:srgbClr val="3CA3AA"/>
                </a:solidFill>
                <a:latin typeface="Monaco"/>
                <a:ea typeface="Monaco"/>
                <a:cs typeface="Monaco"/>
              </a:rPr>
              <a:t>Seq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[Array[Double]], </a:t>
            </a:r>
            <a:r>
              <a:rPr lang="en-US" sz="1000" dirty="0" err="1">
                <a:solidFill>
                  <a:srgbClr val="3CA3AA"/>
                </a:solidFill>
                <a:latin typeface="Monaco"/>
                <a:ea typeface="Monaco"/>
                <a:cs typeface="Monaco"/>
              </a:rPr>
              <a:t>Seq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[Array[Double]]) = {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start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DateTime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2009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0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10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0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23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0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0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DateTime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2014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0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10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0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23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0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0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endParaRPr lang="en-US" sz="1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rawStocks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readHistories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File(</a:t>
            </a:r>
            <a:r>
              <a:rPr lang="en-US" sz="10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prefix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+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"data/stocks/"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keep only those stocks with 5 years + 2 weeks of history</a:t>
            </a:r>
            <a:endParaRPr lang="en-US" sz="1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.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filter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_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size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&gt;=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52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*</a:t>
            </a:r>
            <a:r>
              <a:rPr lang="en-US" sz="10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5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*</a:t>
            </a:r>
            <a:r>
              <a:rPr lang="en-US" sz="10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5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+</a:t>
            </a:r>
            <a:r>
              <a:rPr lang="en-US" sz="10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10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println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(s</a:t>
            </a:r>
            <a:r>
              <a:rPr lang="en-US" sz="1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"$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  <a:r>
              <a:rPr lang="en-US" sz="1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rawStocks</a:t>
            </a:r>
            <a:r>
              <a:rPr lang="en-US" sz="1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length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r>
              <a:rPr lang="en-US" sz="1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 raw stocks have been read"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trim dates &amp; fill histories for stocks</a:t>
            </a:r>
            <a:endParaRPr lang="en-US" sz="1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stocks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rawStocks</a:t>
            </a:r>
            <a:endParaRPr lang="en-US" sz="1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.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map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trimToRegion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(_, </a:t>
            </a:r>
            <a:r>
              <a:rPr lang="en-US" sz="10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start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0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.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map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fillInHistory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(_, </a:t>
            </a:r>
            <a:r>
              <a:rPr lang="en-US" sz="10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start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0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println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(s</a:t>
            </a:r>
            <a:r>
              <a:rPr lang="en-US" sz="1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"$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  <a:r>
              <a:rPr lang="en-US" sz="1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stocks</a:t>
            </a:r>
            <a:r>
              <a:rPr lang="en-US" sz="1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length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r>
              <a:rPr lang="en-US" sz="1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 stocks have been region-trimmed &amp; history-filled"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trim dates &amp; fill histories for factors</a:t>
            </a:r>
            <a:endParaRPr lang="en-US" sz="1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factorsPrefix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0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prefix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+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"data/factors/"</a:t>
            </a:r>
            <a:endParaRPr lang="en-US" sz="1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oilAndBonds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000" u="sng" dirty="0">
                <a:solidFill>
                  <a:srgbClr val="3CA3AA"/>
                </a:solidFill>
                <a:latin typeface="Monaco"/>
                <a:ea typeface="Monaco"/>
                <a:cs typeface="Monaco"/>
              </a:rPr>
              <a:t>Array</a:t>
            </a:r>
            <a:r>
              <a:rPr lang="en-US" sz="10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u="sng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000" u="sng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crudeoil.tsv</a:t>
            </a:r>
            <a:r>
              <a:rPr lang="en-US" sz="1000" u="sng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0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000" u="sng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"us30yeartreasurybonds.tsv"</a:t>
            </a:r>
            <a:r>
              <a:rPr lang="en-US" sz="10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).</a:t>
            </a:r>
            <a:endParaRPr lang="en-US" sz="1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map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x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=&gt; </a:t>
            </a:r>
            <a:r>
              <a:rPr lang="en-US" sz="1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File(</a:t>
            </a:r>
            <a:r>
              <a:rPr lang="en-US" sz="1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factorsPrefix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+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x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)).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map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readInvestingDotComHistory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sp500AndNasdaq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000" u="sng" dirty="0">
                <a:solidFill>
                  <a:srgbClr val="3CA3AA"/>
                </a:solidFill>
                <a:latin typeface="Monaco"/>
                <a:ea typeface="Monaco"/>
                <a:cs typeface="Monaco"/>
              </a:rPr>
              <a:t>Array</a:t>
            </a:r>
            <a:r>
              <a:rPr lang="en-US" sz="10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u="sng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"^</a:t>
            </a:r>
            <a:r>
              <a:rPr lang="en-US" sz="1000" u="sng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GSPC.csv</a:t>
            </a:r>
            <a:r>
              <a:rPr lang="en-US" sz="1000" u="sng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0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000" u="sng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"^</a:t>
            </a:r>
            <a:r>
              <a:rPr lang="en-US" sz="1000" u="sng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IXIC.csv</a:t>
            </a:r>
            <a:r>
              <a:rPr lang="en-US" sz="1000" u="sng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0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).</a:t>
            </a:r>
            <a:endParaRPr lang="en-US" sz="1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map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x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=&gt; </a:t>
            </a:r>
            <a:r>
              <a:rPr lang="en-US" sz="1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File(</a:t>
            </a:r>
            <a:r>
              <a:rPr lang="en-US" sz="1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factorsPrefix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+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x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)).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map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readYahooHistory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(</a:t>
            </a:r>
            <a:r>
              <a:rPr lang="en-US" sz="1000" u="sng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oilAndBonds</a:t>
            </a:r>
            <a:r>
              <a:rPr lang="en-US" sz="10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u="sng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++</a:t>
            </a:r>
            <a:r>
              <a:rPr lang="en-US" sz="10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u="sng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sp500AndNasdaq</a:t>
            </a:r>
            <a:r>
              <a:rPr lang="en-US" sz="10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).</a:t>
            </a:r>
            <a:endParaRPr lang="en-US" sz="1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map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trimToRegion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(_, </a:t>
            </a:r>
            <a:r>
              <a:rPr lang="en-US" sz="10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start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0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)).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map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fillInHistory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(_, </a:t>
            </a:r>
            <a:r>
              <a:rPr lang="en-US" sz="10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start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0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println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(s</a:t>
            </a:r>
            <a:r>
              <a:rPr lang="en-US" sz="1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"$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  <a:r>
              <a:rPr lang="en-US" sz="1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factors</a:t>
            </a:r>
            <a:r>
              <a:rPr lang="en-US" sz="1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length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r>
              <a:rPr lang="en-US" sz="1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 factors have been region-trimmed &amp; history-filled"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calculate 2-week returns</a:t>
            </a:r>
            <a:endParaRPr lang="en-US" sz="1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stockReturns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stocks</a:t>
            </a:r>
            <a:r>
              <a:rPr lang="en-US" sz="1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map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twoWeekReturns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factorReturns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000" u="sng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factors</a:t>
            </a:r>
            <a:r>
              <a:rPr lang="en-US" sz="1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map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twoWeekReturns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println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</a:t>
            </a:r>
            <a:r>
              <a:rPr lang="en-US" sz="10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"two</a:t>
            </a:r>
            <a:r>
              <a:rPr lang="en-US" sz="1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-week returns calculated"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endParaRPr lang="en-US" sz="1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(</a:t>
            </a:r>
            <a:r>
              <a:rPr lang="en-US" sz="1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stockReturns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000" u="sng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factorReturns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0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870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Apples to Apples:  Date Range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199" y="1066800"/>
            <a:ext cx="8803812" cy="5066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trimToRegion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history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Array[(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Double)]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smtClean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6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Array[(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Double)] =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keep data in desired date range only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FF7671"/>
                </a:solidFill>
                <a:latin typeface="Monaco"/>
                <a:ea typeface="Monaco"/>
                <a:cs typeface="Monaco"/>
              </a:rPr>
              <a:t>trimmed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600" u="sng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history</a:t>
            </a:r>
            <a:r>
              <a:rPr lang="en-US" sz="1600" u="sng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600" u="sng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dropWhile</a:t>
            </a:r>
            <a:r>
              <a:rPr lang="en-US" sz="16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(_.</a:t>
            </a:r>
            <a:r>
              <a:rPr lang="en-US" sz="1600" u="sng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_1</a:t>
            </a:r>
            <a:r>
              <a:rPr lang="en-US" sz="16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u="sng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&lt;</a:t>
            </a:r>
            <a:r>
              <a:rPr lang="en-US" sz="16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u="sng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start</a:t>
            </a:r>
            <a:r>
              <a:rPr lang="en-US" sz="16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6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takeWhile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_.</a:t>
            </a:r>
            <a:r>
              <a:rPr lang="en-US" sz="1600" u="sng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_1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&lt;=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if first element's date not desired start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1600" u="sng" dirty="0">
                <a:solidFill>
                  <a:srgbClr val="FF7671"/>
                </a:solidFill>
                <a:latin typeface="Monaco"/>
                <a:ea typeface="Monaco"/>
                <a:cs typeface="Monaco"/>
              </a:rPr>
              <a:t>trimmed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6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head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600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_1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!=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 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prepend entry for start using current head's price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>
                <a:solidFill>
                  <a:srgbClr val="FF7671"/>
                </a:solidFill>
                <a:latin typeface="Monaco"/>
                <a:ea typeface="Monaco"/>
                <a:cs typeface="Monaco"/>
              </a:rPr>
              <a:t>trimmed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600" u="sng" dirty="0">
                <a:solidFill>
                  <a:srgbClr val="3CA3AA"/>
                </a:solidFill>
                <a:latin typeface="Monaco"/>
                <a:ea typeface="Monaco"/>
                <a:cs typeface="Monaco"/>
              </a:rPr>
              <a:t>Array</a:t>
            </a:r>
            <a:r>
              <a:rPr lang="en-US" sz="16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((</a:t>
            </a:r>
            <a:r>
              <a:rPr lang="en-US" sz="1600" u="sng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start</a:t>
            </a:r>
            <a:r>
              <a:rPr lang="en-US" sz="16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600" u="sng" dirty="0">
                <a:solidFill>
                  <a:srgbClr val="FF7671"/>
                </a:solidFill>
                <a:latin typeface="Monaco"/>
                <a:ea typeface="Monaco"/>
                <a:cs typeface="Monaco"/>
              </a:rPr>
              <a:t>trimmed</a:t>
            </a:r>
            <a:r>
              <a:rPr lang="en-US" sz="16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600" u="sng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head</a:t>
            </a:r>
            <a:r>
              <a:rPr lang="en-US" sz="16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600" u="sng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_2</a:t>
            </a:r>
            <a:r>
              <a:rPr lang="en-US" sz="16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++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u="sng" dirty="0">
                <a:solidFill>
                  <a:srgbClr val="FF7671"/>
                </a:solidFill>
                <a:latin typeface="Monaco"/>
                <a:ea typeface="Monaco"/>
                <a:cs typeface="Monaco"/>
              </a:rPr>
              <a:t>trimmed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if last element's date not desired end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1600" u="sng" dirty="0">
                <a:solidFill>
                  <a:srgbClr val="FF7671"/>
                </a:solidFill>
                <a:latin typeface="Monaco"/>
                <a:ea typeface="Monaco"/>
                <a:cs typeface="Monaco"/>
              </a:rPr>
              <a:t>trimmed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6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last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600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_1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!=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append entry for end using current end's price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>
                <a:solidFill>
                  <a:srgbClr val="FF7671"/>
                </a:solidFill>
                <a:latin typeface="Monaco"/>
                <a:ea typeface="Monaco"/>
                <a:cs typeface="Monaco"/>
              </a:rPr>
              <a:t>trimmed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600" u="sng" dirty="0">
                <a:solidFill>
                  <a:srgbClr val="FF7671"/>
                </a:solidFill>
                <a:latin typeface="Monaco"/>
                <a:ea typeface="Monaco"/>
                <a:cs typeface="Monaco"/>
              </a:rPr>
              <a:t>trimmed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++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u="sng" dirty="0">
                <a:solidFill>
                  <a:srgbClr val="3CA3AA"/>
                </a:solidFill>
                <a:latin typeface="Monaco"/>
                <a:ea typeface="Monaco"/>
                <a:cs typeface="Monaco"/>
              </a:rPr>
              <a:t>Array</a:t>
            </a:r>
            <a:r>
              <a:rPr lang="en-US" sz="16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((</a:t>
            </a:r>
            <a:r>
              <a:rPr lang="en-US" sz="1600" u="sng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end</a:t>
            </a:r>
            <a:r>
              <a:rPr lang="en-US" sz="16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600" u="sng" dirty="0">
                <a:solidFill>
                  <a:srgbClr val="FF7671"/>
                </a:solidFill>
                <a:latin typeface="Monaco"/>
                <a:ea typeface="Monaco"/>
                <a:cs typeface="Monaco"/>
              </a:rPr>
              <a:t>trimmed</a:t>
            </a:r>
            <a:r>
              <a:rPr lang="en-US" sz="16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600" u="sng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last</a:t>
            </a:r>
            <a:r>
              <a:rPr lang="en-US" sz="16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600" u="sng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_2</a:t>
            </a:r>
            <a:r>
              <a:rPr lang="en-US" sz="16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>
                <a:solidFill>
                  <a:srgbClr val="FF7671"/>
                </a:solidFill>
                <a:latin typeface="Monaco"/>
                <a:ea typeface="Monaco"/>
                <a:cs typeface="Monaco"/>
              </a:rPr>
              <a:t>trimmed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846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Apples to Apples:  Fill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199" y="1066800"/>
            <a:ext cx="7449375" cy="5066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fillInHistory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history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Array[(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Double)]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smtClean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6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Array[(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Double)] =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FF7671"/>
                </a:solidFill>
                <a:latin typeface="Monaco"/>
                <a:ea typeface="Monaco"/>
                <a:cs typeface="Monaco"/>
              </a:rPr>
              <a:t>cur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6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history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filled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ArrayBuffer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[(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Double)]()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FF7671"/>
                </a:solidFill>
                <a:latin typeface="Monaco"/>
                <a:ea typeface="Monaco"/>
                <a:cs typeface="Monaco"/>
              </a:rPr>
              <a:t>curDate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6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start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1600" u="sng" dirty="0" err="1">
                <a:solidFill>
                  <a:srgbClr val="FF7671"/>
                </a:solidFill>
                <a:latin typeface="Monaco"/>
                <a:ea typeface="Monaco"/>
                <a:cs typeface="Monaco"/>
              </a:rPr>
              <a:t>curDate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1600" u="sng" dirty="0" err="1">
                <a:solidFill>
                  <a:srgbClr val="FF7671"/>
                </a:solidFill>
                <a:latin typeface="Monaco"/>
                <a:ea typeface="Monaco"/>
                <a:cs typeface="Monaco"/>
              </a:rPr>
              <a:t>cur</a:t>
            </a:r>
            <a:r>
              <a:rPr lang="en-US" sz="1600" u="sng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600" u="sng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tail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6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nonEmpty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&amp;&amp;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u="sng" dirty="0">
                <a:solidFill>
                  <a:srgbClr val="FF7671"/>
                </a:solidFill>
                <a:latin typeface="Monaco"/>
                <a:ea typeface="Monaco"/>
                <a:cs typeface="Monaco"/>
              </a:rPr>
              <a:t>cur</a:t>
            </a:r>
            <a:r>
              <a:rPr lang="en-US" sz="16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600" u="sng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tail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6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head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600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_1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FF7671"/>
                </a:solidFill>
                <a:latin typeface="Monaco"/>
                <a:ea typeface="Monaco"/>
                <a:cs typeface="Monaco"/>
              </a:rPr>
              <a:t>curDate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600" dirty="0">
                <a:solidFill>
                  <a:srgbClr val="FF7671"/>
                </a:solidFill>
                <a:latin typeface="Monaco"/>
                <a:ea typeface="Monaco"/>
                <a:cs typeface="Monaco"/>
              </a:rPr>
              <a:t>cur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600" u="sng" dirty="0" err="1">
                <a:solidFill>
                  <a:srgbClr val="FF7671"/>
                </a:solidFill>
                <a:latin typeface="Monaco"/>
                <a:ea typeface="Monaco"/>
                <a:cs typeface="Monaco"/>
              </a:rPr>
              <a:t>cur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6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tail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</a:t>
            </a:r>
          </a:p>
          <a:p>
            <a:r>
              <a:rPr lang="en-US" sz="1600" dirty="0" smtClean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    filled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+=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((</a:t>
            </a:r>
            <a:r>
              <a:rPr lang="en-US" sz="1600" dirty="0" err="1">
                <a:solidFill>
                  <a:srgbClr val="FF7671"/>
                </a:solidFill>
                <a:latin typeface="Monaco"/>
                <a:ea typeface="Monaco"/>
                <a:cs typeface="Monaco"/>
              </a:rPr>
              <a:t>curDate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600" u="sng" dirty="0">
                <a:solidFill>
                  <a:srgbClr val="FF7671"/>
                </a:solidFill>
                <a:latin typeface="Monaco"/>
                <a:ea typeface="Monaco"/>
                <a:cs typeface="Monaco"/>
              </a:rPr>
              <a:t>cur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6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head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600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_2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</a:t>
            </a:r>
          </a:p>
          <a:p>
            <a:r>
              <a:rPr lang="en-US" sz="1600" dirty="0" smtClean="0">
                <a:solidFill>
                  <a:srgbClr val="FF7671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 err="1" smtClean="0">
                <a:solidFill>
                  <a:srgbClr val="FF7671"/>
                </a:solidFill>
                <a:latin typeface="Monaco"/>
                <a:ea typeface="Monaco"/>
                <a:cs typeface="Monaco"/>
              </a:rPr>
              <a:t>curDate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+= </a:t>
            </a:r>
            <a:r>
              <a:rPr lang="en-US" sz="1600" u="sng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600" dirty="0" smtClean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days</a:t>
            </a:r>
          </a:p>
          <a:p>
            <a:r>
              <a:rPr lang="en-US" sz="16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smtClean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  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skip weekends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1600" dirty="0" err="1">
                <a:solidFill>
                  <a:srgbClr val="FF7671"/>
                </a:solidFill>
                <a:latin typeface="Monaco"/>
                <a:ea typeface="Monaco"/>
                <a:cs typeface="Monaco"/>
              </a:rPr>
              <a:t>curDate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6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dayOfWeek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().</a:t>
            </a:r>
            <a:r>
              <a:rPr lang="en-US" sz="16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600" dirty="0" err="1">
                <a:solidFill>
                  <a:srgbClr val="FF7671"/>
                </a:solidFill>
                <a:latin typeface="Monaco"/>
                <a:ea typeface="Monaco"/>
                <a:cs typeface="Monaco"/>
              </a:rPr>
              <a:t>curDate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+= </a:t>
            </a:r>
            <a:r>
              <a:rPr lang="en-US" sz="1600" u="sng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600" dirty="0" smtClean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days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filled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6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toArray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33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Apples to Apples:  2-Week Returns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3500" y="1600200"/>
            <a:ext cx="8311289" cy="3994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twoWeekReturns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history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Array[(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Double)]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Array[Double] =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returns collection of arrays based on </a:t>
            </a:r>
            <a:r>
              <a:rPr lang="en-US" sz="1600" dirty="0" smtClean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2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-week (10-day) windows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u="sng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history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6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sliding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10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.</a:t>
            </a:r>
            <a:r>
              <a:rPr lang="en-US" sz="16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{ </a:t>
            </a:r>
            <a:r>
              <a:rPr lang="en-US" sz="16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window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&gt;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for each 2-week window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change is close at end of current window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600" u="sng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window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6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last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600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_2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basis is close at end of previous window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600" u="sng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window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6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head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600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_2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calculate return as % change from previous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(</a:t>
            </a:r>
            <a:r>
              <a:rPr lang="en-US" sz="16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6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/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prev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}.</a:t>
            </a:r>
            <a:r>
              <a:rPr lang="en-US" sz="16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toArray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316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Apples to Apples:  Overview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3500" y="685800"/>
            <a:ext cx="6802939" cy="5970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readStocksAndFactors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prefix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000" dirty="0">
                <a:solidFill>
                  <a:srgbClr val="3CA3AA"/>
                </a:solidFill>
                <a:latin typeface="Monaco"/>
                <a:ea typeface="Monaco"/>
                <a:cs typeface="Monaco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): (</a:t>
            </a:r>
            <a:r>
              <a:rPr lang="en-US" sz="1000" dirty="0" err="1">
                <a:solidFill>
                  <a:srgbClr val="3CA3AA"/>
                </a:solidFill>
                <a:latin typeface="Monaco"/>
                <a:ea typeface="Monaco"/>
                <a:cs typeface="Monaco"/>
              </a:rPr>
              <a:t>Seq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[Array[Double]], </a:t>
            </a:r>
            <a:r>
              <a:rPr lang="en-US" sz="1000" dirty="0" err="1">
                <a:solidFill>
                  <a:srgbClr val="3CA3AA"/>
                </a:solidFill>
                <a:latin typeface="Monaco"/>
                <a:ea typeface="Monaco"/>
                <a:cs typeface="Monaco"/>
              </a:rPr>
              <a:t>Seq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[Array[Double]]) = {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start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DateTime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2009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0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10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0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23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0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0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DateTime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2014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0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10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0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23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0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0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endParaRPr lang="en-US" sz="1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rawStocks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readHistories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File(</a:t>
            </a:r>
            <a:r>
              <a:rPr lang="en-US" sz="10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prefix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+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"data/stocks/"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keep only those stocks with 5 years + 2 weeks of history</a:t>
            </a:r>
            <a:endParaRPr lang="en-US" sz="1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.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filter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_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size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&gt;=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52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*</a:t>
            </a:r>
            <a:r>
              <a:rPr lang="en-US" sz="10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5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*</a:t>
            </a:r>
            <a:r>
              <a:rPr lang="en-US" sz="10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5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+</a:t>
            </a:r>
            <a:r>
              <a:rPr lang="en-US" sz="10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10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println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(s</a:t>
            </a:r>
            <a:r>
              <a:rPr lang="en-US" sz="1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"$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  <a:r>
              <a:rPr lang="en-US" sz="1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rawStocks</a:t>
            </a:r>
            <a:r>
              <a:rPr lang="en-US" sz="1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length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r>
              <a:rPr lang="en-US" sz="1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 raw stocks have been read"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trim dates &amp; fill histories for stocks</a:t>
            </a:r>
            <a:endParaRPr lang="en-US" sz="1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stocks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rawStocks</a:t>
            </a:r>
            <a:endParaRPr lang="en-US" sz="1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.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map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trimToRegion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(_, </a:t>
            </a:r>
            <a:r>
              <a:rPr lang="en-US" sz="10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start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0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.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map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fillInHistory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(_, </a:t>
            </a:r>
            <a:r>
              <a:rPr lang="en-US" sz="10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start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0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println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(s</a:t>
            </a:r>
            <a:r>
              <a:rPr lang="en-US" sz="1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"$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  <a:r>
              <a:rPr lang="en-US" sz="1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stocks</a:t>
            </a:r>
            <a:r>
              <a:rPr lang="en-US" sz="1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length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r>
              <a:rPr lang="en-US" sz="1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 stocks have been region-trimmed &amp; history-filled"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trim dates &amp; fill histories for factors</a:t>
            </a:r>
            <a:endParaRPr lang="en-US" sz="1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factorsPrefix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0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prefix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+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"data/factors/"</a:t>
            </a:r>
            <a:endParaRPr lang="en-US" sz="1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oilAndBonds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000" u="sng" dirty="0">
                <a:solidFill>
                  <a:srgbClr val="3CA3AA"/>
                </a:solidFill>
                <a:latin typeface="Monaco"/>
                <a:ea typeface="Monaco"/>
                <a:cs typeface="Monaco"/>
              </a:rPr>
              <a:t>Array</a:t>
            </a:r>
            <a:r>
              <a:rPr lang="en-US" sz="10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u="sng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000" u="sng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crudeoil.tsv</a:t>
            </a:r>
            <a:r>
              <a:rPr lang="en-US" sz="1000" u="sng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0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000" u="sng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"us30yeartreasurybonds.tsv"</a:t>
            </a:r>
            <a:r>
              <a:rPr lang="en-US" sz="10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).</a:t>
            </a:r>
            <a:endParaRPr lang="en-US" sz="1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map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x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=&gt; </a:t>
            </a:r>
            <a:r>
              <a:rPr lang="en-US" sz="1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File(</a:t>
            </a:r>
            <a:r>
              <a:rPr lang="en-US" sz="1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factorsPrefix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+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x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)).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map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readInvestingDotComHistory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sp500AndNasdaq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000" u="sng" dirty="0">
                <a:solidFill>
                  <a:srgbClr val="3CA3AA"/>
                </a:solidFill>
                <a:latin typeface="Monaco"/>
                <a:ea typeface="Monaco"/>
                <a:cs typeface="Monaco"/>
              </a:rPr>
              <a:t>Array</a:t>
            </a:r>
            <a:r>
              <a:rPr lang="en-US" sz="10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u="sng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"^</a:t>
            </a:r>
            <a:r>
              <a:rPr lang="en-US" sz="1000" u="sng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GSPC.csv</a:t>
            </a:r>
            <a:r>
              <a:rPr lang="en-US" sz="1000" u="sng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0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000" u="sng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"^</a:t>
            </a:r>
            <a:r>
              <a:rPr lang="en-US" sz="1000" u="sng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IXIC.csv</a:t>
            </a:r>
            <a:r>
              <a:rPr lang="en-US" sz="1000" u="sng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0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).</a:t>
            </a:r>
            <a:endParaRPr lang="en-US" sz="1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map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x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=&gt; </a:t>
            </a:r>
            <a:r>
              <a:rPr lang="en-US" sz="1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File(</a:t>
            </a:r>
            <a:r>
              <a:rPr lang="en-US" sz="1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factorsPrefix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+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x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)).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map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readYahooHistory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(</a:t>
            </a:r>
            <a:r>
              <a:rPr lang="en-US" sz="1000" u="sng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oilAndBonds</a:t>
            </a:r>
            <a:r>
              <a:rPr lang="en-US" sz="10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u="sng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++</a:t>
            </a:r>
            <a:r>
              <a:rPr lang="en-US" sz="10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u="sng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sp500AndNasdaq</a:t>
            </a:r>
            <a:r>
              <a:rPr lang="en-US" sz="10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).</a:t>
            </a:r>
            <a:endParaRPr lang="en-US" sz="1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map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trimToRegion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(_, </a:t>
            </a:r>
            <a:r>
              <a:rPr lang="en-US" sz="10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start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0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)).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map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fillInHistory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(_, </a:t>
            </a:r>
            <a:r>
              <a:rPr lang="en-US" sz="10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start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0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println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(s</a:t>
            </a:r>
            <a:r>
              <a:rPr lang="en-US" sz="1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"$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  <a:r>
              <a:rPr lang="en-US" sz="1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factors</a:t>
            </a:r>
            <a:r>
              <a:rPr lang="en-US" sz="1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length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r>
              <a:rPr lang="en-US" sz="1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 factors have been region-trimmed &amp; history-filled"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calculate 2-week returns</a:t>
            </a:r>
            <a:endParaRPr lang="en-US" sz="1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stockReturns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stocks</a:t>
            </a:r>
            <a:r>
              <a:rPr lang="en-US" sz="1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map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twoWeekReturns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factorReturns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000" u="sng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factors</a:t>
            </a:r>
            <a:r>
              <a:rPr lang="en-US" sz="1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map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twoWeekReturns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println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</a:t>
            </a:r>
            <a:r>
              <a:rPr lang="en-US" sz="10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"two</a:t>
            </a:r>
            <a:r>
              <a:rPr lang="en-US" sz="1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-week returns calculated"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endParaRPr lang="en-US" sz="1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(</a:t>
            </a:r>
            <a:r>
              <a:rPr lang="en-US" sz="1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stockReturns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000" u="sng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factorReturns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0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534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Simulations: 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702733"/>
            <a:ext cx="8865378" cy="5373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computeTrialReturns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 err="1" smtClean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stocksReturns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200" dirty="0" err="1">
                <a:solidFill>
                  <a:srgbClr val="3CA3AA"/>
                </a:solidFill>
                <a:latin typeface="Monaco"/>
                <a:ea typeface="Monaco"/>
                <a:cs typeface="Monaco"/>
              </a:rPr>
              <a:t>Seq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[Array[Double]]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dirty="0" err="1" smtClean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factorsReturns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200" dirty="0" err="1">
                <a:solidFill>
                  <a:srgbClr val="3CA3AA"/>
                </a:solidFill>
                <a:latin typeface="Monaco"/>
                <a:ea typeface="Monaco"/>
                <a:cs typeface="Monaco"/>
              </a:rPr>
              <a:t>Seq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[Array[Double]],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sc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SparkContext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baseSeed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Long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numTrials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dirty="0" smtClean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parallelism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): RDD[Double] =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convert factor returns to matrix of Doubles (Array[Array[Double]])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factorMat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factorMatrix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factorsReturns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use matrix to calculate </a:t>
            </a:r>
            <a:r>
              <a:rPr lang="en-US" sz="1200" u="sng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Covariance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 matrix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factorCov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Covariance(</a:t>
            </a:r>
            <a:r>
              <a:rPr lang="en-US" sz="12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factorMat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getCovarianceMatrix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getData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calculate means of returns for each factor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factorMeans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factorsReturns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factor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=&gt; </a:t>
            </a:r>
            <a:r>
              <a:rPr lang="en-US" sz="1200" u="sng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factor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sum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/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u="sng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factor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toArray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</a:t>
            </a:r>
            <a:r>
              <a:rPr lang="en-US" sz="1200" u="sng" dirty="0" err="1">
                <a:solidFill>
                  <a:srgbClr val="4D9072"/>
                </a:solidFill>
                <a:latin typeface="Monaco"/>
                <a:ea typeface="Monaco"/>
                <a:cs typeface="Monaco"/>
              </a:rPr>
              <a:t>featurize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 factor returns: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signed squares of each feature return,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signed square roots of each feature return, and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feature returns themselves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factorFeatures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200" u="sng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factorMat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featurize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calculate factor weights for each stock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factorWeights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computeFactorWeights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stocksReturns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factorFeatures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share weights across Spark cluster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bInstruments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sc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broadcast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factorWeights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generate different seeds so that our trials don't all end up with the same results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seeds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200" u="sng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baseSeed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until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baseSeed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parallelism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seedRdd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sc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parallelize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seeds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parallelism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main computation: run simulations and compute aggregate return for each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seedRdd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flatMap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seed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=&gt;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trialReturns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seed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numTrials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/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parallelism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u="sng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bInstruments</a:t>
            </a:r>
            <a:r>
              <a:rPr lang="en-US" sz="1200" u="sng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200" u="sng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factorMeans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factorCov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25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Dr. Vladimir Bacvanski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198" y="1610784"/>
            <a:ext cx="5257802" cy="4114800"/>
          </a:xfrm>
        </p:spPr>
        <p:txBody>
          <a:bodyPr/>
          <a:lstStyle/>
          <a:p>
            <a:r>
              <a:rPr lang="en-US" dirty="0" smtClean="0"/>
              <a:t>Founder of SciSpike, a development, consulting, and training firm</a:t>
            </a:r>
          </a:p>
          <a:p>
            <a:r>
              <a:rPr lang="en-US" dirty="0" smtClean="0"/>
              <a:t>Passionate about software and data </a:t>
            </a:r>
          </a:p>
          <a:p>
            <a:r>
              <a:rPr lang="en-US" dirty="0" smtClean="0"/>
              <a:t>PhD in computer science RWTH Aachen, Germany</a:t>
            </a:r>
          </a:p>
          <a:p>
            <a:r>
              <a:rPr lang="en-US" dirty="0" smtClean="0"/>
              <a:t>Frequent speaker at industry events</a:t>
            </a:r>
          </a:p>
          <a:p>
            <a:r>
              <a:rPr lang="en-US" dirty="0" smtClean="0"/>
              <a:t>O'Reilly author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252" y="1676400"/>
            <a:ext cx="1896347" cy="29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7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Simulations:  </a:t>
            </a:r>
            <a:r>
              <a:rPr lang="en-US" dirty="0" err="1" smtClean="0"/>
              <a:t>Featurize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2736503"/>
            <a:ext cx="84036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featurize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factorReturns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Array[Double]): Array[Double] =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given returns of a factor, prepend signed squares &amp; square roots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signedSquares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200" u="sng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factorReturns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=&gt;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math.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signum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2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signedSquareRoots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200" u="sng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factorReturns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=&gt;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math.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signum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2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math.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sqrt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math.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abs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)))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u="sng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signedSquares</a:t>
            </a:r>
            <a:r>
              <a:rPr lang="en-US" sz="12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u="sng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++</a:t>
            </a:r>
            <a:r>
              <a:rPr lang="en-US" sz="12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u="sng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signedSquareRoots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++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u="sng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factorReturns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06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Simulations:  Calculate Factor Weights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2071706"/>
            <a:ext cx="8773030" cy="2714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computeFactorWeights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stocksReturns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200" dirty="0" err="1">
                <a:solidFill>
                  <a:srgbClr val="3CA3AA"/>
                </a:solidFill>
                <a:latin typeface="Monaco"/>
                <a:ea typeface="Monaco"/>
                <a:cs typeface="Monaco"/>
              </a:rPr>
              <a:t>Seq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[Array[Double]],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factorFeatures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Array[Array[Double]]): Array[Array[Double]] =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calculate multivariate linear regression for each stock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models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stocksReturns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linearModel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(_, 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factorFeatures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calculate factor weights for each stock using stock's linear regression model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factorWeights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200" dirty="0" err="1">
                <a:solidFill>
                  <a:srgbClr val="3CA3AA"/>
                </a:solidFill>
                <a:latin typeface="Monaco"/>
                <a:ea typeface="Monaco"/>
                <a:cs typeface="Monaco"/>
              </a:rPr>
              <a:t>Array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ofDim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[Double](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stocksReturns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u="sng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factorFeatures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2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2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length+</a:t>
            </a:r>
            <a:r>
              <a:rPr lang="en-US" sz="12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12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&lt;- </a:t>
            </a:r>
            <a:r>
              <a:rPr lang="en-US" sz="1200" u="sng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until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stocksReturns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2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factorWeights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= </a:t>
            </a:r>
            <a:r>
              <a:rPr lang="en-US" sz="12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models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estimateRegressionParameters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factorWeights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19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Simulations:  Actual Trials (</a:t>
            </a:r>
            <a:r>
              <a:rPr lang="en-US" dirty="0"/>
              <a:t>I</a:t>
            </a:r>
            <a:r>
              <a:rPr lang="en-US" dirty="0" smtClean="0"/>
              <a:t>n Parallel)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685800"/>
            <a:ext cx="7187722" cy="5970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trialReturns</a:t>
            </a:r>
            <a:r>
              <a:rPr lang="en-US" sz="1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 smtClean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seed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Long</a:t>
            </a:r>
            <a:r>
              <a:rPr lang="en-US" sz="1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0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numTrials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0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instruments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000" dirty="0" err="1">
                <a:solidFill>
                  <a:srgbClr val="3CA3AA"/>
                </a:solidFill>
                <a:latin typeface="Monaco"/>
                <a:ea typeface="Monaco"/>
                <a:cs typeface="Monaco"/>
              </a:rPr>
              <a:t>Seq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[Array[Double]],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0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factorMeans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Array[Double]</a:t>
            </a:r>
            <a:r>
              <a:rPr lang="en-US" sz="1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000" dirty="0" err="1" smtClean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factorCovariances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Array[Array[Double]]): </a:t>
            </a:r>
            <a:r>
              <a:rPr lang="en-US" sz="1000" dirty="0" err="1">
                <a:solidFill>
                  <a:srgbClr val="3CA3AA"/>
                </a:solidFill>
                <a:latin typeface="Monaco"/>
                <a:ea typeface="Monaco"/>
                <a:cs typeface="Monaco"/>
              </a:rPr>
              <a:t>Seq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[Double] = {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new RNG from seed</a:t>
            </a:r>
            <a:endParaRPr lang="en-US" sz="1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rand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MersenneTwister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seed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calculate multivariate normal distribution</a:t>
            </a:r>
            <a:endParaRPr lang="en-US" sz="1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multivariateNormal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MultivariateNormalDistribution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rand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0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factorMeans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0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factorCovariances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calculate returns from random sample</a:t>
            </a:r>
            <a:endParaRPr lang="en-US" sz="1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trialReturns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Array[Double](</a:t>
            </a:r>
            <a:r>
              <a:rPr lang="en-US" sz="10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numTrials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1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&lt;- </a:t>
            </a:r>
            <a:r>
              <a:rPr lang="en-US" sz="1000" u="sng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until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numTrials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trialFactorReturns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multivariateNormal</a:t>
            </a:r>
            <a:r>
              <a:rPr lang="en-US" sz="1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sample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trialFeatures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000" dirty="0" err="1">
                <a:solidFill>
                  <a:srgbClr val="3CA3AA"/>
                </a:solidFill>
                <a:latin typeface="Monaco"/>
                <a:ea typeface="Monaco"/>
                <a:cs typeface="Monaco"/>
              </a:rPr>
              <a:t>RunRisk</a:t>
            </a:r>
            <a:r>
              <a:rPr lang="en-US" sz="1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featurize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trialFactorReturns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trialReturns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= 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trialReturn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trialFeatures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0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instruments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00" u="sng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trialReturns</a:t>
            </a:r>
            <a:endParaRPr lang="en-US" sz="1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0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00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trialReturn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trial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Array[Double], </a:t>
            </a:r>
            <a:r>
              <a:rPr lang="en-US" sz="10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instruments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000" dirty="0" err="1">
                <a:solidFill>
                  <a:srgbClr val="3CA3AA"/>
                </a:solidFill>
                <a:latin typeface="Monaco"/>
                <a:ea typeface="Monaco"/>
                <a:cs typeface="Monaco"/>
              </a:rPr>
              <a:t>Seq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[Array[Double]]): Double = {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 err="1">
                <a:solidFill>
                  <a:srgbClr val="FF7671"/>
                </a:solidFill>
                <a:latin typeface="Monaco"/>
                <a:ea typeface="Monaco"/>
                <a:cs typeface="Monaco"/>
              </a:rPr>
              <a:t>totalReturn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0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0.0</a:t>
            </a:r>
            <a:endParaRPr lang="en-US" sz="1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10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instrument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&lt;- </a:t>
            </a:r>
            <a:r>
              <a:rPr lang="en-US" sz="10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instruments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000" dirty="0" err="1">
                <a:solidFill>
                  <a:srgbClr val="FF7671"/>
                </a:solidFill>
                <a:latin typeface="Monaco"/>
                <a:ea typeface="Monaco"/>
                <a:cs typeface="Monaco"/>
              </a:rPr>
              <a:t>totalReturn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+= 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instrumentTrialReturn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instrument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0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trial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00" dirty="0" err="1">
                <a:solidFill>
                  <a:srgbClr val="FF7671"/>
                </a:solidFill>
                <a:latin typeface="Monaco"/>
                <a:ea typeface="Monaco"/>
                <a:cs typeface="Monaco"/>
              </a:rPr>
              <a:t>totalReturn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/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 err="1" smtClean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instruments</a:t>
            </a:r>
            <a:r>
              <a:rPr lang="en-US" sz="10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000" dirty="0" err="1" smtClean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size</a:t>
            </a:r>
            <a:r>
              <a:rPr lang="en-US" sz="1000" dirty="0" smtClean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</a:t>
            </a:r>
            <a:r>
              <a:rPr lang="en-US" sz="1000" dirty="0" smtClean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portfolio return is average of instrument returns</a:t>
            </a:r>
            <a:endParaRPr lang="en-US" sz="1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0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00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instrumentTrialReturn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instrument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Array[Double], </a:t>
            </a:r>
            <a:r>
              <a:rPr lang="en-US" sz="10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trial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Array[Double]): Double = {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 err="1">
                <a:solidFill>
                  <a:srgbClr val="FF7671"/>
                </a:solidFill>
                <a:latin typeface="Monaco"/>
                <a:ea typeface="Monaco"/>
                <a:cs typeface="Monaco"/>
              </a:rPr>
              <a:t>instrumentTrialReturn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0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instrument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 err="1">
                <a:solidFill>
                  <a:srgbClr val="FF7671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0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0</a:t>
            </a:r>
            <a:endParaRPr lang="en-US" sz="1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while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1000" dirty="0" err="1">
                <a:solidFill>
                  <a:srgbClr val="FF7671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&lt;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trial</a:t>
            </a:r>
            <a:r>
              <a:rPr lang="en-US" sz="1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0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length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000" dirty="0" err="1">
                <a:solidFill>
                  <a:srgbClr val="FF7671"/>
                </a:solidFill>
                <a:latin typeface="Monaco"/>
                <a:ea typeface="Monaco"/>
                <a:cs typeface="Monaco"/>
              </a:rPr>
              <a:t>instrumentTrialReturn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+= </a:t>
            </a:r>
            <a:r>
              <a:rPr lang="en-US" sz="10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trial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 err="1">
                <a:solidFill>
                  <a:srgbClr val="FF7671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*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instrument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000" dirty="0">
                <a:solidFill>
                  <a:srgbClr val="FF7671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0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+</a:t>
            </a:r>
            <a:r>
              <a:rPr lang="en-US" sz="10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1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000" dirty="0" err="1">
                <a:solidFill>
                  <a:srgbClr val="FF7671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+= </a:t>
            </a:r>
            <a:r>
              <a:rPr lang="en-US" sz="10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1</a:t>
            </a:r>
            <a:endParaRPr lang="en-US" sz="1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00" dirty="0" err="1" smtClean="0">
                <a:solidFill>
                  <a:srgbClr val="FF7671"/>
                </a:solidFill>
                <a:latin typeface="Monaco"/>
                <a:ea typeface="Monaco"/>
                <a:cs typeface="Monaco"/>
              </a:rPr>
              <a:t>instrumentTrialReturn</a:t>
            </a:r>
            <a:r>
              <a:rPr lang="en-US" sz="1000" dirty="0" smtClean="0">
                <a:solidFill>
                  <a:srgbClr val="FF7671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0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</a:t>
            </a:r>
            <a:r>
              <a:rPr lang="en-US" sz="1000" dirty="0" smtClean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instrument return is weighted sum</a:t>
            </a:r>
            <a:endParaRPr lang="en-US" sz="1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  <a:endParaRPr lang="en-US" sz="10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345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Simulations:  Compute </a:t>
            </a:r>
            <a:r>
              <a:rPr lang="en-US" dirty="0" err="1" smtClean="0"/>
              <a:t>VaR</a:t>
            </a:r>
            <a:r>
              <a:rPr lang="en-US" dirty="0" smtClean="0"/>
              <a:t> &amp; </a:t>
            </a:r>
            <a:r>
              <a:rPr lang="en-US" dirty="0" err="1" smtClean="0"/>
              <a:t>CVaR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685800"/>
            <a:ext cx="7203114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bootstrappedConfidenceInterval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 smtClean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trials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RDD[Double]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computeStatistic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RDD[Double] =&gt; Double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numResamples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pValue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Double): (Double, Double) =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for each sample, call compute function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stats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(</a:t>
            </a:r>
            <a:r>
              <a:rPr lang="en-US" sz="1200" u="sng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until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numResamples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).</a:t>
            </a:r>
            <a:r>
              <a:rPr lang="en-US" sz="12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{ 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=&gt;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resample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trials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sample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1.0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computeStatistic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resample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}.</a:t>
            </a:r>
            <a:r>
              <a:rPr lang="en-US" sz="12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sorted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take subset of samples based on p-value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lowerIndex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(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numResamples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pValue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/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toInt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upperIndex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math.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ceil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numResamples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12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pValue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/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toInt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return interval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(</a:t>
            </a:r>
            <a:r>
              <a:rPr lang="en-US" sz="12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stats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lowerIndex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), </a:t>
            </a:r>
            <a:r>
              <a:rPr lang="en-US" sz="12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stats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upperIndex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endParaRPr lang="en-US" sz="12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</a:t>
            </a:r>
            <a:r>
              <a:rPr lang="en-US" sz="1200" dirty="0" err="1" smtClean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computeStatistic</a:t>
            </a:r>
            <a:r>
              <a:rPr lang="en-US" sz="1200" dirty="0" smtClean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 parameter above is one of these two functions:</a:t>
            </a:r>
          </a:p>
          <a:p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fivePercentVaR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trials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RDD[Double]): Double =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topLosses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trials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takeOrdered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math.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max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trials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count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toInt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/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20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u="sng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topLosses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last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5th worst loss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fivePercentCVaR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trials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RDD[Double]): Double =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topLosses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trials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takeOrdered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math.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max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trials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count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toInt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/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20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u="sng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topLosses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sum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/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topLosses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average of 5 worst losses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00138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Simulations:  </a:t>
            </a:r>
            <a:r>
              <a:rPr lang="en-US" dirty="0" err="1" smtClean="0"/>
              <a:t>Kupiec</a:t>
            </a:r>
            <a:r>
              <a:rPr lang="en-US" dirty="0" smtClean="0"/>
              <a:t> Back-Test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685800"/>
            <a:ext cx="7549419" cy="6152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kupiecTestPValue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stocksReturns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100" dirty="0" err="1">
                <a:solidFill>
                  <a:srgbClr val="3CA3AA"/>
                </a:solidFill>
                <a:latin typeface="Monaco"/>
                <a:ea typeface="Monaco"/>
                <a:cs typeface="Monaco"/>
              </a:rPr>
              <a:t>Seq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[Array[Double]],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valueAtRisk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Double,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confidenceLevel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Double): Double =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failures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1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countFailures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1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stocksReturns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1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valueAtRisk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total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100" u="sng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stocksReturns</a:t>
            </a:r>
            <a:r>
              <a:rPr lang="en-US" sz="11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100" u="sng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0</a:t>
            </a:r>
            <a:r>
              <a:rPr lang="en-US" sz="11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1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size</a:t>
            </a:r>
            <a:endParaRPr lang="en-US" sz="11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testStatistic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1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kupiecTestStatistic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1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total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1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failures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1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confidenceLevel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-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ChiSquaredDistribution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1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1.0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).</a:t>
            </a:r>
            <a:r>
              <a:rPr lang="en-US" sz="11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cumulativeProbability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1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testStatistic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endParaRPr lang="en-US" sz="11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1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countFailures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1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stocksReturns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100" dirty="0" err="1">
                <a:solidFill>
                  <a:srgbClr val="3CA3AA"/>
                </a:solidFill>
                <a:latin typeface="Monaco"/>
                <a:ea typeface="Monaco"/>
                <a:cs typeface="Monaco"/>
              </a:rPr>
              <a:t>Seq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[Array[Double]], </a:t>
            </a:r>
            <a:r>
              <a:rPr lang="en-US" sz="11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valueAtRisk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Double):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>
                <a:solidFill>
                  <a:srgbClr val="FF7671"/>
                </a:solidFill>
                <a:latin typeface="Monaco"/>
                <a:ea typeface="Monaco"/>
                <a:cs typeface="Monaco"/>
              </a:rPr>
              <a:t>failures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1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0</a:t>
            </a:r>
            <a:endParaRPr lang="en-US" sz="11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11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&lt;- </a:t>
            </a:r>
            <a:r>
              <a:rPr lang="en-US" sz="1100" u="sng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until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u="sng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stocksReturns</a:t>
            </a:r>
            <a:r>
              <a:rPr lang="en-US" sz="11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100" u="sng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0</a:t>
            </a:r>
            <a:r>
              <a:rPr lang="en-US" sz="11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1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size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ret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1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stocksReturns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1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map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(_(</a:t>
            </a:r>
            <a:r>
              <a:rPr lang="en-US" sz="11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)).</a:t>
            </a:r>
            <a:r>
              <a:rPr lang="en-US" sz="11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sum</a:t>
            </a:r>
            <a:endParaRPr lang="en-US" sz="11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11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ret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&lt;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valueAtRisk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100" dirty="0">
                <a:solidFill>
                  <a:srgbClr val="FF7671"/>
                </a:solidFill>
                <a:latin typeface="Monaco"/>
                <a:ea typeface="Monaco"/>
                <a:cs typeface="Monaco"/>
              </a:rPr>
              <a:t>failures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+= </a:t>
            </a:r>
            <a:r>
              <a:rPr lang="en-US" sz="11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1</a:t>
            </a:r>
            <a:endParaRPr lang="en-US" sz="11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>
                <a:solidFill>
                  <a:srgbClr val="FF7671"/>
                </a:solidFill>
                <a:latin typeface="Monaco"/>
                <a:ea typeface="Monaco"/>
                <a:cs typeface="Monaco"/>
              </a:rPr>
              <a:t>failures</a:t>
            </a:r>
            <a:endParaRPr lang="en-US" sz="11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1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kupiecTestStatistic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1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total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1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failures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1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confidenceLevel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Double): Double =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failureRatio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1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failures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1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toDouble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/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total</a:t>
            </a:r>
            <a:endParaRPr lang="en-US" sz="11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logNumer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(</a:t>
            </a:r>
            <a:r>
              <a:rPr lang="en-US" sz="11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total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-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failures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1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*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math.</a:t>
            </a:r>
            <a:r>
              <a:rPr lang="en-US" sz="11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log1p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(-</a:t>
            </a:r>
            <a:r>
              <a:rPr lang="en-US" sz="11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confidenceLevel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1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+</a:t>
            </a:r>
            <a:endParaRPr lang="en-US" sz="11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1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failures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*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math.</a:t>
            </a:r>
            <a:r>
              <a:rPr lang="en-US" sz="11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log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1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confidenceLevel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logDenom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(</a:t>
            </a:r>
            <a:r>
              <a:rPr lang="en-US" sz="11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total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-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failures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1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*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math.</a:t>
            </a:r>
            <a:r>
              <a:rPr lang="en-US" sz="11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log1p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(-</a:t>
            </a:r>
            <a:r>
              <a:rPr lang="en-US" sz="11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failureRatio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1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+</a:t>
            </a:r>
            <a:endParaRPr lang="en-US" sz="11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1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failures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*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math.</a:t>
            </a:r>
            <a:r>
              <a:rPr lang="en-US" sz="11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log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1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failureRatio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-</a:t>
            </a:r>
            <a:r>
              <a:rPr lang="en-US" sz="11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*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11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logNumer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-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logDenom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93717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Simulations:  Overview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702733"/>
            <a:ext cx="8865378" cy="5373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computeTrialReturns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 err="1" smtClean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stocksReturns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200" dirty="0" err="1">
                <a:solidFill>
                  <a:srgbClr val="3CA3AA"/>
                </a:solidFill>
                <a:latin typeface="Monaco"/>
                <a:ea typeface="Monaco"/>
                <a:cs typeface="Monaco"/>
              </a:rPr>
              <a:t>Seq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[Array[Double]]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dirty="0" err="1" smtClean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factorsReturns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200" dirty="0" err="1">
                <a:solidFill>
                  <a:srgbClr val="3CA3AA"/>
                </a:solidFill>
                <a:latin typeface="Monaco"/>
                <a:ea typeface="Monaco"/>
                <a:cs typeface="Monaco"/>
              </a:rPr>
              <a:t>Seq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[Array[Double]],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sc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SparkContext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baseSeed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Long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numTrials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dirty="0" smtClean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parallelism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): RDD[Double] =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convert factor returns to matrix of Doubles (Array[Array[Double]])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factorMat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factorMatrix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factorsReturns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use matrix to calculate </a:t>
            </a:r>
            <a:r>
              <a:rPr lang="en-US" sz="1200" u="sng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Covariance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 matrix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factorCov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Covariance(</a:t>
            </a:r>
            <a:r>
              <a:rPr lang="en-US" sz="12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factorMat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getCovarianceMatrix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getData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calculate means of returns for each factor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factorMeans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factorsReturns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factor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=&gt; </a:t>
            </a:r>
            <a:r>
              <a:rPr lang="en-US" sz="1200" u="sng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factor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sum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/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u="sng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factor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toArray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</a:t>
            </a:r>
            <a:r>
              <a:rPr lang="en-US" sz="1200" u="sng" dirty="0" err="1">
                <a:solidFill>
                  <a:srgbClr val="4D9072"/>
                </a:solidFill>
                <a:latin typeface="Monaco"/>
                <a:ea typeface="Monaco"/>
                <a:cs typeface="Monaco"/>
              </a:rPr>
              <a:t>featurize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 factor returns: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signed squares of each feature return,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signed square roots of each feature return, and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feature returns themselves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factorFeatures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200" u="sng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factorMat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featurize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calculate factor weights for each stock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factorWeights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computeFactorWeights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stocksReturns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factorFeatures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share weights across Spark cluster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bInstruments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sc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broadcast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factorWeights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generate different seeds so that our trials don't all end up with the same results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seeds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200" u="sng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baseSeed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until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baseSeed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parallelism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seedRdd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sc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parallelize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seeds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parallelism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main computation: run simulations and compute aggregate return for each</a:t>
            </a:r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seedRdd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flatMap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seed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=&gt;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200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trialReturns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seed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dirty="0" err="1">
                <a:solidFill>
                  <a:srgbClr val="79197A"/>
                </a:solidFill>
                <a:latin typeface="Monaco"/>
                <a:ea typeface="Monaco"/>
                <a:cs typeface="Monaco"/>
              </a:rPr>
              <a:t>numTrials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5E5E5E"/>
                </a:solidFill>
                <a:latin typeface="Monaco"/>
                <a:ea typeface="Monaco"/>
                <a:cs typeface="Monaco"/>
              </a:rPr>
              <a:t>/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>
                <a:solidFill>
                  <a:srgbClr val="79197A"/>
                </a:solidFill>
                <a:latin typeface="Monaco"/>
                <a:ea typeface="Monaco"/>
                <a:cs typeface="Monaco"/>
              </a:rPr>
              <a:t>parallelism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u="sng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bInstruments</a:t>
            </a:r>
            <a:r>
              <a:rPr lang="en-US" sz="1200" u="sng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200" u="sng" dirty="0" err="1">
                <a:solidFill>
                  <a:srgbClr val="5E5E5E"/>
                </a:solidFill>
                <a:latin typeface="Monaco"/>
                <a:ea typeface="Monaco"/>
                <a:cs typeface="Monaco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factorMeans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factorCov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549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en-US" sz="9600" dirty="0" smtClean="0"/>
              <a:t>Demo</a:t>
            </a:r>
            <a:endParaRPr lang="en-US" sz="9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26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Monte Carlo simulations use randomness at scale to measure/quantify what might otherwise be hard to calculate deterministically</a:t>
            </a:r>
          </a:p>
          <a:p>
            <a:r>
              <a:rPr lang="en-US" dirty="0" smtClean="0"/>
              <a:t>Apache Spark is a distributed, parallelized, generalized compute engine over HDFS</a:t>
            </a:r>
          </a:p>
          <a:p>
            <a:r>
              <a:rPr lang="en-US" dirty="0" smtClean="0"/>
              <a:t>Spark is a good tool to use for computations such as Monte Carlo simulations</a:t>
            </a:r>
          </a:p>
          <a:p>
            <a:r>
              <a:rPr lang="en-US" dirty="0" smtClean="0"/>
              <a:t>This example was to calculate 2-week 5% </a:t>
            </a:r>
            <a:r>
              <a:rPr lang="en-US" dirty="0" err="1" smtClean="0"/>
              <a:t>VaR</a:t>
            </a:r>
            <a:r>
              <a:rPr lang="en-US" dirty="0" smtClean="0"/>
              <a:t>, but there are many other examples</a:t>
            </a:r>
          </a:p>
          <a:p>
            <a:pPr lvl="1"/>
            <a:r>
              <a:rPr lang="en-US" dirty="0" smtClean="0"/>
              <a:t>Calculation of pi (π) to arbitrary precision</a:t>
            </a:r>
          </a:p>
          <a:p>
            <a:pPr lvl="1"/>
            <a:r>
              <a:rPr lang="en-US" dirty="0" smtClean="0"/>
              <a:t>Probability of a winning solitair</a:t>
            </a:r>
            <a:r>
              <a:rPr lang="en-US" dirty="0" smtClean="0"/>
              <a:t>e hand or roll of dice</a:t>
            </a:r>
          </a:p>
          <a:p>
            <a:pPr lvl="1"/>
            <a:r>
              <a:rPr lang="en-US" dirty="0" smtClean="0"/>
              <a:t>Prediction of neutrino production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09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i="1" dirty="0" smtClean="0"/>
              <a:t>Thank you!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5251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SciSpike: What We Do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 smtClean="0"/>
              <a:t>Architect, consultant, and mentor to many large organizations worldwide</a:t>
            </a:r>
          </a:p>
          <a:p>
            <a:r>
              <a:rPr lang="en-US" sz="2000" dirty="0" smtClean="0"/>
              <a:t>Focus on extremely fast development, web scale, cloud, Big Data applications</a:t>
            </a:r>
          </a:p>
          <a:p>
            <a:r>
              <a:rPr lang="en-US" sz="2000" dirty="0" smtClean="0"/>
              <a:t>Node.js, Scala</a:t>
            </a:r>
          </a:p>
          <a:p>
            <a:r>
              <a:rPr lang="en-US" sz="2000" dirty="0" smtClean="0"/>
              <a:t>Various Big Data and NoSQL systems</a:t>
            </a:r>
          </a:p>
          <a:p>
            <a:r>
              <a:rPr lang="en-US" sz="2000" dirty="0" smtClean="0"/>
              <a:t>Custom training to leading firms worldwide</a:t>
            </a:r>
          </a:p>
          <a:p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639" y="1752600"/>
            <a:ext cx="3385048" cy="966980"/>
          </a:xfrm>
          <a:prstGeom prst="rect">
            <a:avLst/>
          </a:prstGeom>
        </p:spPr>
      </p:pic>
      <p:sp>
        <p:nvSpPr>
          <p:cNvPr id="6" name="Text Placeholder 3"/>
          <p:cNvSpPr txBox="1">
            <a:spLocks/>
          </p:cNvSpPr>
          <p:nvPr/>
        </p:nvSpPr>
        <p:spPr>
          <a:xfrm>
            <a:off x="5032508" y="2762997"/>
            <a:ext cx="3553815" cy="2962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hlinkClick r:id="rId3"/>
              </a:rPr>
              <a:t>http://</a:t>
            </a:r>
            <a:r>
              <a:rPr lang="en-US" sz="2000" dirty="0" err="1" smtClean="0">
                <a:hlinkClick r:id="rId3"/>
              </a:rPr>
              <a:t>www.scispike.com</a:t>
            </a:r>
            <a:endParaRPr lang="en-US" sz="2000" dirty="0" smtClean="0"/>
          </a:p>
          <a:p>
            <a:r>
              <a:rPr lang="en-US" sz="2000" dirty="0">
                <a:solidFill>
                  <a:srgbClr val="000080"/>
                </a:solidFill>
              </a:rPr>
              <a:t>Custom software development</a:t>
            </a:r>
          </a:p>
          <a:p>
            <a:r>
              <a:rPr lang="en-US" sz="2000" dirty="0">
                <a:solidFill>
                  <a:srgbClr val="000080"/>
                </a:solidFill>
              </a:rPr>
              <a:t>Consulting, mentoring, training</a:t>
            </a:r>
          </a:p>
          <a:p>
            <a:r>
              <a:rPr lang="en-US" sz="2000" i="1" dirty="0">
                <a:solidFill>
                  <a:srgbClr val="000080"/>
                </a:solidFill>
              </a:rPr>
              <a:t>What is your next project?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04882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644" y="1600202"/>
            <a:ext cx="8046353" cy="425894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OnSoftware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/in/</a:t>
            </a:r>
            <a:r>
              <a:rPr lang="en-US" dirty="0" err="1"/>
              <a:t>vladimirbacvanski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vladimir.bacvanski@scispike.com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16497" y="1524000"/>
            <a:ext cx="723900" cy="2494860"/>
            <a:chOff x="916497" y="1417639"/>
            <a:chExt cx="723900" cy="3170041"/>
          </a:xfrm>
        </p:grpSpPr>
        <p:pic>
          <p:nvPicPr>
            <p:cNvPr id="6" name="Picture 2" descr="https://abs.twimg.com/a/1381432172/images/resources/twitter-bird-blue-on-whit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6497" y="1417639"/>
              <a:ext cx="723900" cy="965200"/>
            </a:xfrm>
            <a:prstGeom prst="rect">
              <a:avLst/>
            </a:prstGeom>
            <a:noFill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4275" y="2720768"/>
              <a:ext cx="499290" cy="66572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4275" y="3912499"/>
              <a:ext cx="506386" cy="675181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0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&amp; Apache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 estimate financial risk by running </a:t>
            </a:r>
            <a:r>
              <a:rPr lang="en-US" b="1" dirty="0" smtClean="0"/>
              <a:t>Monte Carlo simulations</a:t>
            </a:r>
            <a:r>
              <a:rPr lang="en-US" dirty="0" smtClean="0"/>
              <a:t> to determine </a:t>
            </a:r>
            <a:r>
              <a:rPr lang="en-US" b="1" dirty="0" smtClean="0"/>
              <a:t>Value at Risk </a:t>
            </a:r>
            <a:r>
              <a:rPr lang="en-US" dirty="0" smtClean="0"/>
              <a:t>using </a:t>
            </a:r>
            <a:r>
              <a:rPr lang="en-US" b="1" dirty="0" smtClean="0"/>
              <a:t>Apache Spark</a:t>
            </a:r>
          </a:p>
          <a:p>
            <a:pPr lvl="1"/>
            <a:r>
              <a:rPr lang="en-US" dirty="0" smtClean="0"/>
              <a:t>Monte Carlo Simulation:  a process for predicting future values utilizing repeated, random trials in order to observe portfolio performance</a:t>
            </a:r>
          </a:p>
          <a:p>
            <a:pPr lvl="1"/>
            <a:r>
              <a:rPr lang="en-US" dirty="0" smtClean="0"/>
              <a:t>Value at Risk:  how much investments might lose over a time period</a:t>
            </a:r>
          </a:p>
          <a:p>
            <a:pPr lvl="1"/>
            <a:r>
              <a:rPr lang="en-US" dirty="0" smtClean="0"/>
              <a:t>Apache Spark:  resilient, distributed, fault-tolerant, cluster-based computation engine running atop HDFS</a:t>
            </a:r>
          </a:p>
          <a:p>
            <a:r>
              <a:rPr lang="en-US" dirty="0" smtClean="0"/>
              <a:t>Taken from chapter 9, "Advanced Analytics with Spark" (O'Reilly 2015) by </a:t>
            </a:r>
            <a:r>
              <a:rPr lang="en-US" dirty="0"/>
              <a:t>Uri </a:t>
            </a:r>
            <a:r>
              <a:rPr lang="en-US" dirty="0" err="1" smtClean="0"/>
              <a:t>Laserson</a:t>
            </a:r>
            <a:r>
              <a:rPr lang="en-US" dirty="0" smtClean="0"/>
              <a:t>, </a:t>
            </a:r>
            <a:r>
              <a:rPr lang="en-US" dirty="0"/>
              <a:t>Sandy </a:t>
            </a:r>
            <a:r>
              <a:rPr lang="en-US" dirty="0" err="1" smtClean="0"/>
              <a:t>Ryza</a:t>
            </a:r>
            <a:r>
              <a:rPr lang="en-US" dirty="0" smtClean="0"/>
              <a:t>, </a:t>
            </a:r>
            <a:r>
              <a:rPr lang="en-US" dirty="0"/>
              <a:t>Josh </a:t>
            </a:r>
            <a:r>
              <a:rPr lang="en-US" dirty="0" smtClean="0"/>
              <a:t>Wills &amp; </a:t>
            </a:r>
            <a:r>
              <a:rPr lang="en-US" dirty="0"/>
              <a:t>Sean </a:t>
            </a:r>
            <a:r>
              <a:rPr lang="en-US" dirty="0" smtClean="0"/>
              <a:t>Owen</a:t>
            </a:r>
          </a:p>
          <a:p>
            <a:pPr lvl="1"/>
            <a:r>
              <a:rPr lang="en-US" dirty="0" smtClean="0"/>
              <a:t>https:</a:t>
            </a:r>
            <a:r>
              <a:rPr lang="en-US" dirty="0"/>
              <a:t>//</a:t>
            </a:r>
            <a:r>
              <a:rPr lang="en-US" dirty="0" err="1"/>
              <a:t>goo.gl</a:t>
            </a:r>
            <a:r>
              <a:rPr lang="en-US" dirty="0"/>
              <a:t>/</a:t>
            </a:r>
            <a:r>
              <a:rPr lang="en-US" dirty="0" err="1"/>
              <a:t>Uenpiy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2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fast engine for large-scale data processing</a:t>
            </a:r>
          </a:p>
          <a:p>
            <a:r>
              <a:rPr lang="en-US" dirty="0" smtClean="0"/>
              <a:t>Part of the tool suite surrounding the concept of "Big Data"</a:t>
            </a:r>
          </a:p>
          <a:p>
            <a:r>
              <a:rPr lang="en-US" dirty="0" smtClean="0"/>
              <a:t>Runs locally or on huge clusters of commodity hardware</a:t>
            </a:r>
          </a:p>
          <a:p>
            <a:r>
              <a:rPr lang="en-US" dirty="0" smtClean="0"/>
              <a:t>Fault-tolerant and general-purpose</a:t>
            </a:r>
          </a:p>
          <a:p>
            <a:r>
              <a:rPr lang="en-US" dirty="0" smtClean="0"/>
              <a:t>Supports SQL, machine learning &amp; graph processing</a:t>
            </a:r>
          </a:p>
          <a:p>
            <a:r>
              <a:rPr lang="en-US" dirty="0" smtClean="0"/>
              <a:t>See https://</a:t>
            </a:r>
            <a:r>
              <a:rPr lang="en-US" dirty="0" err="1" smtClean="0"/>
              <a:t>spark.apache.org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75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at Risk (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given portfolio P, time horizon T &amp; probability p, the T p </a:t>
            </a:r>
            <a:r>
              <a:rPr lang="en-US" dirty="0" err="1" smtClean="0"/>
              <a:t>VaR</a:t>
            </a:r>
            <a:r>
              <a:rPr lang="en-US" dirty="0" smtClean="0"/>
              <a:t> is a threshold loss value L such that the probability that the loss on P over T exceeds L is p</a:t>
            </a:r>
          </a:p>
          <a:p>
            <a:r>
              <a:rPr lang="en-US" dirty="0" smtClean="0"/>
              <a:t>Example:  a one-day 5% </a:t>
            </a:r>
            <a:r>
              <a:rPr lang="en-US" dirty="0" err="1" smtClean="0"/>
              <a:t>VaR</a:t>
            </a:r>
            <a:r>
              <a:rPr lang="en-US" dirty="0" smtClean="0"/>
              <a:t> of $1MM means that there is a 5% chance that the portfolio will lose more than $1 MM in value over a one-day period</a:t>
            </a:r>
          </a:p>
          <a:p>
            <a:r>
              <a:rPr lang="en-US" dirty="0" smtClean="0"/>
              <a:t>Can be estimated </a:t>
            </a:r>
            <a:r>
              <a:rPr lang="en-US" dirty="0" err="1" smtClean="0"/>
              <a:t>parameterically</a:t>
            </a:r>
            <a:r>
              <a:rPr lang="en-US" dirty="0" smtClean="0"/>
              <a:t> (variance-covariance or delta-</a:t>
            </a:r>
            <a:r>
              <a:rPr lang="en-US" dirty="0" err="1" smtClean="0"/>
              <a:t>gamme</a:t>
            </a:r>
            <a:r>
              <a:rPr lang="en-US" dirty="0" smtClean="0"/>
              <a:t>) or </a:t>
            </a:r>
            <a:r>
              <a:rPr lang="en-US" dirty="0" smtClean="0"/>
              <a:t>historically, including via Monte Carlo simulation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92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in a wide variety of fields:  physics, math, finance</a:t>
            </a:r>
          </a:p>
          <a:p>
            <a:r>
              <a:rPr lang="en-US" dirty="0" smtClean="0"/>
              <a:t>Based on statistical modeling where deterministic methods fail or there is no ability for abstract thought to arrive at a solution</a:t>
            </a:r>
          </a:p>
          <a:p>
            <a:pPr lvl="1"/>
            <a:r>
              <a:rPr lang="en-US" dirty="0" smtClean="0"/>
              <a:t>For example, what's the probability of dealing a winning solitaire hand?  You could calculate it </a:t>
            </a:r>
            <a:r>
              <a:rPr lang="en-US" dirty="0" err="1" smtClean="0"/>
              <a:t>combinatorially</a:t>
            </a:r>
            <a:r>
              <a:rPr lang="en-US" dirty="0" smtClean="0"/>
              <a:t>, but it might be easier to just deal 100 hands, play them out &amp; record results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VaR</a:t>
            </a:r>
            <a:r>
              <a:rPr lang="en-US" dirty="0" smtClean="0"/>
              <a:t> calculation, we'll use S&amp;P 500 Index, NASDAQ Composite Index, 30-year US Treasury Bonds &amp; Crude Oil returns as factors that influence portfolio</a:t>
            </a:r>
          </a:p>
          <a:p>
            <a:r>
              <a:rPr lang="en-US" dirty="0" smtClean="0"/>
              <a:t>Instrument data comes from Yahoo! Finance &amp; </a:t>
            </a:r>
            <a:r>
              <a:rPr lang="en-US" dirty="0" err="1" smtClean="0"/>
              <a:t>Investing.com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2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PATH:</a:t>
            </a:r>
          </a:p>
          <a:p>
            <a:pPr lvl="1"/>
            <a:r>
              <a:rPr lang="en-US" dirty="0" smtClean="0"/>
              <a:t>JDK 1.8+ (java)</a:t>
            </a:r>
          </a:p>
          <a:p>
            <a:pPr lvl="1"/>
            <a:r>
              <a:rPr lang="en-US" dirty="0" smtClean="0"/>
              <a:t>Maven 3.0.5+ (</a:t>
            </a:r>
            <a:r>
              <a:rPr lang="en-US" dirty="0" err="1" smtClean="0"/>
              <a:t>mvn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Scala</a:t>
            </a:r>
            <a:r>
              <a:rPr lang="en-US" dirty="0" smtClean="0"/>
              <a:t> 2.11.7+ (</a:t>
            </a:r>
            <a:r>
              <a:rPr lang="en-US" dirty="0" err="1" smtClean="0"/>
              <a:t>scala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Spark 1.6+ (spark-submit)</a:t>
            </a:r>
          </a:p>
          <a:p>
            <a:r>
              <a:rPr lang="en-US" dirty="0" smtClean="0"/>
              <a:t>Internet:</a:t>
            </a:r>
          </a:p>
          <a:p>
            <a:pPr lvl="1"/>
            <a:r>
              <a:rPr lang="en-US" dirty="0" smtClean="0"/>
              <a:t>Access to Yahoo! Finance</a:t>
            </a:r>
            <a:endParaRPr lang="en-US" dirty="0"/>
          </a:p>
          <a:p>
            <a:r>
              <a:rPr lang="en-US" dirty="0" smtClean="0"/>
              <a:t>Unix-like system with Bash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052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2"/>
  <p:tag name="MMPROD_UIDATA" val="&lt;database version=&quot;7.0&quot;&gt;&lt;object type=&quot;1&quot; unique_id=&quot;10001&quot;&gt;&lt;object type=&quot;2&quot; unique_id=&quot;10528&quot;&gt;&lt;object type=&quot;3&quot; unique_id=&quot;35065&quot;&gt;&lt;property id=&quot;20148&quot; value=&quot;5&quot;/&gt;&lt;property id=&quot;20300&quot; value=&quot;Slide 1 - &amp;quot;Big Data Technologies: &amp;#x0D;&amp;#x0A;A Manager's Guide&amp;quot;&quot;/&gt;&lt;property id=&quot;20307&quot; value=&quot;256&quot;/&gt;&lt;/object&gt;&lt;object type=&quot;3&quot; unique_id=&quot;35066&quot;&gt;&lt;property id=&quot;20148&quot; value=&quot;5&quot;/&gt;&lt;property id=&quot;20300&quot; value=&quot;Slide 2 - &amp;quot;Who am I?&amp;quot;&quot;/&gt;&lt;property id=&quot;20307&quot; value=&quot;257&quot;/&gt;&lt;/object&gt;&lt;object type=&quot;3&quot; unique_id=&quot;35067&quot;&gt;&lt;property id=&quot;20148&quot; value=&quot;5&quot;/&gt;&lt;property id=&quot;20300&quot; value=&quot;Slide 3 - &amp;quot;Agenda&amp;quot;&quot;/&gt;&lt;property id=&quot;20307&quot; value=&quot;258&quot;/&gt;&lt;/object&gt;&lt;object type=&quot;3&quot; unique_id=&quot;35069&quot;&gt;&lt;property id=&quot;20148&quot; value=&quot;5&quot;/&gt;&lt;property id=&quot;20300&quot; value=&quot;Slide 4 - &amp;quot;The World is Changing and Becoming More…&amp;quot;&quot;/&gt;&lt;property id=&quot;20307&quot; value=&quot;260&quot;/&gt;&lt;/object&gt;&lt;object type=&quot;3&quot; unique_id=&quot;35070&quot;&gt;&lt;property id=&quot;20148&quot; value=&quot;5&quot;/&gt;&lt;property id=&quot;20300&quot; value=&quot;Slide 5 - &amp;quot;Information is Growing at a Phenomenal Rate . . . . &amp;quot;&quot;/&gt;&lt;property id=&quot;20307&quot; value=&quot;261&quot;/&gt;&lt;/object&gt;&lt;object type=&quot;3&quot; unique_id=&quot;35071&quot;&gt;&lt;property id=&quot;20148&quot; value=&quot;5&quot;/&gt;&lt;property id=&quot;20300&quot; value=&quot;Slide 6 - &amp;quot;The BIG Data Challenge&amp;quot;&quot;/&gt;&lt;property id=&quot;20307&quot; value=&quot;262&quot;/&gt;&lt;/object&gt;&lt;object type=&quot;3&quot; unique_id=&quot;35072&quot;&gt;&lt;property id=&quot;20148&quot; value=&quot;5&quot;/&gt;&lt;property id=&quot;20300&quot; value=&quot;Slide 7 - &amp;quot;What  Clients Are Saying . . . &amp;quot;&quot;/&gt;&lt;property id=&quot;20307&quot; value=&quot;263&quot;/&gt;&lt;/object&gt;&lt;object type=&quot;3&quot; unique_id=&quot;35073&quot;&gt;&lt;property id=&quot;20148&quot; value=&quot;5&quot;/&gt;&lt;property id=&quot;20300&quot; value=&quot;Slide 8 - &amp;quot;Big Data Presents Big Opportunities  &amp;quot;&quot;/&gt;&lt;property id=&quot;20307&quot; value=&quot;264&quot;/&gt;&lt;/object&gt;&lt;object type=&quot;3&quot; unique_id=&quot;35074&quot;&gt;&lt;property id=&quot;20148&quot; value=&quot;5&quot;/&gt;&lt;property id=&quot;20300&quot; value=&quot;Slide 9 - &amp;quot;Streams and Oceans of Information . . . . &amp;quot;&quot;/&gt;&lt;property id=&quot;20307&quot; value=&quot;265&quot;/&gt;&lt;/object&gt;&lt;object type=&quot;3&quot; unique_id=&quot;35075&quot;&gt;&lt;property id=&quot;20148&quot; value=&quot;5&quot;/&gt;&lt;property id=&quot;20300&quot; value=&quot;Slide 11 - &amp;quot;Applications for Big Data Analytics&amp;quot;&quot;/&gt;&lt;property id=&quot;20307&quot; value=&quot;266&quot;/&gt;&lt;/object&gt;&lt;object type=&quot;3&quot; unique_id=&quot;35083&quot;&gt;&lt;property id=&quot;20148&quot; value=&quot;5&quot;/&gt;&lt;property id=&quot;20300&quot; value=&quot;Slide 12 - &amp;quot;Addressing the Key Requirements &amp;quot;&quot;/&gt;&lt;property id=&quot;20307&quot; value=&quot;274&quot;/&gt;&lt;/object&gt;&lt;object type=&quot;3&quot; unique_id=&quot;35084&quot;&gt;&lt;property id=&quot;20148&quot; value=&quot;5&quot;/&gt;&lt;property id=&quot;20300&quot; value=&quot;Slide 13 - &amp;quot;Big Data Initiative&amp;quot;&quot;/&gt;&lt;property id=&quot;20307&quot; value=&quot;275&quot;/&gt;&lt;/object&gt;&lt;object type=&quot;3&quot; unique_id=&quot;35086&quot;&gt;&lt;property id=&quot;20148&quot; value=&quot;5&quot;/&gt;&lt;property id=&quot;20300&quot; value=&quot;Slide 14 - &amp;quot;Big Data Platform Vision&amp;quot;&quot;/&gt;&lt;property id=&quot;20307&quot; value=&quot;277&quot;/&gt;&lt;/object&gt;&lt;object type=&quot;3&quot; unique_id=&quot;35087&quot;&gt;&lt;property id=&quot;20148&quot; value=&quot;5&quot;/&gt;&lt;property id=&quot;20300&quot; value=&quot;Slide 15 - &amp;quot;Extending Hadoop&amp;quot;&quot;/&gt;&lt;property id=&quot;20307&quot; value=&quot;278&quot;/&gt;&lt;/object&gt;&lt;object type=&quot;3&quot; unique_id=&quot;35089&quot;&gt;&lt;property id=&quot;20148&quot; value=&quot;5&quot;/&gt;&lt;property id=&quot;20300&quot; value=&quot;Slide 17 - &amp;quot;The MapReduce Programming Model&amp;quot;&quot;/&gt;&lt;property id=&quot;20307&quot; value=&quot;280&quot;/&gt;&lt;/object&gt;&lt;object type=&quot;3&quot; unique_id=&quot;35090&quot;&gt;&lt;property id=&quot;20148&quot; value=&quot;5&quot;/&gt;&lt;property id=&quot;20300&quot; value=&quot;Slide 22 - &amp;quot;What is Hadoop?&amp;quot;&quot;/&gt;&lt;property id=&quot;20307&quot; value=&quot;281&quot;/&gt;&lt;/object&gt;&lt;object type=&quot;3&quot; unique_id=&quot;35091&quot;&gt;&lt;property id=&quot;20148&quot; value=&quot;5&quot;/&gt;&lt;property id=&quot;20300&quot; value=&quot;Slide 23 - &amp;quot;Two Key Aspects of Hadoop&amp;quot;&quot;/&gt;&lt;property id=&quot;20307&quot; value=&quot;282&quot;/&gt;&lt;/object&gt;&lt;object type=&quot;3&quot; unique_id=&quot;35092&quot;&gt;&lt;property id=&quot;20148&quot; value=&quot;5&quot;/&gt;&lt;property id=&quot;20300&quot; value=&quot;Slide 24 - &amp;quot;Logical MapReduce Example:  Word Count &amp;quot;&quot;/&gt;&lt;property id=&quot;20307&quot; value=&quot;283&quot;/&gt;&lt;/object&gt;&lt;object type=&quot;3&quot; unique_id=&quot;35093&quot;&gt;&lt;property id=&quot;20148&quot; value=&quot;5&quot;/&gt;&lt;property id=&quot;20300&quot; value=&quot;Slide 25 - &amp;quot;How To Create MapReduce Jobs&amp;quot;&quot;/&gt;&lt;property id=&quot;20307&quot; value=&quot;284&quot;/&gt;&lt;/object&gt;&lt;object type=&quot;3&quot; unique_id=&quot;35094&quot;&gt;&lt;property id=&quot;20148&quot; value=&quot;5&quot;/&gt;&lt;property id=&quot;20300&quot; value=&quot;Slide 26 - &amp;quot;Hadoop Management Tools&amp;quot;&quot;/&gt;&lt;property id=&quot;20307&quot; value=&quot;285&quot;/&gt;&lt;/object&gt;&lt;object type=&quot;3&quot; unique_id=&quot;35096&quot;&gt;&lt;property id=&quot;20148&quot; value=&quot;5&quot;/&gt;&lt;property id=&quot;20300&quot; value=&quot;Slide 27 - &amp;quot;Text Analytics &amp;quot;&quot;/&gt;&lt;property id=&quot;20307&quot; value=&quot;287&quot;/&gt;&lt;/object&gt;&lt;object type=&quot;3&quot; unique_id=&quot;35098&quot;&gt;&lt;property id=&quot;20148&quot; value=&quot;5&quot;/&gt;&lt;property id=&quot;20300&quot; value=&quot;Slide 28 - &amp;quot;Hadoop: Summary of Characteristics&amp;quot;&quot;/&gt;&lt;property id=&quot;20307&quot; value=&quot;289&quot;/&gt;&lt;/object&gt;&lt;object type=&quot;3&quot; unique_id=&quot;35099&quot;&gt;&lt;property id=&quot;20148&quot; value=&quot;5&quot;/&gt;&lt;property id=&quot;20300&quot; value=&quot;Slide 33 - &amp;quot;Working With Streaming Data: A New Paradigm&amp;quot;&quot;/&gt;&lt;property id=&quot;20307&quot; value=&quot;290&quot;/&gt;&lt;/object&gt;&lt;object type=&quot;3&quot; unique_id=&quot;35100&quot;&gt;&lt;property id=&quot;20148&quot; value=&quot;5&quot;/&gt;&lt;property id=&quot;20300&quot; value=&quot;Slide 34 - &amp;quot;Real-Time Data with Stream Processing&amp;quot;&quot;/&gt;&lt;property id=&quot;20307&quot; value=&quot;291&quot;/&gt;&lt;/object&gt;&lt;object type=&quot;3&quot; unique_id=&quot;35101&quot;&gt;&lt;property id=&quot;20148&quot; value=&quot;5&quot;/&gt;&lt;property id=&quot;20300&quot; value=&quot;Slide 36 - &amp;quot;Scalable Stream Processing&amp;quot;&quot;/&gt;&lt;property id=&quot;20307&quot; value=&quot;292&quot;/&gt;&lt;/object&gt;&lt;object type=&quot;3&quot; unique_id=&quot;35102&quot;&gt;&lt;property id=&quot;20148&quot; value=&quot;5&quot;/&gt;&lt;property id=&quot;20300&quot; value=&quot;Slide 37 - &amp;quot;Merging the Traditional and Big Data Approaches&amp;quot;&quot;/&gt;&lt;property id=&quot;20307&quot; value=&quot;293&quot;/&gt;&lt;/object&gt;&lt;object type=&quot;3&quot; unique_id=&quot;35103&quot;&gt;&lt;property id=&quot;20148&quot; value=&quot;5&quot;/&gt;&lt;property id=&quot;20300&quot; value=&quot;Slide 38 - &amp;quot;Hadoop And The Data Warehouse&amp;quot;&quot;/&gt;&lt;property id=&quot;20307&quot; value=&quot;294&quot;/&gt;&lt;/object&gt;&lt;object type=&quot;3&quot; unique_id=&quot;35104&quot;&gt;&lt;property id=&quot;20148&quot; value=&quot;5&quot;/&gt;&lt;property id=&quot;20300&quot; value=&quot;Slide 39 - &amp;quot;Hadoop As A “Queryable Archive”&amp;quot;&quot;/&gt;&lt;property id=&quot;20307&quot; value=&quot;295&quot;/&gt;&lt;/object&gt;&lt;object type=&quot;3&quot; unique_id=&quot;35105&quot;&gt;&lt;property id=&quot;20148&quot; value=&quot;5&quot;/&gt;&lt;property id=&quot;20300&quot; value=&quot;Slide 40 - &amp;quot;Trends and Directions &amp;quot;&quot;/&gt;&lt;property id=&quot;20307&quot; value=&quot;296&quot;/&gt;&lt;/object&gt;&lt;object type=&quot;3&quot; unique_id=&quot;35106&quot;&gt;&lt;property id=&quot;20148&quot; value=&quot;5&quot;/&gt;&lt;property id=&quot;20300&quot; value=&quot;Slide 41 - &amp;quot;Integrating Relational, Streams, and Hadoop&amp;quot;&quot;/&gt;&lt;property id=&quot;20307&quot; value=&quot;297&quot;/&gt;&lt;/object&gt;&lt;object type=&quot;3&quot; unique_id=&quot;35107&quot;&gt;&lt;property id=&quot;20148&quot; value=&quot;5&quot;/&gt;&lt;property id=&quot;20300&quot; value=&quot;Slide 42 - &amp;quot;Typical Strategy for Analytics &amp;quot;&quot;/&gt;&lt;property id=&quot;20307&quot; value=&quot;298&quot;/&gt;&lt;/object&gt;&lt;object type=&quot;3&quot; unique_id=&quot;35108&quot;&gt;&lt;property id=&quot;20148&quot; value=&quot;5&quot;/&gt;&lt;property id=&quot;20300&quot; value=&quot;Slide 43 - &amp;quot;&amp;#x0D;&amp;#x0A;&amp;#x0D;&amp;#x0A;&amp;#x0D;&amp;#x0A;Emerging Requirements for Analytics&amp;quot;&quot;/&gt;&lt;property id=&quot;20307&quot; value=&quot;299&quot;/&gt;&lt;/object&gt;&lt;object type=&quot;3&quot; unique_id=&quot;35109&quot;&gt;&lt;property id=&quot;20148&quot; value=&quot;5&quot;/&gt;&lt;property id=&quot;20300&quot; value=&quot;Slide 62 - &amp;quot;Conclusions &amp;quot;&quot;/&gt;&lt;property id=&quot;20307&quot; value=&quot;300&quot;/&gt;&lt;/object&gt;&lt;object type=&quot;3&quot; unique_id=&quot;35110&quot;&gt;&lt;property id=&quot;20148&quot; value=&quot;5&quot;/&gt;&lt;property id=&quot;20300&quot; value=&quot;Slide 63 - &amp;quot;Getting in Touch&amp;quot;&quot;/&gt;&lt;property id=&quot;20307&quot; value=&quot;301&quot;/&gt;&lt;/object&gt;&lt;object type=&quot;3&quot; unique_id=&quot;38475&quot;&gt;&lt;property id=&quot;20148&quot; value=&quot;5&quot;/&gt;&lt;property id=&quot;20300&quot; value=&quot;Slide 10 - &amp;quot;Sources of Structured vs. Unstructured Data &amp;quot;&quot;/&gt;&lt;property id=&quot;20307&quot; value=&quot;305&quot;/&gt;&lt;/object&gt;&lt;object type=&quot;3&quot; unique_id=&quot;38477&quot;&gt;&lt;property id=&quot;20148&quot; value=&quot;5&quot;/&gt;&lt;property id=&quot;20300&quot; value=&quot;Slide 16 - &amp;quot;A Common Pattern for Processing Large Data&amp;quot;&quot;/&gt;&lt;property id=&quot;20307&quot; value=&quot;307&quot;/&gt;&lt;/object&gt;&lt;object type=&quot;3&quot; unique_id=&quot;38478&quot;&gt;&lt;property id=&quot;20148&quot; value=&quot;5&quot;/&gt;&lt;property id=&quot;20300&quot; value=&quot;Slide 18 - &amp;quot;MapReduce Step-by-Step&amp;quot;&quot;/&gt;&lt;property id=&quot;20307&quot; value=&quot;308&quot;/&gt;&lt;/object&gt;&lt;object type=&quot;3&quot; unique_id=&quot;38479&quot;&gt;&lt;property id=&quot;20148&quot; value=&quot;5&quot;/&gt;&lt;property id=&quot;20300&quot; value=&quot;Slide 19 - &amp;quot;Separation of Work&amp;quot;&quot;/&gt;&lt;property id=&quot;20307&quot; value=&quot;309&quot;/&gt;&lt;/object&gt;&lt;object type=&quot;3&quot; unique_id=&quot;38480&quot;&gt;&lt;property id=&quot;20148&quot; value=&quot;5&quot;/&gt;&lt;property id=&quot;20300&quot; value=&quot;Slide 20 - &amp;quot;Hadoop Distributed File System&amp;quot;&quot;/&gt;&lt;property id=&quot;20307&quot; value=&quot;310&quot;/&gt;&lt;/object&gt;&lt;object type=&quot;3&quot; unique_id=&quot;38481&quot;&gt;&lt;property id=&quot;20148&quot; value=&quot;5&quot;/&gt;&lt;property id=&quot;20300&quot; value=&quot;Slide 21 - &amp;quot;Map and Reduce Tasks Running on Nodes&amp;quot;&quot;/&gt;&lt;property id=&quot;20307&quot; value=&quot;311&quot;/&gt;&lt;/object&gt;&lt;object type=&quot;3&quot; unique_id=&quot;38482&quot;&gt;&lt;property id=&quot;20148&quot; value=&quot;5&quot;/&gt;&lt;property id=&quot;20300&quot; value=&quot;Slide 29 - &amp;quot;Hive&amp;quot;&quot;/&gt;&lt;property id=&quot;20307&quot; value=&quot;313&quot;/&gt;&lt;/object&gt;&lt;object type=&quot;3&quot; unique_id=&quot;38483&quot;&gt;&lt;property id=&quot;20148&quot; value=&quot;5&quot;/&gt;&lt;property id=&quot;20300&quot; value=&quot;Slide 30 - &amp;quot;When To Use Hive?&amp;quot;&quot;/&gt;&lt;property id=&quot;20307&quot; value=&quot;314&quot;/&gt;&lt;/object&gt;&lt;object type=&quot;3&quot; unique_id=&quot;38484&quot;&gt;&lt;property id=&quot;20148&quot; value=&quot;5&quot;/&gt;&lt;property id=&quot;20300&quot; value=&quot;Slide 31 - &amp;quot;Pig&amp;quot;&quot;/&gt;&lt;property id=&quot;20307&quot; value=&quot;315&quot;/&gt;&lt;/object&gt;&lt;object type=&quot;3&quot; unique_id=&quot;38485&quot;&gt;&lt;property id=&quot;20148&quot; value=&quot;5&quot;/&gt;&lt;property id=&quot;20300&quot; value=&quot;Slide 32 - &amp;quot;When To Use Pig?&amp;quot;&quot;/&gt;&lt;property id=&quot;20307&quot; value=&quot;316&quot;/&gt;&lt;/object&gt;&lt;object type=&quot;3&quot; unique_id=&quot;38486&quot;&gt;&lt;property id=&quot;20148&quot; value=&quot;5&quot;/&gt;&lt;property id=&quot;20300&quot; value=&quot;Slide 44 - &amp;quot;What Path Should a RDB Practitioner Take?&amp;quot;&quot;/&gt;&lt;property id=&quot;20307&quot; value=&quot;312&quot;/&gt;&lt;/object&gt;&lt;object type=&quot;3&quot; unique_id=&quot;38487&quot;&gt;&lt;property id=&quot;20148&quot; value=&quot;5&quot;/&gt;&lt;property id=&quot;20300&quot; value=&quot;Slide 45 - &amp;quot;What is NoSQL?&amp;quot;&quot;/&gt;&lt;property id=&quot;20307&quot; value=&quot;317&quot;/&gt;&lt;/object&gt;&lt;object type=&quot;3&quot; unique_id=&quot;38488&quot;&gt;&lt;property id=&quot;20148&quot; value=&quot;5&quot;/&gt;&lt;property id=&quot;20300&quot; value=&quot;Slide 46 - &amp;quot;NoSQL Impact: Bringing Down Cost &amp;amp; Time&amp;quot;&quot;/&gt;&lt;property id=&quot;20307&quot; value=&quot;318&quot;/&gt;&lt;/object&gt;&lt;object type=&quot;3&quot; unique_id=&quot;38489&quot;&gt;&lt;property id=&quot;20148&quot; value=&quot;5&quot;/&gt;&lt;property id=&quot;20300&quot; value=&quot;Slide 47 - &amp;quot;Scale Up vs. Scale Out&amp;quot;&quot;/&gt;&lt;property id=&quot;20307&quot; value=&quot;319&quot;/&gt;&lt;/object&gt;&lt;object type=&quot;3&quot; unique_id=&quot;38490&quot;&gt;&lt;property id=&quot;20148&quot; value=&quot;5&quot;/&gt;&lt;property id=&quot;20300&quot; value=&quot;Slide 48 - &amp;quot;Typical NoSQL Systems&amp;quot;&quot;/&gt;&lt;property id=&quot;20307&quot; value=&quot;320&quot;/&gt;&lt;/object&gt;&lt;object type=&quot;3&quot; unique_id=&quot;38491&quot;&gt;&lt;property id=&quot;20148&quot; value=&quot;5&quot;/&gt;&lt;property id=&quot;20300&quot; value=&quot;Slide 49 - &amp;quot;NoSQL Stores and Their Categories&amp;quot;&quot;/&gt;&lt;property id=&quot;20307&quot; value=&quot;321&quot;/&gt;&lt;/object&gt;&lt;object type=&quot;3&quot; unique_id=&quot;38492&quot;&gt;&lt;property id=&quot;20148&quot; value=&quot;5&quot;/&gt;&lt;property id=&quot;20300&quot; value=&quot;Slide 50 - &amp;quot;NoSQL Stores: Scale vs. Complexity of Data&amp;quot;&quot;/&gt;&lt;property id=&quot;20307&quot; value=&quot;322&quot;/&gt;&lt;/object&gt;&lt;object type=&quot;3&quot; unique_id=&quot;38493&quot;&gt;&lt;property id=&quot;20148&quot; value=&quot;5&quot;/&gt;&lt;property id=&quot;20300&quot; value=&quot;Slide 51 - &amp;quot;Key-Value Stores&amp;quot;&quot;/&gt;&lt;property id=&quot;20307&quot; value=&quot;323&quot;/&gt;&lt;/object&gt;&lt;object type=&quot;3&quot; unique_id=&quot;38494&quot;&gt;&lt;property id=&quot;20148&quot; value=&quot;5&quot;/&gt;&lt;property id=&quot;20300&quot; value=&quot;Slide 52 - &amp;quot;Column-Family&amp;quot;&quot;/&gt;&lt;property id=&quot;20307&quot; value=&quot;324&quot;/&gt;&lt;/object&gt;&lt;object type=&quot;3&quot; unique_id=&quot;38495&quot;&gt;&lt;property id=&quot;20148&quot; value=&quot;5&quot;/&gt;&lt;property id=&quot;20300&quot; value=&quot;Slide 53 - &amp;quot;Document Stores&amp;quot;&quot;/&gt;&lt;property id=&quot;20307&quot; value=&quot;325&quot;/&gt;&lt;/object&gt;&lt;object type=&quot;3&quot; unique_id=&quot;38496&quot;&gt;&lt;property id=&quot;20148&quot; value=&quot;5&quot;/&gt;&lt;property id=&quot;20300&quot; value=&quot;Slide 54 - &amp;quot;Graph Databases&amp;quot;&quot;/&gt;&lt;property id=&quot;20307&quot; value=&quot;326&quot;/&gt;&lt;/object&gt;&lt;object type=&quot;3&quot; unique_id=&quot;38497&quot;&gt;&lt;property id=&quot;20148&quot; value=&quot;5&quot;/&gt;&lt;property id=&quot;20300&quot; value=&quot;Slide 55 - &amp;quot;NoSQL Database Trends&amp;quot;&quot;/&gt;&lt;property id=&quot;20307&quot; value=&quot;327&quot;/&gt;&lt;/object&gt;&lt;object type=&quot;3&quot; unique_id=&quot;38498&quot;&gt;&lt;property id=&quot;20148&quot; value=&quot;5&quot;/&gt;&lt;property id=&quot;20300&quot; value=&quot;Slide 56 - &amp;quot;R – The Language of Big Data Analytics&amp;quot;&quot;/&gt;&lt;property id=&quot;20307&quot; value=&quot;328&quot;/&gt;&lt;/object&gt;&lt;object type=&quot;3&quot; unique_id=&quot;38499&quot;&gt;&lt;property id=&quot;20148&quot; value=&quot;5&quot;/&gt;&lt;property id=&quot;20300&quot; value=&quot;Slide 57 - &amp;quot;R Environment and Visualizations&amp;quot;&quot;/&gt;&lt;property id=&quot;20307&quot; value=&quot;329&quot;/&gt;&lt;/object&gt;&lt;object type=&quot;3&quot; unique_id=&quot;38500&quot;&gt;&lt;property id=&quot;20148&quot; value=&quot;5&quot;/&gt;&lt;property id=&quot;20300&quot; value=&quot;Slide 58 - &amp;quot;Why Use R?&amp;quot;&quot;/&gt;&lt;property id=&quot;20307&quot; value=&quot;330&quot;/&gt;&lt;/object&gt;&lt;object type=&quot;3&quot; unique_id=&quot;38501&quot;&gt;&lt;property id=&quot;20148&quot; value=&quot;5&quot;/&gt;&lt;property id=&quot;20300&quot; value=&quot;Slide 59 - &amp;quot;Hadoop and R&amp;quot;&quot;/&gt;&lt;property id=&quot;20307&quot; value=&quot;331&quot;/&gt;&lt;/object&gt;&lt;object type=&quot;3&quot; unique_id=&quot;38753&quot;&gt;&lt;property id=&quot;20148&quot; value=&quot;5&quot;/&gt;&lt;property id=&quot;20300&quot; value=&quot;Slide 35 - &amp;quot;Streams Development and Deployment&amp;quot;&quot;/&gt;&lt;property id=&quot;20307&quot; value=&quot;332&quot;/&gt;&lt;/object&gt;&lt;object type=&quot;3&quot; unique_id=&quot;39132&quot;&gt;&lt;property id=&quot;20148&quot; value=&quot;5&quot;/&gt;&lt;property id=&quot;20300&quot; value=&quot;Slide 60 - &amp;quot; Next: Into the Cloud!&amp;quot;&quot;/&gt;&lt;property id=&quot;20307&quot; value=&quot;333&quot;/&gt;&lt;/object&gt;&lt;object type=&quot;3&quot; unique_id=&quot;39133&quot;&gt;&lt;property id=&quot;20148&quot; value=&quot;5&quot;/&gt;&lt;property id=&quot;20300&quot; value=&quot;Slide 61 - &amp;quot;Seven Habits of Successful Hadoop/NoSQL Projects&amp;quot;&quot;/&gt;&lt;property id=&quot;20307&quot; value=&quot;334&quot;/&gt;&lt;/object&gt;&lt;/object&gt;&lt;object type=&quot;8&quot; unique_id=&quot;1055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scispike-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data-new">
      <a:majorFont>
        <a:latin typeface="Formata Regular"/>
        <a:ea typeface=""/>
        <a:cs typeface=""/>
      </a:majorFont>
      <a:minorFont>
        <a:latin typeface="Formata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Tx/>
          <a:buNone/>
          <a:tabLst/>
          <a:defRPr kumimoji="0" sz="2000" i="1" u="none" strike="noStrike" cap="none" normalizeH="0" baseline="0" smtClean="0">
            <a:ln>
              <a:noFill/>
            </a:ln>
            <a:solidFill>
              <a:schemeClr val="tx2">
                <a:lumMod val="75000"/>
              </a:schemeClr>
            </a:solidFill>
            <a:effectLst/>
            <a:latin typeface="Calibri" pitchFamily="34" charset="0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 bwMode="auto">
        <a:noFill/>
        <a:ln w="63500" cap="sq" cmpd="sng" algn="ctr">
          <a:solidFill>
            <a:srgbClr val="C00000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mtClean="0">
            <a:latin typeface="Calibri" pitchFamily="34" charset="0"/>
            <a:cs typeface="Calibri" pitchFamily="34" charset="0"/>
          </a:defRPr>
        </a:defPPr>
      </a:lstStyle>
    </a:txDef>
  </a:objectDefaults>
  <a:extraClrSchemeLst>
    <a:extraClrScheme>
      <a:clrScheme name="idata-ne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ta-ne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ta-ne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ta-ne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ta-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ta-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ta-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scispike_slides</Template>
  <TotalTime>0</TotalTime>
  <Words>3903</Words>
  <Application>Microsoft Macintosh PowerPoint</Application>
  <PresentationFormat>Letter Paper (8.5x11 in)</PresentationFormat>
  <Paragraphs>415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scispike-slides</vt:lpstr>
      <vt:lpstr>Apache Spark and Monte Carlo for Financial Risk</vt:lpstr>
      <vt:lpstr>Dr. Vladimir Bacvanski</vt:lpstr>
      <vt:lpstr>SciSpike: What We Do</vt:lpstr>
      <vt:lpstr>Connect!</vt:lpstr>
      <vt:lpstr>Monte Carlo &amp; Apache Spark</vt:lpstr>
      <vt:lpstr>Apache Spark</vt:lpstr>
      <vt:lpstr>Value at Risk (VaR)</vt:lpstr>
      <vt:lpstr>Monte Carlo Simulation</vt:lpstr>
      <vt:lpstr>Prerequisites</vt:lpstr>
      <vt:lpstr>High-Level Overview of Program</vt:lpstr>
      <vt:lpstr>The Data</vt:lpstr>
      <vt:lpstr>The Data</vt:lpstr>
      <vt:lpstr>Comparing Apples to Apples</vt:lpstr>
      <vt:lpstr>Comparing Apples to Apples:  Overview</vt:lpstr>
      <vt:lpstr>Comparing Apples to Apples:  Date Range</vt:lpstr>
      <vt:lpstr>Comparing Apples to Apples:  Fill History</vt:lpstr>
      <vt:lpstr>Comparing Apples to Apples:  2-Week Returns</vt:lpstr>
      <vt:lpstr>Comparing Apples to Apples:  Overview Again</vt:lpstr>
      <vt:lpstr>Run Simulations:  Overview</vt:lpstr>
      <vt:lpstr>Run Simulations:  Featurize</vt:lpstr>
      <vt:lpstr>Run Simulations:  Calculate Factor Weights</vt:lpstr>
      <vt:lpstr>Run Simulations:  Actual Trials (In Parallel)</vt:lpstr>
      <vt:lpstr>Run Simulations:  Compute VaR &amp; CVaR</vt:lpstr>
      <vt:lpstr>Run Simulations:  Kupiec Back-Test</vt:lpstr>
      <vt:lpstr>Run Simulations:  Overview Again</vt:lpstr>
      <vt:lpstr>Demo</vt:lpstr>
      <vt:lpstr>Summary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2010-11-03T20:54:41Z</dcterms:created>
  <dcterms:modified xsi:type="dcterms:W3CDTF">2016-04-11T16:05:53Z</dcterms:modified>
</cp:coreProperties>
</file>