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74" r:id="rId3"/>
    <p:sldId id="264" r:id="rId4"/>
    <p:sldId id="26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9" r:id="rId17"/>
    <p:sldId id="290" r:id="rId18"/>
    <p:sldId id="291" r:id="rId19"/>
    <p:sldId id="287" r:id="rId20"/>
    <p:sldId id="288" r:id="rId21"/>
    <p:sldId id="292" r:id="rId22"/>
    <p:sldId id="293" r:id="rId23"/>
    <p:sldId id="294" r:id="rId24"/>
    <p:sldId id="295" r:id="rId25"/>
    <p:sldId id="296" r:id="rId26"/>
    <p:sldId id="298" r:id="rId27"/>
    <p:sldId id="297" r:id="rId28"/>
    <p:sldId id="300" r:id="rId29"/>
    <p:sldId id="299" r:id="rId30"/>
    <p:sldId id="301" r:id="rId31"/>
    <p:sldId id="302" r:id="rId32"/>
    <p:sldId id="303" r:id="rId33"/>
    <p:sldId id="306" r:id="rId34"/>
    <p:sldId id="305" r:id="rId35"/>
    <p:sldId id="304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F42"/>
    <a:srgbClr val="EDF4D5"/>
    <a:srgbClr val="9F9F9F"/>
    <a:srgbClr val="333333"/>
    <a:srgbClr val="F1F1F1"/>
    <a:srgbClr val="999999"/>
    <a:srgbClr val="E2A12F"/>
    <a:srgbClr val="DA6666"/>
    <a:srgbClr val="3F81B3"/>
    <a:srgbClr val="40A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2" autoAdjust="0"/>
  </p:normalViewPr>
  <p:slideViewPr>
    <p:cSldViewPr>
      <p:cViewPr>
        <p:scale>
          <a:sx n="185" d="100"/>
          <a:sy n="185" d="100"/>
        </p:scale>
        <p:origin x="-1056" y="-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4647832"/>
        <c:axId val="2064651272"/>
      </c:barChart>
      <c:catAx>
        <c:axId val="20646478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064651272"/>
        <c:crosses val="autoZero"/>
        <c:auto val="1"/>
        <c:lblAlgn val="ctr"/>
        <c:lblOffset val="100"/>
        <c:noMultiLvlLbl val="0"/>
      </c:catAx>
      <c:valAx>
        <c:axId val="2064651272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064647832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667320"/>
        <c:axId val="-2096663864"/>
      </c:lineChart>
      <c:catAx>
        <c:axId val="-2096667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96663864"/>
        <c:crosses val="autoZero"/>
        <c:auto val="1"/>
        <c:lblAlgn val="ctr"/>
        <c:lblOffset val="100"/>
        <c:noMultiLvlLbl val="0"/>
      </c:catAx>
      <c:valAx>
        <c:axId val="-209666386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096667320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cispike.com" TargetMode="Externa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projects.spring.io/spring-data-cassandra" TargetMode="External"/><Relationship Id="rId5" Type="http://schemas.openxmlformats.org/officeDocument/2006/relationships/hyperlink" Target="https://github.com/spring-projects/spring-data-cassandra" TargetMode="External"/><Relationship Id="rId6" Type="http://schemas.openxmlformats.org/officeDocument/2006/relationships/hyperlink" Target="https://jira.spring.io/browse/DATACASS" TargetMode="External"/><Relationship Id="rId7" Type="http://schemas.openxmlformats.org/officeDocument/2006/relationships/hyperlink" Target="http://stackoverflow.com/questions/tagged/spring-data-cassandra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cispik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Data Cassandra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Matthew Adams</a:t>
            </a:r>
            <a:br>
              <a:rPr lang="en-US" dirty="0" smtClean="0"/>
            </a:br>
            <a:r>
              <a:rPr lang="en-US" dirty="0" smtClean="0"/>
              <a:t>Senior Consultant, SciSpike, LLC</a:t>
            </a:r>
            <a:endParaRPr lang="en-US" dirty="0"/>
          </a:p>
        </p:txBody>
      </p:sp>
      <p:pic>
        <p:nvPicPr>
          <p:cNvPr id="2" name="Picture 1" descr="scispikelog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0" y="4400550"/>
            <a:ext cx="1202140" cy="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Cassandra:  Query Limitations &amp; Considerations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ad hoc querying by design!</a:t>
            </a:r>
          </a:p>
          <a:p>
            <a:r>
              <a:rPr lang="en-US" dirty="0"/>
              <a:t>Expected queries drive </a:t>
            </a:r>
            <a:r>
              <a:rPr lang="en-US" dirty="0" smtClean="0"/>
              <a:t>the schema</a:t>
            </a:r>
          </a:p>
          <a:p>
            <a:pPr lvl="1"/>
            <a:r>
              <a:rPr lang="en-US" dirty="0" smtClean="0"/>
              <a:t>Implies a </a:t>
            </a:r>
            <a:r>
              <a:rPr lang="en-US" i="1" dirty="0"/>
              <a:t>denormalized</a:t>
            </a:r>
            <a:r>
              <a:rPr lang="en-US" dirty="0"/>
              <a:t> schema</a:t>
            </a:r>
          </a:p>
          <a:p>
            <a:r>
              <a:rPr lang="en-US" dirty="0" smtClean="0"/>
              <a:t>Query criteria </a:t>
            </a:r>
            <a:r>
              <a:rPr lang="en-US" b="1" dirty="0"/>
              <a:t>must</a:t>
            </a:r>
            <a:r>
              <a:rPr lang="en-US" dirty="0"/>
              <a:t> hit keys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possibly indexes</a:t>
            </a:r>
            <a:endParaRPr lang="en-US" dirty="0"/>
          </a:p>
          <a:p>
            <a:pPr lvl="1"/>
            <a:r>
              <a:rPr lang="en-US" dirty="0" smtClean="0"/>
              <a:t>Otherwise </a:t>
            </a:r>
            <a:r>
              <a:rPr lang="en-US" dirty="0"/>
              <a:t>rejected </a:t>
            </a:r>
            <a:r>
              <a:rPr lang="en-US" dirty="0" smtClean="0"/>
              <a:t>by default</a:t>
            </a:r>
          </a:p>
          <a:p>
            <a:pPr lvl="1"/>
            <a:r>
              <a:rPr lang="en-US" dirty="0" smtClean="0"/>
              <a:t>To prevent query rejection, use ALLOW FILTERING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4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Enables plain old Java objects (POJOs) to be mapped to Cassandra tables</a:t>
            </a:r>
          </a:p>
          <a:p>
            <a:r>
              <a:rPr lang="en-US" dirty="0" smtClean="0"/>
              <a:t>Familiar Spring Data repository pattern</a:t>
            </a:r>
          </a:p>
          <a:p>
            <a:pPr lvl="1"/>
            <a:r>
              <a:rPr lang="en-US" dirty="0" smtClean="0"/>
              <a:t>Declare Repository interface in terms of your POJOs</a:t>
            </a:r>
          </a:p>
          <a:p>
            <a:pPr lvl="1"/>
            <a:r>
              <a:rPr lang="en-US" dirty="0" smtClean="0"/>
              <a:t>Spring Data Cassandra provides basic implementation</a:t>
            </a:r>
          </a:p>
          <a:p>
            <a:r>
              <a:rPr lang="en-US" dirty="0" smtClean="0"/>
              <a:t>Supports Spring XML &amp; Java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2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Basic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477876"/>
          </a:xfrm>
        </p:spPr>
        <p:txBody>
          <a:bodyPr>
            <a:spAutoFit/>
          </a:bodyPr>
          <a:lstStyle/>
          <a:p>
            <a:r>
              <a:rPr lang="en-US" dirty="0" smtClean="0"/>
              <a:t>Basic CRUD operations out of the box</a:t>
            </a:r>
          </a:p>
          <a:p>
            <a:pPr lvl="1"/>
            <a:r>
              <a:rPr lang="en-US" dirty="0" smtClean="0"/>
              <a:t>Save is an </a:t>
            </a:r>
            <a:r>
              <a:rPr lang="en-US" dirty="0" err="1" smtClean="0"/>
              <a:t>upsert</a:t>
            </a:r>
            <a:r>
              <a:rPr lang="en-US" dirty="0" smtClean="0"/>
              <a:t> (just like Cassandra's INSERT &amp; UPDATE)</a:t>
            </a:r>
          </a:p>
          <a:p>
            <a:pPr lvl="1"/>
            <a:r>
              <a:rPr lang="en-US" dirty="0" smtClean="0"/>
              <a:t>Delete &amp; find</a:t>
            </a:r>
            <a:r>
              <a:rPr lang="en-US" dirty="0"/>
              <a:t> </a:t>
            </a:r>
            <a:r>
              <a:rPr lang="en-US" dirty="0" smtClean="0"/>
              <a:t>is by primary key(s)</a:t>
            </a:r>
          </a:p>
          <a:p>
            <a:r>
              <a:rPr lang="en-US" dirty="0" smtClean="0"/>
              <a:t>Primary key classes supported, but unnecessary</a:t>
            </a:r>
          </a:p>
          <a:p>
            <a:pPr lvl="1"/>
            <a:r>
              <a:rPr lang="en-US" dirty="0" smtClean="0"/>
              <a:t>Spring Data expects user-defined primary key class for compound ids</a:t>
            </a:r>
          </a:p>
          <a:p>
            <a:pPr lvl="1"/>
            <a:r>
              <a:rPr lang="en-US" dirty="0" smtClean="0"/>
              <a:t>Compound ids are the norm in C*</a:t>
            </a:r>
          </a:p>
          <a:p>
            <a:pPr lvl="1"/>
            <a:r>
              <a:rPr lang="en-US" dirty="0" smtClean="0"/>
              <a:t>SDC* provides map-based id class to ease pain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BasicMapId's</a:t>
            </a:r>
            <a:r>
              <a:rPr lang="en-US" dirty="0" smtClean="0"/>
              <a:t> static &amp; builder methods</a:t>
            </a:r>
          </a:p>
          <a:p>
            <a:pPr lvl="1"/>
            <a:r>
              <a:rPr lang="en-US" dirty="0" smtClean="0"/>
              <a:t>Not type-safe, but convenient</a:t>
            </a:r>
          </a:p>
          <a:p>
            <a:pPr lvl="1"/>
            <a:r>
              <a:rPr lang="en-US" dirty="0" smtClean="0"/>
              <a:t>DATACASS</a:t>
            </a:r>
            <a:r>
              <a:rPr lang="en-US" dirty="0"/>
              <a:t>-</a:t>
            </a:r>
            <a:r>
              <a:rPr lang="en-US" dirty="0" smtClean="0"/>
              <a:t>164:  Support </a:t>
            </a:r>
            <a:r>
              <a:rPr lang="en-US" dirty="0"/>
              <a:t>strongly-typed, user-defined primary </a:t>
            </a:r>
            <a:r>
              <a:rPr lang="en-US" dirty="0" smtClean="0"/>
              <a:t>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4519196"/>
            <a:ext cx="8570120" cy="338554"/>
          </a:xfrm>
          <a:prstGeom prst="rect">
            <a:avLst/>
          </a:prstGeom>
          <a:solidFill>
            <a:srgbClr val="EDF4D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repo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.findOne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().with(</a:t>
            </a:r>
            <a:r>
              <a:rPr lang="en-US" sz="1600" dirty="0" smtClean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sensorId</a:t>
            </a:r>
            <a:r>
              <a:rPr lang="en-US" sz="16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6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).with(</a:t>
            </a:r>
            <a:r>
              <a:rPr lang="en-US" sz="16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"time"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6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time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));</a:t>
            </a:r>
            <a:endParaRPr lang="en-US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7726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895350"/>
            <a:ext cx="8305800" cy="3046988"/>
          </a:xfrm>
          <a:prstGeom prst="rect">
            <a:avLst/>
          </a:prstGeom>
          <a:solidFill>
            <a:srgbClr val="EDF4D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600" dirty="0">
                <a:solidFill>
                  <a:srgbClr val="646464"/>
                </a:solidFill>
                <a:highlight>
                  <a:srgbClr val="D4D4D4"/>
                </a:highlight>
                <a:latin typeface="Monaco"/>
              </a:rPr>
              <a:t>Table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SensorReading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en-US" sz="16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onaco"/>
              </a:rPr>
              <a:t>  @</a:t>
            </a:r>
            <a:r>
              <a:rPr lang="en-US" sz="1600" dirty="0" err="1">
                <a:solidFill>
                  <a:srgbClr val="646464"/>
                </a:solidFill>
                <a:latin typeface="Monaco"/>
              </a:rPr>
              <a:t>PrimaryKeyColumn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(ordinal = 0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type = </a:t>
            </a:r>
            <a:r>
              <a:rPr lang="en-US" sz="1600" b="1" i="1" dirty="0" smtClean="0">
                <a:solidFill>
                  <a:srgbClr val="0000C0"/>
                </a:solidFill>
                <a:latin typeface="Monaco"/>
              </a:rPr>
              <a:t>PARTITIONED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i="1" dirty="0" smtClean="0">
                <a:solidFill>
                  <a:srgbClr val="7F0055"/>
                </a:solidFill>
                <a:latin typeface="Monaco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sz="1600" b="1" dirty="0" err="1">
                <a:solidFill>
                  <a:srgbClr val="0000C0"/>
                </a:solidFill>
                <a:latin typeface="Monaco"/>
              </a:rPr>
              <a:t>sensorId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onaco"/>
              </a:rPr>
              <a:t>  @</a:t>
            </a:r>
            <a:r>
              <a:rPr lang="en-US" sz="1600" dirty="0" err="1">
                <a:solidFill>
                  <a:srgbClr val="646464"/>
                </a:solidFill>
                <a:latin typeface="Monaco"/>
              </a:rPr>
              <a:t>PrimaryKeyColumn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ordinal = 0)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Date </a:t>
            </a:r>
            <a:r>
              <a:rPr lang="en-US" sz="1600" b="1" dirty="0" smtClean="0">
                <a:solidFill>
                  <a:srgbClr val="0000C0"/>
                </a:solidFill>
                <a:latin typeface="Monaco"/>
              </a:rPr>
              <a:t>timestamp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onaco"/>
              </a:rPr>
              <a:t>data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…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Entity &amp; Repository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14</a:t>
            </a:fld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257800" y="1047750"/>
            <a:ext cx="3276600" cy="408623"/>
          </a:xfrm>
          <a:prstGeom prst="wedgeRoundRectCallout">
            <a:avLst>
              <a:gd name="adj1" fmla="val -174959"/>
              <a:gd name="adj2" fmla="val -43820"/>
              <a:gd name="adj3" fmla="val 16667"/>
            </a:avLst>
          </a:prstGeom>
          <a:solidFill>
            <a:srgbClr val="609F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Identifies class as persistent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257800" y="1962150"/>
            <a:ext cx="3276600" cy="408623"/>
          </a:xfrm>
          <a:prstGeom prst="wedgeRoundRectCallout">
            <a:avLst>
              <a:gd name="adj1" fmla="val -91805"/>
              <a:gd name="adj2" fmla="val -60140"/>
              <a:gd name="adj3" fmla="val 16667"/>
            </a:avLst>
          </a:prstGeom>
          <a:solidFill>
            <a:srgbClr val="609F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Identifies partition key column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257800" y="2495550"/>
            <a:ext cx="3276600" cy="408623"/>
          </a:xfrm>
          <a:prstGeom prst="wedgeRoundRectCallout">
            <a:avLst>
              <a:gd name="adj1" fmla="val -78187"/>
              <a:gd name="adj2" fmla="val -31580"/>
              <a:gd name="adj3" fmla="val 16667"/>
            </a:avLst>
          </a:prstGeom>
          <a:solidFill>
            <a:srgbClr val="609F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Identifies cluster key column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095750"/>
            <a:ext cx="8305800" cy="584776"/>
          </a:xfrm>
          <a:prstGeom prst="rect">
            <a:avLst/>
          </a:prstGeom>
          <a:solidFill>
            <a:srgbClr val="EDF4D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SensorReadingRepository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CassandraRepository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SensorReading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&gt; {}</a:t>
            </a:r>
            <a:endParaRPr lang="en-US" sz="1600" b="1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57800" y="3486150"/>
            <a:ext cx="3276600" cy="408623"/>
          </a:xfrm>
          <a:prstGeom prst="wedgeRoundRectCallout">
            <a:avLst>
              <a:gd name="adj1" fmla="val -46551"/>
              <a:gd name="adj2" fmla="val 176740"/>
              <a:gd name="adj3" fmla="val 16667"/>
            </a:avLst>
          </a:prstGeom>
          <a:solidFill>
            <a:srgbClr val="609F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Only need to identify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2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Query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No Spring Data-style dynamic querying with </a:t>
            </a:r>
            <a:r>
              <a:rPr lang="en-US" dirty="0" err="1" smtClean="0"/>
              <a:t>findBy</a:t>
            </a:r>
            <a:r>
              <a:rPr lang="en-US" dirty="0" smtClean="0"/>
              <a:t>* methods!</a:t>
            </a:r>
          </a:p>
          <a:p>
            <a:pPr lvl="1"/>
            <a:r>
              <a:rPr lang="en-US" dirty="0" smtClean="0"/>
              <a:t>Mirrors Cassandra's philosophy of no ad hoc queries</a:t>
            </a:r>
          </a:p>
          <a:p>
            <a:r>
              <a:rPr lang="en-US" dirty="0" smtClean="0"/>
              <a:t>Custom queries </a:t>
            </a:r>
            <a:r>
              <a:rPr lang="en-US" i="1" dirty="0" smtClean="0"/>
              <a:t>must</a:t>
            </a:r>
            <a:r>
              <a:rPr lang="en-US" dirty="0" smtClean="0"/>
              <a:t> be supplied</a:t>
            </a:r>
          </a:p>
          <a:p>
            <a:pPr lvl="1"/>
            <a:r>
              <a:rPr lang="en-US" dirty="0" smtClean="0"/>
              <a:t>@Query annotations on repository methods</a:t>
            </a:r>
          </a:p>
          <a:p>
            <a:pPr lvl="1"/>
            <a:r>
              <a:rPr lang="en-US" dirty="0" smtClean="0"/>
              <a:t>Customizable properties file(s)</a:t>
            </a:r>
          </a:p>
          <a:p>
            <a:pPr lvl="2"/>
            <a:r>
              <a:rPr lang="en-US" dirty="0" smtClean="0"/>
              <a:t>Default is "</a:t>
            </a:r>
            <a:r>
              <a:rPr lang="en-US" dirty="0" err="1" smtClean="0"/>
              <a:t>classpath</a:t>
            </a:r>
            <a:r>
              <a:rPr lang="en-US" dirty="0"/>
              <a:t>*:META-INF</a:t>
            </a:r>
            <a:r>
              <a:rPr lang="en-US" dirty="0" smtClean="0"/>
              <a:t>/</a:t>
            </a:r>
            <a:r>
              <a:rPr lang="en-US" dirty="0" err="1" smtClean="0"/>
              <a:t>cassandra</a:t>
            </a:r>
            <a:r>
              <a:rPr lang="en-US" dirty="0" smtClean="0"/>
              <a:t>-</a:t>
            </a:r>
            <a:r>
              <a:rPr lang="en-US" dirty="0"/>
              <a:t>named-</a:t>
            </a:r>
            <a:r>
              <a:rPr lang="en-US" dirty="0" err="1" smtClean="0"/>
              <a:t>queries.properties</a:t>
            </a:r>
            <a:r>
              <a:rPr lang="en-US" dirty="0" smtClean="0"/>
              <a:t>"</a:t>
            </a:r>
          </a:p>
          <a:p>
            <a:pPr lvl="1"/>
            <a:r>
              <a:rPr lang="en-US" dirty="0"/>
              <a:t>DATACASS-109</a:t>
            </a:r>
            <a:r>
              <a:rPr lang="en-US" dirty="0" smtClean="0"/>
              <a:t>:  </a:t>
            </a:r>
            <a:r>
              <a:rPr lang="en-US" dirty="0"/>
              <a:t>Enhance XML schema to allow for named queries</a:t>
            </a:r>
            <a:endParaRPr lang="en-US" dirty="0" smtClean="0"/>
          </a:p>
          <a:p>
            <a:pPr lvl="1"/>
            <a:r>
              <a:rPr lang="en-US" dirty="0" smtClean="0"/>
              <a:t>Custom queries should use placeholders (currently zero-based numeric)</a:t>
            </a:r>
          </a:p>
          <a:p>
            <a:pPr lvl="2"/>
            <a:r>
              <a:rPr lang="en-US" dirty="0" smtClean="0"/>
              <a:t>DATACASS-117:  Add support for named query placeholders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Custom @Query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1" y="1279089"/>
            <a:ext cx="8305800" cy="2585323"/>
          </a:xfrm>
          <a:prstGeom prst="rect">
            <a:avLst/>
          </a:prstGeom>
          <a:solidFill>
            <a:srgbClr val="EDF4D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SensorReadingRepository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CassandraRepository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SensorReading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{</a:t>
            </a:r>
          </a:p>
          <a:p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</a:t>
            </a:r>
            <a:r>
              <a:rPr lang="en-US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Query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"SELECT * FROM </a:t>
            </a:r>
            <a:r>
              <a:rPr lang="en-US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sensorreading</a:t>
            </a:r>
            <a:r>
              <a:rPr lang="en-US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"</a:t>
            </a:r>
            <a:r>
              <a:rPr lang="en-US" dirty="0" smtClean="0">
                <a:latin typeface="Monaco"/>
                <a:ea typeface="Monaco"/>
                <a:cs typeface="Monaco"/>
              </a:rPr>
              <a:t> +</a:t>
            </a:r>
          </a:p>
          <a:p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  "WHERE </a:t>
            </a:r>
            <a:r>
              <a:rPr lang="en-US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sensorid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= ?0 AND timestamp &gt;= ?1 </a:t>
            </a:r>
            <a:r>
              <a:rPr lang="en-US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 </a:t>
            </a:r>
            <a:r>
              <a:rPr lang="en-US" dirty="0">
                <a:latin typeface="Monaco"/>
                <a:ea typeface="Monaco"/>
                <a:cs typeface="Monaco"/>
              </a:rPr>
              <a:t>+</a:t>
            </a:r>
            <a:endParaRPr lang="en-US" dirty="0" smtClean="0">
              <a:solidFill>
                <a:srgbClr val="3933FF"/>
              </a:solidFill>
              <a:latin typeface="Monaco"/>
              <a:ea typeface="Monaco"/>
              <a:cs typeface="Monaco"/>
            </a:endParaRPr>
          </a:p>
          <a:p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  "AND 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timestamp &lt; ?2"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List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SensorReading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findSensorReadingsInDateRange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String </a:t>
            </a:r>
            <a:r>
              <a:rPr lang="en-US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sensorId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Date </a:t>
            </a:r>
            <a:r>
              <a:rPr lang="en-US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beginInclusive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Date </a:t>
            </a:r>
            <a:r>
              <a:rPr lang="en-US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endExclusive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Spring Data Cassandra:  Custom Query in Properties File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2033141"/>
            <a:ext cx="8305800" cy="1077218"/>
          </a:xfrm>
          <a:prstGeom prst="rect">
            <a:avLst/>
          </a:prstGeom>
          <a:solidFill>
            <a:srgbClr val="EDF4D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# in META-INF/</a:t>
            </a:r>
            <a:r>
              <a:rPr lang="en-US" sz="1600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cassandra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-named-</a:t>
            </a:r>
            <a:r>
              <a:rPr lang="en-US" sz="1600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queries.properties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or other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SensorReading.findSensorReadingsInDateRange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\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sensorreading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\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sensorid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?0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timestamp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&gt;=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?1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timestamp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?2</a:t>
            </a:r>
            <a:endParaRPr lang="en-US" sz="1600" b="1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639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Spring Data Cassandra:  Custom XML Query (DATACASS-109)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" y="614898"/>
            <a:ext cx="8305800" cy="3785652"/>
          </a:xfrm>
          <a:prstGeom prst="rect">
            <a:avLst/>
          </a:prstGeom>
          <a:solidFill>
            <a:srgbClr val="EDF4D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…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600" dirty="0" err="1" smtClean="0">
                <a:solidFill>
                  <a:srgbClr val="3F7F7F"/>
                </a:solidFill>
                <a:latin typeface="Monaco"/>
              </a:rPr>
              <a:t>cass:entity</a:t>
            </a:r>
            <a:endParaRPr lang="en-US" sz="1600" dirty="0" smtClean="0">
              <a:solidFill>
                <a:srgbClr val="3F7F7F"/>
              </a:solidFill>
              <a:latin typeface="Monaco"/>
            </a:endParaRPr>
          </a:p>
          <a:p>
            <a:r>
              <a:rPr lang="en-US" sz="16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7F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/>
              </a:rPr>
              <a:t>"com.springone2gx.sdc.demo.domain.SensorReading"</a:t>
            </a:r>
            <a:r>
              <a:rPr lang="en-US" sz="1600" i="1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  &lt;</a:t>
            </a:r>
            <a:r>
              <a:rPr lang="en-US" sz="1600" dirty="0" err="1">
                <a:solidFill>
                  <a:srgbClr val="3F7F7F"/>
                </a:solidFill>
                <a:latin typeface="Monaco"/>
              </a:rPr>
              <a:t>cass:query</a:t>
            </a:r>
            <a:r>
              <a:rPr lang="en-US" sz="16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Monaco"/>
              </a:rPr>
              <a:t>findSensorReadingsInDateRange</a:t>
            </a:r>
            <a:r>
              <a:rPr lang="en-US" sz="1600" i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n-US" sz="1600" dirty="0" smtClean="0">
                <a:solidFill>
                  <a:srgbClr val="7F007F"/>
                </a:solidFill>
                <a:latin typeface="Monaco"/>
              </a:rPr>
              <a:t>    value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/>
              </a:rPr>
              <a:t>"SELECT * FROM </a:t>
            </a:r>
            <a:r>
              <a:rPr lang="en-US" sz="1600" i="1" dirty="0" err="1">
                <a:solidFill>
                  <a:srgbClr val="2A00FF"/>
                </a:solidFill>
                <a:latin typeface="Monaco"/>
              </a:rPr>
              <a:t>sensorreading</a:t>
            </a:r>
            <a:r>
              <a:rPr lang="en-US" sz="1600" i="1" dirty="0">
                <a:solidFill>
                  <a:srgbClr val="2A00FF"/>
                </a:solidFill>
                <a:latin typeface="Monaco"/>
              </a:rPr>
              <a:t> WHERE </a:t>
            </a:r>
            <a:r>
              <a:rPr lang="en-US" sz="1600" i="1" dirty="0" err="1">
                <a:solidFill>
                  <a:srgbClr val="2A00FF"/>
                </a:solidFill>
                <a:latin typeface="Monaco"/>
              </a:rPr>
              <a:t>sensorid</a:t>
            </a:r>
            <a:r>
              <a:rPr lang="en-US" sz="1600" i="1" dirty="0">
                <a:solidFill>
                  <a:srgbClr val="2A00FF"/>
                </a:solidFill>
                <a:latin typeface="Monaco"/>
              </a:rPr>
              <a:t> = ?0 AND timestamp &gt;= ?1 AND timestamp &lt; ?2" </a:t>
            </a:r>
            <a:r>
              <a:rPr lang="en-US" sz="1600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endParaRPr lang="en-US" sz="1600" i="1" dirty="0">
              <a:solidFill>
                <a:srgbClr val="008080"/>
              </a:solidFill>
              <a:latin typeface="Monaco"/>
            </a:endParaRPr>
          </a:p>
          <a:p>
            <a:r>
              <a:rPr lang="en-US" sz="1600" dirty="0" smtClean="0">
                <a:solidFill>
                  <a:srgbClr val="3F5FBF"/>
                </a:solidFill>
                <a:latin typeface="Monaco"/>
              </a:rPr>
              <a:t>  &lt;</a:t>
            </a:r>
            <a:r>
              <a:rPr lang="en-US" sz="1600" dirty="0">
                <a:solidFill>
                  <a:srgbClr val="3F5FBF"/>
                </a:solidFill>
                <a:latin typeface="Monaco"/>
              </a:rPr>
              <a:t>!-- or --</a:t>
            </a:r>
            <a:r>
              <a:rPr lang="en-US" sz="1600" dirty="0" smtClean="0">
                <a:solidFill>
                  <a:srgbClr val="3F5FBF"/>
                </a:solidFill>
                <a:latin typeface="Monaco"/>
              </a:rPr>
              <a:t>&gt;</a:t>
            </a:r>
          </a:p>
          <a:p>
            <a:endParaRPr lang="en-US" sz="1600" dirty="0">
              <a:solidFill>
                <a:srgbClr val="3F5FBF"/>
              </a:solidFill>
              <a:latin typeface="Monaco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  &lt;</a:t>
            </a:r>
            <a:r>
              <a:rPr lang="en-US" sz="1600" dirty="0" err="1">
                <a:solidFill>
                  <a:srgbClr val="3F7F7F"/>
                </a:solidFill>
                <a:latin typeface="Monaco"/>
              </a:rPr>
              <a:t>cass:query</a:t>
            </a:r>
            <a:r>
              <a:rPr lang="en-US" sz="16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Monaco"/>
              </a:rPr>
              <a:t>findSensorReadingsInDateRange</a:t>
            </a:r>
            <a:r>
              <a:rPr lang="en-US" sz="16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Monaco"/>
              </a:rPr>
              <a:t>&gt;&lt;![CDATA[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SELECT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* FROM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sensorreading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WHERE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sensorid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?0 AND timestamp &gt;= ?1 AND timestamp &lt; ?2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]</a:t>
            </a:r>
            <a:r>
              <a:rPr lang="en-US" sz="1600" dirty="0">
                <a:solidFill>
                  <a:srgbClr val="008080"/>
                </a:solidFill>
                <a:latin typeface="Monaco"/>
              </a:rPr>
              <a:t>]&gt;&lt;/</a:t>
            </a:r>
            <a:r>
              <a:rPr lang="en-US" sz="1600" dirty="0" err="1">
                <a:solidFill>
                  <a:srgbClr val="3F7F7F"/>
                </a:solidFill>
                <a:latin typeface="Monaco"/>
              </a:rPr>
              <a:t>cass:query</a:t>
            </a:r>
            <a:r>
              <a:rPr lang="en-US" sz="16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600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1600" dirty="0" err="1">
                <a:solidFill>
                  <a:srgbClr val="3F7F7F"/>
                </a:solidFill>
                <a:latin typeface="Monaco"/>
              </a:rPr>
              <a:t>cass:entity</a:t>
            </a:r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Monaco"/>
              </a:rPr>
              <a:t>…</a:t>
            </a:r>
            <a:endParaRPr lang="en-US" sz="1600" dirty="0">
              <a:solidFill>
                <a:srgbClr val="008080"/>
              </a:solidFill>
              <a:latin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4446955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Order of precedence will probably be properties, XML, then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Entity Mapping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XML overrides annotations</a:t>
            </a:r>
          </a:p>
          <a:p>
            <a:r>
              <a:rPr lang="en-US" dirty="0" smtClean="0"/>
              <a:t>@Table:  corresponds to class</a:t>
            </a:r>
          </a:p>
          <a:p>
            <a:pPr lvl="1"/>
            <a:r>
              <a:rPr lang="en-US" dirty="0" smtClean="0"/>
              <a:t>Table name (optional, default lower cased simple class name)</a:t>
            </a:r>
          </a:p>
          <a:p>
            <a:pPr lvl="1"/>
            <a:r>
              <a:rPr lang="en-US" dirty="0" smtClean="0"/>
              <a:t>Whether to preserve case ("force quote", optional, default false)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074319" cy="3638550"/>
          </a:xfrm>
        </p:spPr>
        <p:txBody>
          <a:bodyPr/>
          <a:lstStyle/>
          <a:p>
            <a:pPr lvl="1"/>
            <a:r>
              <a:rPr lang="en-US" dirty="0" smtClean="0"/>
              <a:t>Cassandra Overview</a:t>
            </a:r>
          </a:p>
          <a:p>
            <a:pPr lvl="1"/>
            <a:r>
              <a:rPr lang="en-US" dirty="0" smtClean="0"/>
              <a:t>Spring Data Cassandra</a:t>
            </a:r>
          </a:p>
          <a:p>
            <a:pPr lvl="1"/>
            <a:r>
              <a:rPr lang="en-US" dirty="0" smtClean="0"/>
              <a:t>Spring CQL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18434" y="905078"/>
            <a:ext cx="4074319" cy="36385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0000"/>
              <a:buFont typeface="Courier New" panose="02070309020205020404" pitchFamily="49" charset="0"/>
              <a:buChar char="o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60000"/>
              <a:buFont typeface="Courier New" panose="02070309020205020404" pitchFamily="49" charset="0"/>
              <a:buChar char="o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60000"/>
              <a:buFont typeface="Courier New" panose="02070309020205020404" pitchFamily="49" charset="0"/>
              <a:buChar char="o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Property (Field) Mapping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XML overrides annotations</a:t>
            </a:r>
          </a:p>
          <a:p>
            <a:r>
              <a:rPr lang="en-US" dirty="0" smtClean="0"/>
              <a:t>@Column:  corresponds to field</a:t>
            </a:r>
          </a:p>
          <a:p>
            <a:pPr lvl="1"/>
            <a:r>
              <a:rPr lang="en-US" dirty="0" smtClean="0"/>
              <a:t>Column name (optional, default lower cased field name)</a:t>
            </a:r>
          </a:p>
          <a:p>
            <a:pPr lvl="1"/>
            <a:r>
              <a:rPr lang="en-US" dirty="0"/>
              <a:t>Whether to preserve case </a:t>
            </a:r>
            <a:r>
              <a:rPr lang="en-US" dirty="0" smtClean="0"/>
              <a:t>("force quote", </a:t>
            </a:r>
            <a:r>
              <a:rPr lang="en-US" dirty="0"/>
              <a:t>optional, default false)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PrimaryKeyColumn</a:t>
            </a:r>
            <a:r>
              <a:rPr lang="en-US" dirty="0" smtClean="0"/>
              <a:t>:  same as @Column plus…</a:t>
            </a:r>
          </a:p>
          <a:p>
            <a:pPr lvl="1"/>
            <a:r>
              <a:rPr lang="en-US" dirty="0" smtClean="0"/>
              <a:t>Order of column in table with respect to other columns </a:t>
            </a:r>
            <a:r>
              <a:rPr lang="en-US" dirty="0"/>
              <a:t>(required, ordinal)</a:t>
            </a:r>
            <a:endParaRPr lang="en-US" dirty="0" smtClean="0"/>
          </a:p>
          <a:p>
            <a:pPr lvl="1"/>
            <a:r>
              <a:rPr lang="en-US" dirty="0" smtClean="0"/>
              <a:t>Whether it</a:t>
            </a:r>
            <a:r>
              <a:rPr lang="fr-FR" dirty="0" smtClean="0"/>
              <a:t>’</a:t>
            </a:r>
            <a:r>
              <a:rPr lang="en-US" dirty="0" smtClean="0"/>
              <a:t>s a clustered or partition column (optional, default clustered)</a:t>
            </a:r>
          </a:p>
          <a:p>
            <a:pPr lvl="1"/>
            <a:r>
              <a:rPr lang="en-US" dirty="0" smtClean="0"/>
              <a:t>Ordering of column, ascending or descending (optional, default ascending)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Data Cassandra Demo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/SciSpike/springone2gx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5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CQL: 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Spring CQL is to Cassandra what Spring JDBC is to </a:t>
            </a:r>
            <a:r>
              <a:rPr lang="en-US" smtClean="0"/>
              <a:t>SQL DBs</a:t>
            </a:r>
            <a:endParaRPr lang="en-US" dirty="0" smtClean="0"/>
          </a:p>
          <a:p>
            <a:r>
              <a:rPr lang="en-US" dirty="0" smtClean="0"/>
              <a:t>A collection of convenient classes to help you interact directly with Cassandra via CQL and </a:t>
            </a:r>
            <a:r>
              <a:rPr lang="en-US" dirty="0" err="1" smtClean="0"/>
              <a:t>Datastax's</a:t>
            </a:r>
            <a:r>
              <a:rPr lang="en-US" dirty="0" smtClean="0"/>
              <a:t> Java driver</a:t>
            </a:r>
          </a:p>
          <a:p>
            <a:r>
              <a:rPr lang="en-US" dirty="0" smtClean="0"/>
              <a:t>Maven artifact: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cql</a:t>
            </a:r>
            <a:r>
              <a:rPr lang="en-US" dirty="0" smtClean="0"/>
              <a:t> (not spring-data-</a:t>
            </a:r>
            <a:r>
              <a:rPr lang="en-US" dirty="0" err="1" smtClean="0"/>
              <a:t>cassandra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Namespace:</a:t>
            </a:r>
          </a:p>
          <a:p>
            <a:pPr lvl="1"/>
            <a:r>
              <a:rPr lang="en-US" dirty="0" err="1" smtClean="0"/>
              <a:t>org.springframework.cassandra</a:t>
            </a:r>
            <a:r>
              <a:rPr lang="en-US" dirty="0" smtClean="0"/>
              <a:t> (not </a:t>
            </a:r>
            <a:r>
              <a:rPr lang="en-US" dirty="0" err="1" smtClean="0"/>
              <a:t>org.springframework.</a:t>
            </a:r>
            <a:r>
              <a:rPr lang="en-US" i="1" dirty="0" err="1" smtClean="0"/>
              <a:t>data</a:t>
            </a:r>
            <a:r>
              <a:rPr lang="en-US" dirty="0" err="1" smtClean="0"/>
              <a:t>.cassandra</a:t>
            </a:r>
            <a:r>
              <a:rPr lang="en-US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5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 v. Spring Data Cassandra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Spring Data Cassandra is for…</a:t>
            </a:r>
          </a:p>
          <a:p>
            <a:pPr lvl="1"/>
            <a:r>
              <a:rPr lang="en-US" dirty="0" smtClean="0"/>
              <a:t>…mapping POJOs to tables</a:t>
            </a:r>
          </a:p>
          <a:p>
            <a:pPr lvl="1"/>
            <a:r>
              <a:rPr lang="en-US" dirty="0" smtClean="0"/>
              <a:t>…producing repositories easily</a:t>
            </a:r>
          </a:p>
          <a:p>
            <a:pPr lvl="1"/>
            <a:r>
              <a:rPr lang="en-US" dirty="0" smtClean="0"/>
              <a:t>…dynamically creating tables (during </a:t>
            </a:r>
            <a:r>
              <a:rPr lang="en-US" dirty="0" err="1" smtClean="0"/>
              <a:t>dev</a:t>
            </a:r>
            <a:r>
              <a:rPr lang="en-US" dirty="0" smtClean="0"/>
              <a:t> &amp; testing, at least)</a:t>
            </a:r>
          </a:p>
          <a:p>
            <a:r>
              <a:rPr lang="en-US" dirty="0" smtClean="0"/>
              <a:t>Spring CQL is for…</a:t>
            </a:r>
          </a:p>
          <a:p>
            <a:pPr lvl="1"/>
            <a:r>
              <a:rPr lang="en-US" dirty="0" smtClean="0"/>
              <a:t>…interacting directly with Cassandra via CQL or Java driver</a:t>
            </a:r>
          </a:p>
          <a:p>
            <a:r>
              <a:rPr lang="en-US" dirty="0" smtClean="0"/>
              <a:t>Spring </a:t>
            </a:r>
            <a:r>
              <a:rPr lang="en-US" dirty="0"/>
              <a:t>Data Cassandra is built on top of Spring </a:t>
            </a:r>
            <a:r>
              <a:rPr lang="en-US" dirty="0" smtClean="0"/>
              <a:t>CQL</a:t>
            </a:r>
          </a:p>
          <a:p>
            <a:pPr lvl="1"/>
            <a:r>
              <a:rPr lang="en-US" dirty="0" err="1" smtClean="0"/>
              <a:t>CassandraTemplate</a:t>
            </a:r>
            <a:r>
              <a:rPr lang="en-US" dirty="0" smtClean="0"/>
              <a:t> extends </a:t>
            </a:r>
            <a:r>
              <a:rPr lang="en-US" dirty="0" err="1" smtClean="0"/>
              <a:t>CqlTemplate</a:t>
            </a:r>
            <a:endParaRPr lang="en-US" dirty="0" smtClean="0"/>
          </a:p>
          <a:p>
            <a:pPr lvl="1"/>
            <a:r>
              <a:rPr lang="en-US" dirty="0" err="1" smtClean="0"/>
              <a:t>AbstractCassandraConfiguration</a:t>
            </a:r>
            <a:r>
              <a:rPr lang="en-US" dirty="0" smtClean="0"/>
              <a:t> extends </a:t>
            </a:r>
            <a:r>
              <a:rPr lang="en-US" dirty="0" err="1" smtClean="0"/>
              <a:t>AbstractClusterConfiguration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6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CQL:  Highlights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err="1" smtClean="0"/>
              <a:t>CqlTemplate</a:t>
            </a:r>
            <a:endParaRPr lang="en-US" dirty="0" smtClean="0"/>
          </a:p>
          <a:p>
            <a:r>
              <a:rPr lang="en-US" dirty="0" smtClean="0"/>
              <a:t>Fluent API for creation/alteration of </a:t>
            </a:r>
            <a:r>
              <a:rPr lang="en-US" dirty="0" err="1" smtClean="0"/>
              <a:t>keyspaces</a:t>
            </a:r>
            <a:r>
              <a:rPr lang="en-US" dirty="0" smtClean="0"/>
              <a:t>, tables, indexes, columns</a:t>
            </a:r>
          </a:p>
          <a:p>
            <a:r>
              <a:rPr lang="en-US" dirty="0" smtClean="0"/>
              <a:t>Java &amp; XML configuration support</a:t>
            </a:r>
          </a:p>
          <a:p>
            <a:pPr lvl="1"/>
            <a:r>
              <a:rPr lang="en-US" i="1" dirty="0" smtClean="0"/>
              <a:t>Spring CQL XML schema is similar to but differs from SDC* XML schema!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DataAccessException</a:t>
            </a:r>
            <a:r>
              <a:rPr lang="en-US" dirty="0" smtClean="0"/>
              <a:t> translation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CQL:  </a:t>
            </a:r>
            <a:r>
              <a:rPr lang="en-US" dirty="0" err="1" smtClean="0"/>
              <a:t>CqlTemplate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Primary artifact is </a:t>
            </a:r>
            <a:r>
              <a:rPr lang="en-US" dirty="0" err="1" smtClean="0"/>
              <a:t>CqlTemplate</a:t>
            </a:r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JdbcTemplate</a:t>
            </a:r>
            <a:r>
              <a:rPr lang="en-US" dirty="0" smtClean="0"/>
              <a:t>:  takes care of boilerplate code for you</a:t>
            </a:r>
          </a:p>
          <a:p>
            <a:pPr lvl="1"/>
            <a:r>
              <a:rPr lang="en-US" dirty="0" smtClean="0"/>
              <a:t>All it needs is a Session; can be used standalone without Spring context</a:t>
            </a:r>
          </a:p>
          <a:p>
            <a:r>
              <a:rPr lang="en-US" dirty="0" smtClean="0"/>
              <a:t>Several different types of methods</a:t>
            </a:r>
          </a:p>
          <a:p>
            <a:pPr lvl="1"/>
            <a:r>
              <a:rPr lang="en-US" dirty="0" smtClean="0"/>
              <a:t>READ:  query*(..)</a:t>
            </a:r>
          </a:p>
          <a:p>
            <a:pPr lvl="1"/>
            <a:r>
              <a:rPr lang="en-US" dirty="0" smtClean="0"/>
              <a:t>INSERT/UPDATE:  execute*(..)</a:t>
            </a:r>
          </a:p>
          <a:p>
            <a:pPr lvl="1"/>
            <a:r>
              <a:rPr lang="en-US" dirty="0" smtClean="0"/>
              <a:t>DELETE:  truncate(..)</a:t>
            </a:r>
          </a:p>
          <a:p>
            <a:pPr lvl="1"/>
            <a:r>
              <a:rPr lang="en-US" dirty="0" smtClean="0"/>
              <a:t>Bulk insert:  ingest(..)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:  count(..), </a:t>
            </a:r>
            <a:r>
              <a:rPr lang="en-US" dirty="0" err="1" smtClean="0"/>
              <a:t>describeRing</a:t>
            </a:r>
            <a:r>
              <a:rPr lang="en-US" dirty="0" smtClean="0"/>
              <a:t>(..)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CQL:  Reading with </a:t>
            </a:r>
            <a:r>
              <a:rPr lang="en-US" dirty="0" err="1" smtClean="0"/>
              <a:t>CqlTemplate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ResultSet</a:t>
            </a:r>
            <a:r>
              <a:rPr lang="en-US" dirty="0" smtClean="0"/>
              <a:t> query(String </a:t>
            </a:r>
            <a:r>
              <a:rPr lang="en-US" dirty="0" err="1" smtClean="0"/>
              <a:t>cql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Executes </a:t>
            </a:r>
            <a:r>
              <a:rPr lang="en-US" dirty="0" smtClean="0"/>
              <a:t>CQL then </a:t>
            </a:r>
            <a:r>
              <a:rPr lang="en-US" dirty="0"/>
              <a:t>returns </a:t>
            </a:r>
            <a:r>
              <a:rPr lang="en-US" dirty="0" err="1" smtClean="0"/>
              <a:t>ResultSet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query(String </a:t>
            </a:r>
            <a:r>
              <a:rPr lang="en-US" dirty="0" err="1"/>
              <a:t>cql</a:t>
            </a:r>
            <a:r>
              <a:rPr lang="en-US" dirty="0"/>
              <a:t>, </a:t>
            </a:r>
            <a:r>
              <a:rPr lang="en-US" dirty="0" err="1"/>
              <a:t>RowCallbackHandler</a:t>
            </a:r>
            <a:r>
              <a:rPr lang="en-US" dirty="0"/>
              <a:t> </a:t>
            </a:r>
            <a:r>
              <a:rPr lang="en-US" dirty="0" smtClean="0"/>
              <a:t>handler)</a:t>
            </a:r>
          </a:p>
          <a:p>
            <a:pPr lvl="1"/>
            <a:r>
              <a:rPr lang="en-US" dirty="0" smtClean="0"/>
              <a:t>Executes CQL then calls </a:t>
            </a:r>
            <a:r>
              <a:rPr lang="en-US" dirty="0" err="1" smtClean="0"/>
              <a:t>handler.processRow</a:t>
            </a:r>
            <a:r>
              <a:rPr lang="en-US" dirty="0" smtClean="0"/>
              <a:t>(row) for each row</a:t>
            </a:r>
            <a:endParaRPr lang="en-US" dirty="0"/>
          </a:p>
          <a:p>
            <a:r>
              <a:rPr lang="en-US" dirty="0" smtClean="0"/>
              <a:t>List&lt;T&gt; query(String </a:t>
            </a:r>
            <a:r>
              <a:rPr lang="en-US" dirty="0" err="1" smtClean="0"/>
              <a:t>cql</a:t>
            </a:r>
            <a:r>
              <a:rPr lang="en-US" dirty="0" smtClean="0"/>
              <a:t>, </a:t>
            </a:r>
            <a:r>
              <a:rPr lang="en-US" dirty="0" err="1" smtClean="0"/>
              <a:t>RowMapper</a:t>
            </a:r>
            <a:r>
              <a:rPr lang="en-US" dirty="0" smtClean="0"/>
              <a:t>&lt;T&gt; mapper)</a:t>
            </a:r>
          </a:p>
          <a:p>
            <a:pPr lvl="1"/>
            <a:r>
              <a:rPr lang="en-US" dirty="0" smtClean="0"/>
              <a:t>Executes CQL, stores each result of </a:t>
            </a:r>
            <a:r>
              <a:rPr lang="en-US" dirty="0" err="1" smtClean="0"/>
              <a:t>mapper.mapRow</a:t>
            </a:r>
            <a:r>
              <a:rPr lang="en-US" dirty="0" smtClean="0"/>
              <a:t>(row, index) in a List, then returns the List:  "poor man's object mapper"</a:t>
            </a:r>
          </a:p>
          <a:p>
            <a:r>
              <a:rPr lang="en-US" dirty="0"/>
              <a:t>T query(String </a:t>
            </a:r>
            <a:r>
              <a:rPr lang="en-US" dirty="0" err="1"/>
              <a:t>cql</a:t>
            </a:r>
            <a:r>
              <a:rPr lang="en-US" dirty="0"/>
              <a:t>, </a:t>
            </a:r>
            <a:r>
              <a:rPr lang="en-US" dirty="0" err="1"/>
              <a:t>ResultSetExtractor</a:t>
            </a:r>
            <a:r>
              <a:rPr lang="en-US" dirty="0"/>
              <a:t>&lt;T&gt; extractor)</a:t>
            </a:r>
          </a:p>
          <a:p>
            <a:pPr lvl="1"/>
            <a:r>
              <a:rPr lang="en-US" dirty="0"/>
              <a:t>Executes CQL then calls </a:t>
            </a:r>
            <a:r>
              <a:rPr lang="en-US" dirty="0" err="1"/>
              <a:t>extractor.extractData</a:t>
            </a:r>
            <a:r>
              <a:rPr lang="en-US" dirty="0"/>
              <a:t>(</a:t>
            </a:r>
            <a:r>
              <a:rPr lang="en-US" dirty="0" err="1"/>
              <a:t>resultSet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CQL:  More Reading with </a:t>
            </a:r>
            <a:r>
              <a:rPr lang="en-US" dirty="0" err="1" smtClean="0"/>
              <a:t>CqlTemplate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/>
              <a:t>T </a:t>
            </a:r>
            <a:r>
              <a:rPr lang="en-US" dirty="0" err="1"/>
              <a:t>queryForObject</a:t>
            </a:r>
            <a:r>
              <a:rPr lang="en-US" dirty="0"/>
              <a:t>(String </a:t>
            </a:r>
            <a:r>
              <a:rPr lang="en-US" dirty="0" err="1"/>
              <a:t>cql</a:t>
            </a:r>
            <a:r>
              <a:rPr lang="en-US" dirty="0"/>
              <a:t>, Class&lt;T&gt; </a:t>
            </a:r>
            <a:r>
              <a:rPr lang="en-US" dirty="0" err="1"/>
              <a:t>requiredType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Converts first column of first row to given type &amp; returns</a:t>
            </a:r>
          </a:p>
          <a:p>
            <a:pPr lvl="1"/>
            <a:r>
              <a:rPr lang="en-US" dirty="0" err="1" smtClean="0"/>
              <a:t>requiredType</a:t>
            </a:r>
            <a:r>
              <a:rPr lang="en-US" dirty="0" smtClean="0"/>
              <a:t> is typically String, Integer, Long, etc.</a:t>
            </a:r>
          </a:p>
          <a:p>
            <a:r>
              <a:rPr lang="en-US" dirty="0" smtClean="0"/>
              <a:t>List</a:t>
            </a:r>
            <a:r>
              <a:rPr lang="en-US" dirty="0"/>
              <a:t>&lt;T&gt; </a:t>
            </a:r>
            <a:r>
              <a:rPr lang="en-US" dirty="0" err="1"/>
              <a:t>queryForList</a:t>
            </a:r>
            <a:r>
              <a:rPr lang="en-US" dirty="0"/>
              <a:t>(String </a:t>
            </a:r>
            <a:r>
              <a:rPr lang="en-US" dirty="0" err="1"/>
              <a:t>cql</a:t>
            </a:r>
            <a:r>
              <a:rPr lang="en-US" dirty="0"/>
              <a:t>, Class&lt;T&gt; </a:t>
            </a:r>
            <a:r>
              <a:rPr lang="en-US" dirty="0" err="1"/>
              <a:t>elementType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Converts first column of each row in results to given type &amp; returns</a:t>
            </a:r>
          </a:p>
          <a:p>
            <a:r>
              <a:rPr lang="en-US" dirty="0"/>
              <a:t>List&lt;Map&lt;String, Object&gt;&gt; </a:t>
            </a:r>
            <a:r>
              <a:rPr lang="en-US" dirty="0" err="1"/>
              <a:t>queryForListOfMap</a:t>
            </a:r>
            <a:r>
              <a:rPr lang="en-US" dirty="0"/>
              <a:t>(String </a:t>
            </a:r>
            <a:r>
              <a:rPr lang="en-US" dirty="0" err="1"/>
              <a:t>cql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a list of rows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Spring CQL:  Reading Asynchronously with </a:t>
            </a:r>
            <a:r>
              <a:rPr lang="en-US" sz="2000" dirty="0" err="1" smtClean="0"/>
              <a:t>CqlTemplate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ResultSetFuture</a:t>
            </a:r>
            <a:r>
              <a:rPr lang="en-US" dirty="0" smtClean="0"/>
              <a:t> </a:t>
            </a:r>
            <a:r>
              <a:rPr lang="en-US" dirty="0" err="1" smtClean="0"/>
              <a:t>queryAsynchronously</a:t>
            </a:r>
            <a:r>
              <a:rPr lang="en-US" dirty="0" smtClean="0"/>
              <a:t>(String </a:t>
            </a:r>
            <a:r>
              <a:rPr lang="en-US" dirty="0" err="1" smtClean="0"/>
              <a:t>cql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Executes </a:t>
            </a:r>
            <a:r>
              <a:rPr lang="en-US" dirty="0" smtClean="0"/>
              <a:t>CQL then </a:t>
            </a:r>
            <a:r>
              <a:rPr lang="en-US" dirty="0"/>
              <a:t>returns </a:t>
            </a:r>
            <a:r>
              <a:rPr lang="en-US" dirty="0" err="1" smtClean="0"/>
              <a:t>ResultSetFuture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queryAsynchronously</a:t>
            </a:r>
            <a:r>
              <a:rPr lang="en-US" dirty="0" smtClean="0"/>
              <a:t>(</a:t>
            </a:r>
            <a:r>
              <a:rPr lang="en-US" dirty="0"/>
              <a:t>String </a:t>
            </a:r>
            <a:r>
              <a:rPr lang="en-US" dirty="0" err="1"/>
              <a:t>cql</a:t>
            </a:r>
            <a:r>
              <a:rPr lang="en-US" dirty="0"/>
              <a:t>, </a:t>
            </a:r>
            <a:r>
              <a:rPr lang="en-US" dirty="0" smtClean="0"/>
              <a:t>Runnable listener)</a:t>
            </a:r>
          </a:p>
          <a:p>
            <a:pPr lvl="1"/>
            <a:r>
              <a:rPr lang="en-US" dirty="0" smtClean="0"/>
              <a:t>Like Java driver:  listener doesn't receive anything except an invocation</a:t>
            </a:r>
          </a:p>
          <a:p>
            <a:r>
              <a:rPr lang="en-US" dirty="0"/>
              <a:t>void </a:t>
            </a:r>
            <a:r>
              <a:rPr lang="en-US" dirty="0" err="1"/>
              <a:t>queryAsynchronously</a:t>
            </a:r>
            <a:r>
              <a:rPr lang="en-US" dirty="0"/>
              <a:t>(String </a:t>
            </a:r>
            <a:r>
              <a:rPr lang="en-US" dirty="0" err="1"/>
              <a:t>cql</a:t>
            </a:r>
            <a:r>
              <a:rPr lang="en-US" dirty="0"/>
              <a:t>, </a:t>
            </a:r>
            <a:r>
              <a:rPr lang="en-US" dirty="0" err="1"/>
              <a:t>AsynchronousQueryListener</a:t>
            </a:r>
            <a:r>
              <a:rPr lang="en-US" dirty="0"/>
              <a:t> listener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because </a:t>
            </a:r>
            <a:r>
              <a:rPr lang="en-US" dirty="0" err="1" smtClean="0"/>
              <a:t>AsynchronousQueryListener</a:t>
            </a:r>
            <a:r>
              <a:rPr lang="en-US" dirty="0" smtClean="0"/>
              <a:t> receives </a:t>
            </a:r>
            <a:r>
              <a:rPr lang="en-US" dirty="0" err="1" smtClean="0"/>
              <a:t>ResultSetFuture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listener.onQueryComplete</a:t>
            </a:r>
            <a:r>
              <a:rPr lang="en-US" dirty="0" smtClean="0"/>
              <a:t>(future)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many overloads of these query*(..) methods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CQL:  </a:t>
            </a:r>
            <a:r>
              <a:rPr lang="en-US" dirty="0" err="1" smtClean="0"/>
              <a:t>CqlTemplate</a:t>
            </a:r>
            <a:r>
              <a:rPr lang="en-US" dirty="0" smtClean="0"/>
              <a:t> Non-Read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void execute(String </a:t>
            </a:r>
            <a:r>
              <a:rPr lang="en-US" dirty="0" err="1" smtClean="0"/>
              <a:t>cql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execute(Insert insert)</a:t>
            </a:r>
          </a:p>
          <a:p>
            <a:r>
              <a:rPr lang="en-US" dirty="0" smtClean="0"/>
              <a:t>void execute(Update update)</a:t>
            </a:r>
          </a:p>
          <a:p>
            <a:r>
              <a:rPr lang="en-US" dirty="0" smtClean="0"/>
              <a:t>void execute(Truncate truncate)</a:t>
            </a:r>
          </a:p>
          <a:p>
            <a:r>
              <a:rPr lang="en-US" dirty="0" smtClean="0"/>
              <a:t>void execute(Batch batch)</a:t>
            </a:r>
          </a:p>
          <a:p>
            <a:r>
              <a:rPr lang="en-US" dirty="0" smtClean="0"/>
              <a:t>T execute(</a:t>
            </a:r>
            <a:r>
              <a:rPr lang="en-US" dirty="0" err="1" smtClean="0"/>
              <a:t>SessionCallback</a:t>
            </a:r>
            <a:r>
              <a:rPr lang="en-US" dirty="0" smtClean="0"/>
              <a:t>&lt;T&gt; callback)</a:t>
            </a:r>
          </a:p>
          <a:p>
            <a:pPr lvl="1"/>
            <a:r>
              <a:rPr lang="en-US" dirty="0" smtClean="0"/>
              <a:t>Returns result of </a:t>
            </a:r>
            <a:r>
              <a:rPr lang="en-US" dirty="0" err="1" smtClean="0"/>
              <a:t>callback.doInSession</a:t>
            </a:r>
            <a:r>
              <a:rPr lang="en-US" dirty="0" smtClean="0"/>
              <a:t>(session)</a:t>
            </a:r>
          </a:p>
          <a:p>
            <a:r>
              <a:rPr lang="en-US" dirty="0" smtClean="0"/>
              <a:t>There are also many </a:t>
            </a:r>
            <a:r>
              <a:rPr lang="en-US" dirty="0" err="1" smtClean="0"/>
              <a:t>executeAsynchronously</a:t>
            </a:r>
            <a:r>
              <a:rPr lang="en-US" dirty="0" smtClean="0"/>
              <a:t>(..)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CQL:  Bulk Inserts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void ingest(String </a:t>
            </a:r>
            <a:r>
              <a:rPr lang="en-US" dirty="0" err="1" smtClean="0"/>
              <a:t>cql</a:t>
            </a:r>
            <a:r>
              <a:rPr lang="en-US" dirty="0" smtClean="0"/>
              <a:t>, List&lt;List&lt;?&gt;&gt; rows)</a:t>
            </a:r>
          </a:p>
          <a:p>
            <a:r>
              <a:rPr lang="en-US" dirty="0" smtClean="0"/>
              <a:t>void ingest(</a:t>
            </a:r>
            <a:r>
              <a:rPr lang="en-US" dirty="0"/>
              <a:t>String </a:t>
            </a:r>
            <a:r>
              <a:rPr lang="en-US" dirty="0" err="1"/>
              <a:t>cql</a:t>
            </a:r>
            <a:r>
              <a:rPr lang="en-US" dirty="0"/>
              <a:t>, </a:t>
            </a:r>
            <a:r>
              <a:rPr lang="en-US" dirty="0" smtClean="0"/>
              <a:t>Object[][] rows)</a:t>
            </a:r>
          </a:p>
          <a:p>
            <a:endParaRPr lang="en-US" dirty="0" smtClean="0"/>
          </a:p>
          <a:p>
            <a:r>
              <a:rPr lang="en-US" dirty="0" smtClean="0"/>
              <a:t>These methods take an INSERT or UPDATE statement, create and cache a </a:t>
            </a:r>
            <a:r>
              <a:rPr lang="en-US" dirty="0" err="1" smtClean="0"/>
              <a:t>PreparedStatement</a:t>
            </a:r>
            <a:r>
              <a:rPr lang="en-US" dirty="0" smtClean="0"/>
              <a:t>, then execute the </a:t>
            </a:r>
            <a:r>
              <a:rPr lang="en-US" dirty="0" err="1" smtClean="0"/>
              <a:t>PreparedStatement</a:t>
            </a:r>
            <a:r>
              <a:rPr lang="en-US" dirty="0" smtClean="0"/>
              <a:t> for each row asynchronously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CQL:  Fluent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666750"/>
            <a:ext cx="8453439" cy="438150"/>
          </a:xfrm>
        </p:spPr>
        <p:txBody>
          <a:bodyPr>
            <a:normAutofit/>
          </a:bodyPr>
          <a:lstStyle/>
          <a:p>
            <a:r>
              <a:rPr lang="en-US" dirty="0" smtClean="0"/>
              <a:t>Use import static for maximum fluency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047750"/>
            <a:ext cx="8229600" cy="2362200"/>
          </a:xfrm>
          <a:prstGeom prst="rect">
            <a:avLst/>
          </a:prstGeom>
          <a:solidFill>
            <a:srgbClr val="EDF4D5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template.execute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(/* new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CreateTableCqlGenerator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Monaco"/>
              </a:rPr>
              <a:t>( */</a:t>
            </a:r>
          </a:p>
          <a:p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i="1" dirty="0" err="1" smtClean="0">
                <a:solidFill>
                  <a:srgbClr val="000000"/>
                </a:solidFill>
                <a:latin typeface="Monaco"/>
              </a:rPr>
              <a:t>createTable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with(</a:t>
            </a:r>
            <a:r>
              <a:rPr lang="en-US" sz="1600" b="1" i="1" dirty="0">
                <a:solidFill>
                  <a:srgbClr val="0000C0"/>
                </a:solidFill>
                <a:latin typeface="Monaco"/>
              </a:rPr>
              <a:t>COMPACT_STORAGE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  .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with(</a:t>
            </a:r>
            <a:r>
              <a:rPr lang="en-US" sz="1600" b="1" i="1" dirty="0">
                <a:solidFill>
                  <a:srgbClr val="0000C0"/>
                </a:solidFill>
                <a:latin typeface="Monaco"/>
              </a:rPr>
              <a:t>COMMENT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"my comment"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ifNotExists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partitionKeyColumn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"id"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timeuuid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partitionKeyColumn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"thingy"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i="1" dirty="0" err="1">
                <a:solidFill>
                  <a:srgbClr val="000000"/>
                </a:solidFill>
                <a:latin typeface="Monaco"/>
              </a:rPr>
              <a:t>inet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clusteredKeyColumn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"category"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text()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i="1" dirty="0">
                <a:solidFill>
                  <a:srgbClr val="0000C0"/>
                </a:solidFill>
                <a:latin typeface="Monaco"/>
              </a:rPr>
              <a:t>DESCENDING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column(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"data"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i="1" dirty="0">
                <a:solidFill>
                  <a:srgbClr val="000000"/>
                </a:solidFill>
                <a:latin typeface="Monaco"/>
              </a:rPr>
              <a:t>text()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smtClean="0">
                <a:solidFill>
                  <a:srgbClr val="BFBFBF"/>
                </a:solidFill>
                <a:latin typeface="Monaco"/>
              </a:rPr>
              <a:t>/* ).</a:t>
            </a:r>
            <a:r>
              <a:rPr lang="en-US" sz="1600" b="1" dirty="0" err="1" smtClean="0">
                <a:solidFill>
                  <a:srgbClr val="BFBFBF"/>
                </a:solidFill>
                <a:latin typeface="Monaco"/>
              </a:rPr>
              <a:t>toCql</a:t>
            </a:r>
            <a:r>
              <a:rPr lang="en-US" sz="1600" b="1" dirty="0" smtClean="0">
                <a:solidFill>
                  <a:srgbClr val="BFBFBF"/>
                </a:solidFill>
                <a:latin typeface="Monaco"/>
              </a:rPr>
              <a:t>() */);</a:t>
            </a:r>
            <a:endParaRPr lang="en-US" sz="1600" b="1" dirty="0">
              <a:solidFill>
                <a:srgbClr val="BFBFBF"/>
              </a:solidFill>
              <a:latin typeface="Monaco"/>
            </a:endParaRP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562350"/>
            <a:ext cx="8229600" cy="1200329"/>
          </a:xfrm>
          <a:prstGeom prst="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TABLE IF NOT EXISTS foo (id </a:t>
            </a:r>
            <a:r>
              <a:rPr lang="en-US" dirty="0" err="1"/>
              <a:t>timeuuid</a:t>
            </a:r>
            <a:r>
              <a:rPr lang="en-US" dirty="0"/>
              <a:t>, thingy </a:t>
            </a:r>
            <a:r>
              <a:rPr lang="en-US" dirty="0" err="1"/>
              <a:t>inet</a:t>
            </a:r>
            <a:r>
              <a:rPr lang="en-US" dirty="0"/>
              <a:t>, category text, data text, PRIMARY KEY ((id, thingy), category)) WITH CLUSTERING ORDER BY (category DESC) AND COMPACT STORAGE AND comment = 'my comment';</a:t>
            </a:r>
          </a:p>
        </p:txBody>
      </p:sp>
    </p:spTree>
    <p:extLst>
      <p:ext uri="{BB962C8B-B14F-4D97-AF65-F5344CB8AC3E}">
        <p14:creationId xmlns:p14="http://schemas.microsoft.com/office/powerpoint/2010/main" val="425702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Spring CQL Demo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/SciSpike/springone2gx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6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Spring Data Cassandra…</a:t>
            </a:r>
            <a:endParaRPr lang="en-US" dirty="0"/>
          </a:p>
          <a:p>
            <a:pPr lvl="1"/>
            <a:r>
              <a:rPr lang="en-US" dirty="0" smtClean="0"/>
              <a:t>…enables POJO persistence over Cassandra datastores</a:t>
            </a:r>
          </a:p>
          <a:p>
            <a:pPr lvl="1"/>
            <a:r>
              <a:rPr lang="en-US" dirty="0" smtClean="0"/>
              <a:t>…provides easy Repository pattern support</a:t>
            </a:r>
          </a:p>
          <a:p>
            <a:endParaRPr lang="en-US" dirty="0" smtClean="0"/>
          </a:p>
          <a:p>
            <a:r>
              <a:rPr lang="en-US" dirty="0" smtClean="0"/>
              <a:t>Spring CQL…</a:t>
            </a:r>
          </a:p>
          <a:p>
            <a:pPr lvl="1"/>
            <a:r>
              <a:rPr lang="en-US" i="1" dirty="0" smtClean="0"/>
              <a:t>...</a:t>
            </a:r>
            <a:r>
              <a:rPr lang="en-US" dirty="0" smtClean="0"/>
              <a:t>is helpful with raw CQL usage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7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Cassandra:  Coordinates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820224"/>
            <a:ext cx="8453439" cy="603242"/>
          </a:xfrm>
        </p:spPr>
        <p:txBody>
          <a:bodyPr>
            <a:spAutoFit/>
          </a:bodyPr>
          <a:lstStyle/>
          <a:p>
            <a:r>
              <a:rPr lang="en-US" sz="2000" dirty="0"/>
              <a:t>Professional Consulting &amp; Support</a:t>
            </a:r>
          </a:p>
          <a:p>
            <a:pPr lvl="1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www.scispike.com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742950"/>
            <a:ext cx="2946400" cy="85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504950"/>
            <a:ext cx="75713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Project </a:t>
            </a:r>
            <a:r>
              <a:rPr lang="en-US" dirty="0" smtClean="0"/>
              <a:t>Home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://projects.spring.io/spring-data-</a:t>
            </a:r>
            <a:r>
              <a:rPr lang="en-US" dirty="0" smtClean="0">
                <a:hlinkClick r:id="rId4"/>
              </a:rPr>
              <a:t>cassandra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Source Repository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://github.com/spring-projects/spring-data-</a:t>
            </a:r>
            <a:r>
              <a:rPr lang="en-US" dirty="0" smtClean="0">
                <a:hlinkClick r:id="rId5"/>
              </a:rPr>
              <a:t>cassandra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Issue Tracker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://jira.spring.io/browse/</a:t>
            </a:r>
            <a:r>
              <a:rPr lang="en-US" dirty="0" smtClean="0">
                <a:hlinkClick r:id="rId6"/>
              </a:rPr>
              <a:t>DATACASS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Community Support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://stackoverflow.com/questions/tagged/spring-data-</a:t>
            </a:r>
            <a:r>
              <a:rPr lang="en-US" dirty="0" smtClean="0">
                <a:hlinkClick r:id="rId7"/>
              </a:rPr>
              <a:t>cassandra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Contributions </a:t>
            </a:r>
            <a:r>
              <a:rPr lang="en-US" dirty="0"/>
              <a:t>Welcome</a:t>
            </a:r>
            <a:r>
              <a:rPr lang="en-US" dirty="0" smtClean="0"/>
              <a:t>!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Source </a:t>
            </a:r>
            <a:r>
              <a:rPr lang="en-US" dirty="0"/>
              <a:t>&amp; documentation pull </a:t>
            </a:r>
            <a:r>
              <a:rPr lang="en-US" dirty="0" smtClean="0"/>
              <a:t>requests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Issues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Community </a:t>
            </a:r>
            <a:r>
              <a:rPr lang="en-US" dirty="0"/>
              <a:t>assistance on </a:t>
            </a:r>
            <a:r>
              <a:rPr lang="en-US" dirty="0" err="1" smtClean="0"/>
              <a:t>StackOverflow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8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Cassandra: 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Originated from Facebook, now at Apache</a:t>
            </a:r>
          </a:p>
          <a:p>
            <a:r>
              <a:rPr lang="en-US" dirty="0"/>
              <a:t>Supported by </a:t>
            </a:r>
            <a:r>
              <a:rPr lang="en-US" dirty="0" err="1" smtClean="0"/>
              <a:t>DataStax</a:t>
            </a:r>
            <a:endParaRPr lang="en-US" dirty="0" smtClean="0"/>
          </a:p>
          <a:p>
            <a:r>
              <a:rPr lang="en-US" dirty="0" smtClean="0"/>
              <a:t>Born from Amazon Dynamo &amp; 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/>
              <a:t>All nodes are </a:t>
            </a:r>
            <a:r>
              <a:rPr lang="en-US" dirty="0" smtClean="0"/>
              <a:t>peers, no </a:t>
            </a:r>
            <a:r>
              <a:rPr lang="en-US" dirty="0"/>
              <a:t>master/</a:t>
            </a:r>
            <a:r>
              <a:rPr lang="en-US" dirty="0" smtClean="0"/>
              <a:t>slave:  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/>
          </a:p>
          <a:p>
            <a:pPr lvl="1"/>
            <a:r>
              <a:rPr lang="en-US" dirty="0" smtClean="0"/>
              <a:t>Always available: 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 smtClean="0"/>
          </a:p>
          <a:p>
            <a:pPr lvl="1"/>
            <a:r>
              <a:rPr lang="en-US" dirty="0" smtClean="0"/>
              <a:t>Partition/fault tolerant:  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 smtClean="0"/>
          </a:p>
          <a:p>
            <a:pPr lvl="1"/>
            <a:r>
              <a:rPr lang="en-US" dirty="0" smtClean="0"/>
              <a:t>Consistent:  tunable (any, one, two, three, quorum, all, etc.)</a:t>
            </a:r>
          </a:p>
          <a:p>
            <a:r>
              <a:rPr lang="en-US" dirty="0" smtClean="0"/>
              <a:t>Provided language bindings/drivers:</a:t>
            </a:r>
          </a:p>
          <a:p>
            <a:pPr lvl="1"/>
            <a:r>
              <a:rPr lang="en-US" dirty="0" smtClean="0"/>
              <a:t>Java, C#, Python, Node.js,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Cassandra:  Strengths &amp; Weaknesses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Storing lots of data</a:t>
            </a:r>
          </a:p>
          <a:p>
            <a:pPr lvl="1"/>
            <a:r>
              <a:rPr lang="en-US" dirty="0" smtClean="0"/>
              <a:t>Very fast writes</a:t>
            </a:r>
          </a:p>
          <a:p>
            <a:pPr lvl="1"/>
            <a:r>
              <a:rPr lang="en-US" dirty="0" smtClean="0"/>
              <a:t>Fast reads</a:t>
            </a:r>
          </a:p>
          <a:p>
            <a:pPr lvl="1"/>
            <a:r>
              <a:rPr lang="en-US" dirty="0" smtClean="0"/>
              <a:t>Time-series data</a:t>
            </a:r>
          </a:p>
          <a:p>
            <a:pPr lvl="1"/>
            <a:r>
              <a:rPr lang="en-US" dirty="0" smtClean="0"/>
              <a:t>Fault tolerant</a:t>
            </a:r>
          </a:p>
          <a:p>
            <a:pPr lvl="1"/>
            <a:r>
              <a:rPr lang="en-US" dirty="0" smtClean="0"/>
              <a:t>Automated replication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Limited data model</a:t>
            </a:r>
          </a:p>
          <a:p>
            <a:r>
              <a:rPr lang="en-US" dirty="0" smtClean="0"/>
              <a:t>Neither/Both</a:t>
            </a:r>
          </a:p>
          <a:p>
            <a:pPr lvl="1"/>
            <a:r>
              <a:rPr lang="en-US" dirty="0" smtClean="0"/>
              <a:t>No ad-hoc querying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1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Cassandra: 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Keyspace</a:t>
            </a:r>
            <a:endParaRPr lang="en-US" dirty="0" smtClean="0"/>
          </a:p>
          <a:p>
            <a:pPr lvl="1"/>
            <a:r>
              <a:rPr lang="en-US" dirty="0" smtClean="0"/>
              <a:t>Identified by name</a:t>
            </a:r>
          </a:p>
          <a:p>
            <a:pPr lvl="1"/>
            <a:r>
              <a:rPr lang="en-US" dirty="0" smtClean="0"/>
              <a:t>Contains tables (AKA "column families")</a:t>
            </a:r>
          </a:p>
          <a:p>
            <a:pPr lvl="1"/>
            <a:r>
              <a:rPr lang="en-US" dirty="0" smtClean="0"/>
              <a:t>Spans nodes in racks in data centers</a:t>
            </a:r>
          </a:p>
          <a:p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Identified by name</a:t>
            </a:r>
          </a:p>
          <a:p>
            <a:pPr lvl="1"/>
            <a:r>
              <a:rPr lang="en-US" dirty="0" smtClean="0"/>
              <a:t>Has rows</a:t>
            </a:r>
          </a:p>
          <a:p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Contains columns (up to 2 billion!)</a:t>
            </a:r>
          </a:p>
          <a:p>
            <a:pPr lvl="1"/>
            <a:r>
              <a:rPr lang="en-US" dirty="0" smtClean="0"/>
              <a:t>Can have different number of columns</a:t>
            </a:r>
          </a:p>
          <a:p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Identified by name</a:t>
            </a:r>
          </a:p>
          <a:p>
            <a:pPr lvl="1"/>
            <a:r>
              <a:rPr lang="en-US" dirty="0" smtClean="0"/>
              <a:t>Has data type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Cassandra:  Primary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795879"/>
            <a:ext cx="3388519" cy="3828741"/>
          </a:xfrm>
        </p:spPr>
        <p:txBody>
          <a:bodyPr>
            <a:spAutoFit/>
          </a:bodyPr>
          <a:lstStyle/>
          <a:p>
            <a:r>
              <a:rPr lang="en-US" dirty="0" smtClean="0"/>
              <a:t>Required for each table</a:t>
            </a:r>
          </a:p>
          <a:p>
            <a:r>
              <a:rPr lang="en-US" dirty="0" smtClean="0"/>
              <a:t>Uniquely identifies row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Cluster</a:t>
            </a:r>
          </a:p>
          <a:p>
            <a:r>
              <a:rPr lang="en-US" dirty="0" smtClean="0"/>
              <a:t>Partition Key</a:t>
            </a:r>
          </a:p>
          <a:p>
            <a:pPr lvl="1"/>
            <a:r>
              <a:rPr lang="en-US" dirty="0" smtClean="0"/>
              <a:t>Determines node</a:t>
            </a:r>
          </a:p>
          <a:p>
            <a:pPr lvl="1"/>
            <a:r>
              <a:rPr lang="en-US" dirty="0" smtClean="0"/>
              <a:t>Has one or more columns</a:t>
            </a:r>
          </a:p>
          <a:p>
            <a:r>
              <a:rPr lang="en-US" dirty="0" smtClean="0"/>
              <a:t>Cluster Key</a:t>
            </a:r>
          </a:p>
          <a:p>
            <a:pPr lvl="1"/>
            <a:r>
              <a:rPr lang="en-US" dirty="0" smtClean="0"/>
              <a:t>Determines disk location</a:t>
            </a:r>
          </a:p>
          <a:p>
            <a:pPr lvl="1"/>
            <a:r>
              <a:rPr lang="en-US" dirty="0" smtClean="0"/>
              <a:t>Has zero or more columns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9250"/>
            <a:ext cx="4114800" cy="1905000"/>
            <a:chOff x="4457700" y="1657350"/>
            <a:chExt cx="4114800" cy="1905000"/>
          </a:xfrm>
        </p:grpSpPr>
        <p:sp>
          <p:nvSpPr>
            <p:cNvPr id="2" name="Rectangle 1"/>
            <p:cNvSpPr/>
            <p:nvPr/>
          </p:nvSpPr>
          <p:spPr>
            <a:xfrm>
              <a:off x="4457700" y="1657350"/>
              <a:ext cx="4114800" cy="1905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Primary Key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86300" y="2152650"/>
              <a:ext cx="3657600" cy="914400"/>
              <a:chOff x="4724400" y="2343150"/>
              <a:chExt cx="36576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24400" y="2343150"/>
                <a:ext cx="1828800" cy="914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Partition Key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553200" y="2343150"/>
                <a:ext cx="1828800" cy="914400"/>
              </a:xfrm>
              <a:prstGeom prst="rect">
                <a:avLst/>
              </a:prstGeom>
              <a:solidFill>
                <a:srgbClr val="9F9F9F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Cluster Key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0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Cassandra:  Cassandra Query Language (CQL)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SQL</a:t>
            </a:r>
          </a:p>
          <a:p>
            <a:r>
              <a:rPr lang="en-US" dirty="0" smtClean="0"/>
              <a:t>Data definition language (DDL)</a:t>
            </a:r>
          </a:p>
          <a:p>
            <a:pPr lvl="1"/>
            <a:r>
              <a:rPr lang="en-US" dirty="0" smtClean="0"/>
              <a:t>CREATE:  KEYSPACE, TABLE, INDEX, …</a:t>
            </a:r>
          </a:p>
          <a:p>
            <a:pPr lvl="1"/>
            <a:r>
              <a:rPr lang="en-US" dirty="0" smtClean="0"/>
              <a:t>ALTER:  KEYSPACE, TABLE, …</a:t>
            </a:r>
          </a:p>
          <a:p>
            <a:pPr lvl="1"/>
            <a:r>
              <a:rPr lang="en-US" dirty="0" smtClean="0"/>
              <a:t>DROP:  KEYSPACE, TABLE, INDEX, …</a:t>
            </a:r>
          </a:p>
          <a:p>
            <a:r>
              <a:rPr lang="en-US" dirty="0" smtClean="0"/>
              <a:t>Data manipulation language (DML)</a:t>
            </a:r>
          </a:p>
          <a:p>
            <a:pPr lvl="1"/>
            <a:r>
              <a:rPr lang="en-US" dirty="0" smtClean="0"/>
              <a:t>INSERT INTO </a:t>
            </a:r>
            <a:r>
              <a:rPr lang="en-US" i="1" dirty="0" smtClean="0"/>
              <a:t>table</a:t>
            </a:r>
            <a:r>
              <a:rPr lang="en-US" dirty="0" smtClean="0"/>
              <a:t> (</a:t>
            </a:r>
            <a:r>
              <a:rPr lang="en-US" i="1" dirty="0" smtClean="0"/>
              <a:t>column1</a:t>
            </a:r>
            <a:r>
              <a:rPr lang="en-US" dirty="0" smtClean="0"/>
              <a:t>, …) VALUES (</a:t>
            </a:r>
            <a:r>
              <a:rPr lang="en-US" i="1" dirty="0" smtClean="0"/>
              <a:t>value1</a:t>
            </a:r>
            <a:r>
              <a:rPr lang="en-US" dirty="0" smtClean="0"/>
              <a:t>, …) …</a:t>
            </a:r>
          </a:p>
          <a:p>
            <a:pPr lvl="1"/>
            <a:r>
              <a:rPr lang="en-US" dirty="0" smtClean="0"/>
              <a:t>UPDATE </a:t>
            </a:r>
            <a:r>
              <a:rPr lang="en-US" i="1" dirty="0" smtClean="0"/>
              <a:t>table</a:t>
            </a:r>
            <a:r>
              <a:rPr lang="en-US" dirty="0" smtClean="0"/>
              <a:t> SET </a:t>
            </a:r>
            <a:r>
              <a:rPr lang="en-US" i="1" dirty="0" smtClean="0"/>
              <a:t>column1</a:t>
            </a:r>
            <a:r>
              <a:rPr lang="en-US" dirty="0" smtClean="0"/>
              <a:t> = </a:t>
            </a:r>
            <a:r>
              <a:rPr lang="en-US" i="1" dirty="0" smtClean="0"/>
              <a:t>value1</a:t>
            </a:r>
            <a:r>
              <a:rPr lang="en-US" dirty="0" smtClean="0"/>
              <a:t>, … WHERE …</a:t>
            </a:r>
          </a:p>
          <a:p>
            <a:pPr lvl="1"/>
            <a:r>
              <a:rPr lang="en-US" dirty="0"/>
              <a:t>DELETE </a:t>
            </a:r>
            <a:r>
              <a:rPr lang="en-US" dirty="0" smtClean="0"/>
              <a:t>FROM </a:t>
            </a:r>
            <a:r>
              <a:rPr lang="en-US" i="1" dirty="0"/>
              <a:t>table</a:t>
            </a:r>
            <a:r>
              <a:rPr lang="en-US" dirty="0"/>
              <a:t> … WHERE </a:t>
            </a:r>
            <a:r>
              <a:rPr lang="en-US" dirty="0" smtClean="0"/>
              <a:t>… </a:t>
            </a:r>
            <a:r>
              <a:rPr lang="en-US" b="1" dirty="0" smtClean="0"/>
              <a:t>// deletes entire row</a:t>
            </a:r>
            <a:endParaRPr lang="en-US" b="1" dirty="0"/>
          </a:p>
          <a:p>
            <a:pPr lvl="1"/>
            <a:r>
              <a:rPr lang="en-US" dirty="0" smtClean="0"/>
              <a:t>DELETE </a:t>
            </a:r>
            <a:r>
              <a:rPr lang="en-US" i="1" dirty="0" smtClean="0"/>
              <a:t>column1</a:t>
            </a:r>
            <a:r>
              <a:rPr lang="en-US" dirty="0" smtClean="0"/>
              <a:t>, … FROM </a:t>
            </a:r>
            <a:r>
              <a:rPr lang="en-US" i="1" dirty="0" smtClean="0"/>
              <a:t>table</a:t>
            </a:r>
            <a:r>
              <a:rPr lang="en-US" dirty="0" smtClean="0"/>
              <a:t> … WHERE … </a:t>
            </a:r>
            <a:r>
              <a:rPr lang="en-US" b="1" dirty="0" smtClean="0"/>
              <a:t>// only deletes column</a:t>
            </a:r>
            <a:r>
              <a:rPr lang="en-US" b="1" dirty="0"/>
              <a:t>s</a:t>
            </a:r>
            <a:endParaRPr lang="en-US" b="1" dirty="0" smtClean="0"/>
          </a:p>
          <a:p>
            <a:pPr lvl="1"/>
            <a:r>
              <a:rPr lang="en-US" dirty="0" smtClean="0"/>
              <a:t>TRUNCATE </a:t>
            </a:r>
            <a:r>
              <a:rPr lang="en-US" i="1" dirty="0" smtClean="0"/>
              <a:t>table </a:t>
            </a:r>
            <a:r>
              <a:rPr lang="en-US" b="1" dirty="0" smtClean="0"/>
              <a:t>// deletes all rows from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Cassandra:  Querying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562350"/>
          </a:xfrm>
        </p:spPr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i="1" dirty="0" smtClean="0"/>
              <a:t>column1</a:t>
            </a:r>
            <a:r>
              <a:rPr lang="en-US" dirty="0" smtClean="0"/>
              <a:t>, … FROM </a:t>
            </a:r>
            <a:r>
              <a:rPr lang="en-US" i="1" dirty="0" smtClean="0"/>
              <a:t>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keyedColumn1 op criterion1</a:t>
            </a:r>
            <a:r>
              <a:rPr lang="en-US" dirty="0" smtClean="0"/>
              <a:t> [AND …]</a:t>
            </a:r>
            <a:br>
              <a:rPr lang="en-US" dirty="0" smtClean="0"/>
            </a:br>
            <a:r>
              <a:rPr lang="en-US" dirty="0" smtClean="0"/>
              <a:t>[ORDER BY </a:t>
            </a:r>
            <a:r>
              <a:rPr lang="en-US" i="1" dirty="0" smtClean="0"/>
              <a:t>clusteredColumn1</a:t>
            </a:r>
            <a:r>
              <a:rPr lang="en-US" dirty="0" smtClean="0"/>
              <a:t>, …]</a:t>
            </a:r>
            <a:br>
              <a:rPr lang="en-US" dirty="0" smtClean="0"/>
            </a:br>
            <a:r>
              <a:rPr lang="en-US" dirty="0" smtClean="0"/>
              <a:t>[LIMIT </a:t>
            </a:r>
            <a:r>
              <a:rPr lang="en-US" i="1" dirty="0" smtClean="0"/>
              <a:t>n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[ALLOW FILTERING]</a:t>
            </a:r>
            <a:endParaRPr lang="en-US" dirty="0"/>
          </a:p>
          <a:p>
            <a:pPr lvl="1"/>
            <a:r>
              <a:rPr lang="en-US" dirty="0" smtClean="0"/>
              <a:t>Can use * for all columns</a:t>
            </a:r>
          </a:p>
          <a:p>
            <a:pPr lvl="1"/>
            <a:r>
              <a:rPr lang="en-US" i="1" dirty="0" smtClean="0"/>
              <a:t>op</a:t>
            </a:r>
            <a:r>
              <a:rPr lang="en-US" dirty="0" smtClean="0"/>
              <a:t> can be =, &lt;, &gt;, &lt;=, &gt;=, IN</a:t>
            </a:r>
          </a:p>
          <a:p>
            <a:r>
              <a:rPr lang="en-US" dirty="0" smtClean="0"/>
              <a:t>Can also SELECT COUNT(*), certain functions</a:t>
            </a:r>
            <a:r>
              <a:rPr lang="en-US" dirty="0"/>
              <a:t>, </a:t>
            </a:r>
            <a:r>
              <a:rPr lang="en-US" dirty="0" smtClean="0"/>
              <a:t>DISTINCT, etc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9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9885</TotalTime>
  <Words>1978</Words>
  <Application>Microsoft Macintosh PowerPoint</Application>
  <PresentationFormat>On-screen Show (16:9)</PresentationFormat>
  <Paragraphs>316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Spring Data Cassandra</vt:lpstr>
      <vt:lpstr>Contents</vt:lpstr>
      <vt:lpstr>Cassandra Overview</vt:lpstr>
      <vt:lpstr>Cassandra:  History</vt:lpstr>
      <vt:lpstr>Cassandra:  Strengths &amp; Weaknesses</vt:lpstr>
      <vt:lpstr>Cassandra:  Concepts</vt:lpstr>
      <vt:lpstr>Cassandra:  Primary Key</vt:lpstr>
      <vt:lpstr>Cassandra:  Cassandra Query Language (CQL)</vt:lpstr>
      <vt:lpstr>Cassandra:  Querying</vt:lpstr>
      <vt:lpstr>Cassandra:  Query Limitations &amp; Considerations</vt:lpstr>
      <vt:lpstr>Spring Data Cassandra</vt:lpstr>
      <vt:lpstr>Spring Data Cassandra:  Overview</vt:lpstr>
      <vt:lpstr>Spring Data Cassandra:  Basic Support</vt:lpstr>
      <vt:lpstr>Spring Data Cassandra:  Entity &amp; Repository</vt:lpstr>
      <vt:lpstr>Spring Data Cassandra:  Query Support</vt:lpstr>
      <vt:lpstr>Spring Data Cassandra:  Custom @Query</vt:lpstr>
      <vt:lpstr>Spring Data Cassandra:  Custom Query in Properties File</vt:lpstr>
      <vt:lpstr>Spring Data Cassandra:  Custom XML Query (DATACASS-109)</vt:lpstr>
      <vt:lpstr>Spring Data Cassandra:  Entity Mapping</vt:lpstr>
      <vt:lpstr>Spring Data Cassandra:  Property (Field) Mapping</vt:lpstr>
      <vt:lpstr>Spring Data Cassandra Demo https://github.com/SciSpike/springone2gx</vt:lpstr>
      <vt:lpstr>Spring CQL</vt:lpstr>
      <vt:lpstr>Spring CQL:  Overview</vt:lpstr>
      <vt:lpstr>Spring CQL v. Spring Data Cassandra</vt:lpstr>
      <vt:lpstr>Spring CQL:  Highlights</vt:lpstr>
      <vt:lpstr>Spring CQL:  CqlTemplate</vt:lpstr>
      <vt:lpstr>Spring CQL:  Reading with CqlTemplate</vt:lpstr>
      <vt:lpstr>Spring CQL:  More Reading with CqlTemplate</vt:lpstr>
      <vt:lpstr>Spring CQL:  Reading Asynchronously with CqlTemplate</vt:lpstr>
      <vt:lpstr>Spring CQL:  CqlTemplate Non-Read Queries</vt:lpstr>
      <vt:lpstr>Spring CQL:  Bulk Inserts</vt:lpstr>
      <vt:lpstr>Spring CQL:  Fluent API</vt:lpstr>
      <vt:lpstr>Spring CQL Demo https://github.com/SciSpike/springone2gx</vt:lpstr>
      <vt:lpstr>Spring Data Cassandra:  Summary</vt:lpstr>
      <vt:lpstr>Spring Data Cassandra:  Coordinates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Matthew Adams</cp:lastModifiedBy>
  <cp:revision>407</cp:revision>
  <dcterms:created xsi:type="dcterms:W3CDTF">2013-07-31T23:25:28Z</dcterms:created>
  <dcterms:modified xsi:type="dcterms:W3CDTF">2014-09-09T19:24:17Z</dcterms:modified>
</cp:coreProperties>
</file>