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</p:sldMasterIdLst>
  <p:notesMasterIdLst>
    <p:notesMasterId r:id="rId32"/>
  </p:notesMasterIdLst>
  <p:sldIdLst>
    <p:sldId id="256" r:id="rId6"/>
    <p:sldId id="1200" r:id="rId7"/>
    <p:sldId id="1235" r:id="rId8"/>
    <p:sldId id="1233" r:id="rId9"/>
    <p:sldId id="1237" r:id="rId10"/>
    <p:sldId id="1238" r:id="rId11"/>
    <p:sldId id="1240" r:id="rId12"/>
    <p:sldId id="1241" r:id="rId13"/>
    <p:sldId id="1242" r:id="rId14"/>
    <p:sldId id="1236" r:id="rId15"/>
    <p:sldId id="1246" r:id="rId16"/>
    <p:sldId id="1244" r:id="rId17"/>
    <p:sldId id="1247" r:id="rId18"/>
    <p:sldId id="1245" r:id="rId19"/>
    <p:sldId id="1250" r:id="rId20"/>
    <p:sldId id="1257" r:id="rId21"/>
    <p:sldId id="1248" r:id="rId22"/>
    <p:sldId id="1253" r:id="rId23"/>
    <p:sldId id="1254" r:id="rId24"/>
    <p:sldId id="1255" r:id="rId25"/>
    <p:sldId id="1256" r:id="rId26"/>
    <p:sldId id="1249" r:id="rId27"/>
    <p:sldId id="1252" r:id="rId28"/>
    <p:sldId id="1251" r:id="rId29"/>
    <p:sldId id="1231" r:id="rId30"/>
    <p:sldId id="123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5171C-AF5B-4D53-9C64-2B075742646C}" v="389" dt="2022-04-12T07:26:43.600"/>
    <p1510:client id="{4E528FAF-758E-415C-A9D5-E99418394438}" v="1015" dt="2022-04-11T22:26:31.263"/>
    <p1510:client id="{A30FA96E-CC8C-45D7-A8C3-DE52C1610259}" v="2833" dt="2022-04-12T07:30:23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169" autoAdjust="0"/>
  </p:normalViewPr>
  <p:slideViewPr>
    <p:cSldViewPr snapToGrid="0">
      <p:cViewPr>
        <p:scale>
          <a:sx n="100" d="100"/>
          <a:sy n="100" d="100"/>
        </p:scale>
        <p:origin x="20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031B7-E187-4959-8B33-43624C06A9CD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F8B8F-2852-4109-BAB7-EC26F78734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167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Lots of links in the slides</a:t>
            </a:r>
          </a:p>
          <a:p>
            <a:r>
              <a:rPr lang="en-GB"/>
              <a:t> - download the PPT to access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8B8F-2852-4109-BAB7-EC26F787349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4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“</a:t>
            </a:r>
            <a:r>
              <a:rPr lang="en-GB" sz="12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PARSE_UGRID_ON_LOAD” </a:t>
            </a:r>
            <a:r>
              <a:rPr lang="en-GB" sz="12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required for now, since unstructured data support is still “experimental”</a:t>
            </a:r>
          </a:p>
          <a:p>
            <a:r>
              <a:rPr lang="en-GB" sz="1200" b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i.e. subject to revision.</a:t>
            </a:r>
            <a:endParaRPr lang="en-GB" b="0"/>
          </a:p>
          <a:p>
            <a:endParaRPr lang="en-GB"/>
          </a:p>
          <a:p>
            <a:r>
              <a:rPr lang="en-GB"/>
              <a:t>Note: one of the dimensions is now a “mesh dimension”</a:t>
            </a:r>
          </a:p>
          <a:p>
            <a:r>
              <a:rPr lang="en-GB"/>
              <a:t>  -- identified by a “</a:t>
            </a:r>
            <a:r>
              <a:rPr lang="en-GB" b="1" i="1"/>
              <a:t>Mesh coordinates</a:t>
            </a:r>
            <a:r>
              <a:rPr lang="en-GB"/>
              <a:t>” section in the cube printout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264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Cubes now have special properties relating to unstructured content.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/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The Mesh object is held separately from the (structured) cube coordinate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8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can </a:t>
            </a:r>
            <a:r>
              <a:rPr lang="en-GB" b="1" i="1"/>
              <a:t>save</a:t>
            </a:r>
            <a:r>
              <a:rPr lang="en-GB"/>
              <a:t> to UGRID netcdf files, as well as 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/>
          </a:p>
          <a:p>
            <a:pPr marL="0" indent="0">
              <a:buFont typeface="Arial" panose="020B0604020202020204" pitchFamily="34" charset="0"/>
              <a:buNone/>
            </a:pPr>
            <a:r>
              <a:rPr lang="en-GB"/>
              <a:t>On inspection, this is closely similar to the original LFRic output file.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465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41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74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4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power of the Python ecosystem is grounded in the </a:t>
            </a:r>
            <a:r>
              <a:rPr lang="en-GB" b="1" i="1"/>
              <a:t>huge popularity of Python as a language</a:t>
            </a:r>
            <a:r>
              <a:rPr lang="en-GB"/>
              <a:t>.</a:t>
            </a:r>
          </a:p>
          <a:p>
            <a:br>
              <a:rPr lang="en-GB"/>
            </a:br>
            <a:r>
              <a:rPr lang="en-GB"/>
              <a:t>Python is at heart an interactive language with objects and dynamic typing.</a:t>
            </a:r>
            <a:br>
              <a:rPr lang="en-GB"/>
            </a:br>
            <a:r>
              <a:rPr lang="en-GB"/>
              <a:t>It prioritises flexibility and simplicity.</a:t>
            </a:r>
          </a:p>
          <a:p>
            <a:r>
              <a:rPr lang="en-GB"/>
              <a:t>It is now used in a </a:t>
            </a:r>
            <a:r>
              <a:rPr lang="en-GB" b="1" i="1"/>
              <a:t>highly</a:t>
            </a:r>
            <a:r>
              <a:rPr lang="en-GB"/>
              <a:t> diverse range of areas, from web applications to core scientific analysis.</a:t>
            </a:r>
          </a:p>
          <a:p>
            <a:endParaRPr lang="en-GB"/>
          </a:p>
          <a:p>
            <a:r>
              <a:rPr lang="en-GB"/>
              <a:t>Its core strengths are in integration, abstraction and coordination -- so e.g. a natural choice to write **Cylc** in :  https://cylc.github.io</a:t>
            </a:r>
          </a:p>
          <a:p>
            <a:br>
              <a:rPr lang="en-GB"/>
            </a:br>
            <a:r>
              <a:rPr lang="en-GB"/>
              <a:t>It is good at managing complicated things, but not optimised for intensive processing.</a:t>
            </a:r>
            <a:br>
              <a:rPr lang="en-GB"/>
            </a:br>
            <a:r>
              <a:rPr lang="en-GB"/>
              <a:t>Hence a lot of the additional packages and projects link to </a:t>
            </a:r>
            <a:r>
              <a:rPr lang="en-GB" b="1" i="1"/>
              <a:t>other</a:t>
            </a:r>
            <a:r>
              <a:rPr lang="en-GB"/>
              <a:t> languages for serious computation, e.g. Fortran for maths, C for visualisation.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204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inside the green box == </a:t>
            </a:r>
            <a:r>
              <a:rPr lang="en-GB" err="1"/>
              <a:t>MetOffice</a:t>
            </a:r>
            <a:r>
              <a:rPr lang="en-GB"/>
              <a:t>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outside == other 3</a:t>
            </a:r>
            <a:r>
              <a:rPr lang="en-GB" baseline="30000"/>
              <a:t>rd </a:t>
            </a:r>
            <a:r>
              <a:rPr lang="en-GB"/>
              <a:t>party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the KEY things Iris is built on are </a:t>
            </a:r>
            <a:r>
              <a:rPr lang="en-GB" b="1" i="1"/>
              <a:t>numpy</a:t>
            </a:r>
            <a:r>
              <a:rPr lang="en-GB"/>
              <a:t> and the </a:t>
            </a:r>
            <a:r>
              <a:rPr lang="en-GB" b="1" i="1"/>
              <a:t>CF conventions</a:t>
            </a:r>
            <a:r>
              <a:rPr lang="en-GB"/>
              <a:t> …</a:t>
            </a:r>
          </a:p>
          <a:p>
            <a:endParaRPr lang="en-GB"/>
          </a:p>
          <a:p>
            <a:r>
              <a:rPr lang="en-GB"/>
              <a:t>**VERY** briefly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1"/>
              <a:t>matplotlib</a:t>
            </a:r>
            <a:r>
              <a:rPr lang="en-GB"/>
              <a:t> is 2d graphing for Python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b="1" err="1"/>
              <a:t>cartopy</a:t>
            </a:r>
            <a:r>
              <a:rPr lang="en-GB"/>
              <a:t> provides mapping and projections for matplotlib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it </a:t>
            </a:r>
            <a:r>
              <a:rPr lang="en-GB" i="1"/>
              <a:t>also</a:t>
            </a:r>
            <a:r>
              <a:rPr lang="en-GB"/>
              <a:t> uses “PROJ” (link not shown)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this is our “OLD-WORLD” visualisation chain – </a:t>
            </a:r>
            <a:r>
              <a:rPr lang="en-GB" b="1" i="1"/>
              <a:t>not</a:t>
            </a:r>
            <a:r>
              <a:rPr lang="en-GB"/>
              <a:t> suitable for 3D visualisation, or millions of datapoints …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1"/>
              <a:t>PROJ</a:t>
            </a:r>
            <a:r>
              <a:rPr lang="en-GB"/>
              <a:t> is the standard map projection library, based in C (but with a Python binding)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1" err="1"/>
              <a:t>numpy</a:t>
            </a:r>
            <a:r>
              <a:rPr lang="en-GB"/>
              <a:t> is a fast numeric engine for Python :  based on C and Fortran (BLAS, LINPACK etc)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1" err="1"/>
              <a:t>dask</a:t>
            </a:r>
            <a:r>
              <a:rPr lang="en-GB"/>
              <a:t> provides distributed and out-of-core calculations for large data handling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1" err="1"/>
              <a:t>esmf</a:t>
            </a:r>
            <a:r>
              <a:rPr lang="en-GB"/>
              <a:t> is a “Earth System Modelling Framework”, based in FORTRAN (but with a Python binding)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we use it only for </a:t>
            </a:r>
            <a:r>
              <a:rPr lang="en-GB" err="1"/>
              <a:t>regridding</a:t>
            </a:r>
            <a:r>
              <a:rPr lang="en-GB"/>
              <a:t>, principally for 1</a:t>
            </a:r>
            <a:r>
              <a:rPr lang="en-GB" baseline="30000"/>
              <a:t>st</a:t>
            </a:r>
            <a:r>
              <a:rPr lang="en-GB"/>
              <a:t>-order conservative </a:t>
            </a:r>
            <a:r>
              <a:rPr lang="en-GB" err="1"/>
              <a:t>regridding</a:t>
            </a:r>
            <a:r>
              <a:rPr lang="en-GB"/>
              <a:t> between overlapping meshes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1"/>
              <a:t>iris-</a:t>
            </a:r>
            <a:r>
              <a:rPr lang="en-GB" b="1" err="1"/>
              <a:t>esmf</a:t>
            </a:r>
            <a:r>
              <a:rPr lang="en-GB" b="1"/>
              <a:t>-</a:t>
            </a:r>
            <a:r>
              <a:rPr lang="en-GB" b="1" err="1"/>
              <a:t>regrid</a:t>
            </a:r>
            <a:r>
              <a:rPr lang="en-GB"/>
              <a:t> provides Iris-friendly operations based on the ESMF </a:t>
            </a:r>
            <a:r>
              <a:rPr lang="en-GB" err="1"/>
              <a:t>regridding</a:t>
            </a:r>
            <a:r>
              <a:rPr lang="en-GB"/>
              <a:t> facilities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1"/>
              <a:t>VTK</a:t>
            </a:r>
            <a:r>
              <a:rPr lang="en-GB"/>
              <a:t> is the best-established 3D visualisation package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highly mature, and highly optimised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based in C/C++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commercially developed by </a:t>
            </a:r>
            <a:r>
              <a:rPr lang="en-GB" err="1"/>
              <a:t>KitWare</a:t>
            </a:r>
            <a:r>
              <a:rPr lang="en-GB"/>
              <a:t> (but open-source)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1" err="1"/>
              <a:t>PyVista</a:t>
            </a:r>
            <a:r>
              <a:rPr lang="en-GB"/>
              <a:t> is a Python bridge to VTK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b="1" err="1"/>
              <a:t>GeoVista</a:t>
            </a:r>
            <a:r>
              <a:rPr lang="en-GB"/>
              <a:t> adds </a:t>
            </a:r>
            <a:r>
              <a:rPr lang="en-GB" b="1" i="1"/>
              <a:t>geolocation</a:t>
            </a:r>
            <a:r>
              <a:rPr lang="en-GB"/>
              <a:t> concepts to </a:t>
            </a:r>
            <a:r>
              <a:rPr lang="en-GB" err="1"/>
              <a:t>PyVista</a:t>
            </a:r>
            <a:r>
              <a:rPr lang="en-GB"/>
              <a:t> (i.e. translates between earth-surface and 3D descriptions)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projections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mapping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coastlines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/>
              <a:t>web tiling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F8B8F-2852-4109-BAB7-EC26F787349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786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( HIGHLIGHT LINKS : CF , numpy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**VERY** briefly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/>
              <a:t>Iris</a:t>
            </a:r>
            <a:r>
              <a:rPr lang="en-GB"/>
              <a:t> is designed for interactive command-line usage, </a:t>
            </a:r>
            <a:r>
              <a:rPr lang="en-GB" b="1" i="1"/>
              <a:t>and</a:t>
            </a:r>
            <a:r>
              <a:rPr lang="en-GB"/>
              <a:t> for coding data analysis / handling operations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/>
              <a:t>Iris</a:t>
            </a:r>
            <a:r>
              <a:rPr lang="en-GB"/>
              <a:t> is typically used for model-output style data : multidimensional ;  geolocated ; arrays of physical property values (“phenomena”) ; with associated metadata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/>
              <a:t>netcdf-CF</a:t>
            </a:r>
            <a:r>
              <a:rPr lang="en-GB"/>
              <a:t> conventions provide “**</a:t>
            </a:r>
            <a:r>
              <a:rPr lang="en-GB" b="1"/>
              <a:t>C</a:t>
            </a:r>
            <a:r>
              <a:rPr lang="en-GB"/>
              <a:t>**limate and **</a:t>
            </a:r>
            <a:r>
              <a:rPr lang="en-GB" b="1"/>
              <a:t>F</a:t>
            </a:r>
            <a:r>
              <a:rPr lang="en-GB"/>
              <a:t>**orecast” encoding conventions for netcdf files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/>
              <a:t>= a comprehensive set of “standard” rules for metadata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27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Some simple examples of working with Iris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50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25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46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08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( HIGHLIGHT LINKS : “unstructured cubes” ; UGRID )</a:t>
            </a:r>
          </a:p>
          <a:p>
            <a:endParaRPr lang="en-GB"/>
          </a:p>
          <a:p>
            <a:r>
              <a:rPr lang="en-GB"/>
              <a:t>Unstructured data support in Iris is largely based on the </a:t>
            </a:r>
            <a:r>
              <a:rPr lang="en-GB" b="1" i="1"/>
              <a:t>UGRID conventions</a:t>
            </a:r>
            <a:r>
              <a:rPr lang="en-GB"/>
              <a:t>.  </a:t>
            </a:r>
          </a:p>
          <a:p>
            <a:r>
              <a:rPr lang="en-GB"/>
              <a:t>We can also load/save files in this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C26514-DA1F-4B47-AD29-5D0BC09FFAE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15059" cy="68709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931200"/>
            <a:ext cx="6688048" cy="1543595"/>
          </a:xfrm>
        </p:spPr>
        <p:txBody>
          <a:bodyPr anchor="b">
            <a:normAutofit/>
          </a:bodyPr>
          <a:lstStyle>
            <a:lvl1pPr algn="l">
              <a:defRPr sz="4267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00" y="2838735"/>
            <a:ext cx="5778197" cy="241906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bg2"/>
                </a:solidFill>
              </a:rPr>
              <a:t>www.metoffice.gov.uk	</a:t>
            </a:r>
            <a:endParaRPr lang="en-GB" sz="1067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2877" y="6314365"/>
            <a:ext cx="6569123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r" defTabSz="601118">
              <a:tabLst/>
            </a:pPr>
            <a:r>
              <a:rPr lang="fr-BE" sz="1067">
                <a:solidFill>
                  <a:schemeClr val="bg2"/>
                </a:solidFill>
              </a:rPr>
              <a:t>© Crown Copyright</a:t>
            </a:r>
            <a:r>
              <a:rPr lang="fr-BE" sz="1067" baseline="0">
                <a:solidFill>
                  <a:schemeClr val="bg2"/>
                </a:solidFill>
              </a:rPr>
              <a:t> 2022, Met Office</a:t>
            </a:r>
            <a:endParaRPr lang="en-GB" sz="1067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800" y="72000"/>
            <a:ext cx="2405040" cy="754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7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columns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000" y="2064000"/>
            <a:ext cx="7560000" cy="408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6000" y="2064000"/>
            <a:ext cx="3600000" cy="408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76469" y="2064000"/>
            <a:ext cx="0" cy="4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5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000" y="2064000"/>
            <a:ext cx="3600000" cy="408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6000" y="2064000"/>
            <a:ext cx="3600000" cy="408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124684" y="2064000"/>
            <a:ext cx="0" cy="4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4296000" y="2064000"/>
            <a:ext cx="3600000" cy="408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76469" y="2064000"/>
            <a:ext cx="0" cy="4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0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932987"/>
            <a:ext cx="5450651" cy="768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000" y="2064000"/>
            <a:ext cx="5450651" cy="408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6083029" y="1"/>
            <a:ext cx="6096000" cy="628904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17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864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45958"/>
            <a:ext cx="12192000" cy="53631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36551" y="1091822"/>
            <a:ext cx="11518900" cy="50528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74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246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	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4000"/>
            <a:ext cx="12192000" cy="45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932986"/>
            <a:ext cx="11520000" cy="1200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000" y="2633973"/>
            <a:ext cx="11520000" cy="3510027"/>
          </a:xfrm>
        </p:spPr>
        <p:txBody>
          <a:bodyPr/>
          <a:lstStyle>
            <a:lvl1pPr marL="0" indent="0">
              <a:buNone/>
              <a:defRPr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	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698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4000"/>
            <a:ext cx="12192000" cy="4554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932987"/>
            <a:ext cx="11520000" cy="12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000" y="2635200"/>
            <a:ext cx="11520000" cy="3508800"/>
          </a:xfrm>
        </p:spPr>
        <p:txBody>
          <a:bodyPr/>
          <a:lstStyle>
            <a:lvl1pPr marL="0" indent="0">
              <a:buNone/>
              <a:defRPr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	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16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4000"/>
            <a:ext cx="12192000" cy="455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932987"/>
            <a:ext cx="11520000" cy="12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000" y="2635200"/>
            <a:ext cx="11520000" cy="35088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bg2"/>
                </a:solidFill>
              </a:rPr>
              <a:t>	</a:t>
            </a:r>
            <a:endParaRPr lang="en-GB" sz="1067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6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5059" cy="6870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931200"/>
            <a:ext cx="6688048" cy="1543595"/>
          </a:xfrm>
        </p:spPr>
        <p:txBody>
          <a:bodyPr anchor="b">
            <a:normAutofit/>
          </a:bodyPr>
          <a:lstStyle>
            <a:lvl1pPr algn="l">
              <a:defRPr sz="4267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00" y="2838735"/>
            <a:ext cx="5778197" cy="241906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bg2"/>
                </a:solidFill>
              </a:rPr>
              <a:t>www.metoffice.gov.uk	</a:t>
            </a:r>
            <a:endParaRPr lang="en-GB" sz="1067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2877" y="6314365"/>
            <a:ext cx="6569123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r" defTabSz="601118">
              <a:tabLst/>
            </a:pPr>
            <a:r>
              <a:rPr lang="fr-BE" sz="1067">
                <a:solidFill>
                  <a:schemeClr val="bg2"/>
                </a:solidFill>
              </a:rPr>
              <a:t>© Crown Copyright</a:t>
            </a:r>
            <a:r>
              <a:rPr lang="fr-BE" sz="1067" baseline="0">
                <a:solidFill>
                  <a:schemeClr val="bg2"/>
                </a:solidFill>
              </a:rPr>
              <a:t> 2020, Met Office</a:t>
            </a:r>
            <a:endParaRPr lang="en-GB" sz="1067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800" y="72000"/>
            <a:ext cx="2405040" cy="754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63916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4000"/>
            <a:ext cx="12192000" cy="4554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932987"/>
            <a:ext cx="11520000" cy="12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000" y="2635200"/>
            <a:ext cx="11520000" cy="3508800"/>
          </a:xfrm>
        </p:spPr>
        <p:txBody>
          <a:bodyPr/>
          <a:lstStyle>
            <a:lvl1pPr marL="0" indent="0">
              <a:buNone/>
              <a:defRPr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	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984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304000"/>
            <a:ext cx="12192000" cy="4554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00" y="932987"/>
            <a:ext cx="11520000" cy="12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6000" y="2635200"/>
            <a:ext cx="11520000" cy="3508800"/>
          </a:xfrm>
        </p:spPr>
        <p:txBody>
          <a:bodyPr/>
          <a:lstStyle>
            <a:lvl1pPr marL="0" indent="0">
              <a:buNone/>
              <a:defRPr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	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154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0124"/>
            <a:ext cx="12192000" cy="45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GB" sz="266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6000" y="932986"/>
            <a:ext cx="11520000" cy="12006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3628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www.metoffice.gov.uk	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22877" y="6436285"/>
            <a:ext cx="6569123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r" defTabSz="601118">
              <a:tabLst/>
            </a:pPr>
            <a:r>
              <a:rPr lang="fr-BE" sz="1067">
                <a:solidFill>
                  <a:schemeClr val="tx1"/>
                </a:solidFill>
              </a:rPr>
              <a:t>© Crown Copyright</a:t>
            </a:r>
            <a:r>
              <a:rPr lang="fr-BE" sz="1067" baseline="0">
                <a:solidFill>
                  <a:schemeClr val="tx1"/>
                </a:solidFill>
              </a:rPr>
              <a:t> 2020, Met Office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939" y="2688230"/>
            <a:ext cx="11520000" cy="4205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BE" sz="2133"/>
              <a:t>For more information </a:t>
            </a:r>
            <a:r>
              <a:rPr lang="fr-BE" sz="2133" err="1"/>
              <a:t>please</a:t>
            </a:r>
            <a:r>
              <a:rPr lang="fr-BE" sz="2133"/>
              <a:t> contact</a:t>
            </a:r>
            <a:endParaRPr lang="en-GB" sz="2133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048939" y="5325704"/>
            <a:ext cx="10800000" cy="480000"/>
          </a:xfrm>
        </p:spPr>
        <p:txBody>
          <a:bodyPr anchor="ctr">
            <a:normAutofit/>
          </a:bodyPr>
          <a:lstStyle>
            <a:lvl1pPr marL="0" indent="0">
              <a:buNone/>
              <a:defRPr sz="2133" baseline="0"/>
            </a:lvl1pPr>
          </a:lstStyle>
          <a:p>
            <a:pPr lvl="0"/>
            <a:r>
              <a:rPr lang="en-US"/>
              <a:t>Insert phone number here</a:t>
            </a:r>
            <a:endParaRPr lang="en-GB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8939" y="4411643"/>
            <a:ext cx="10800000" cy="480000"/>
          </a:xfrm>
        </p:spPr>
        <p:txBody>
          <a:bodyPr anchor="ctr"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en-US"/>
              <a:t>Insert e-mail here</a:t>
            </a:r>
            <a:endParaRPr lang="en-GB"/>
          </a:p>
        </p:txBody>
      </p:sp>
      <p:pic>
        <p:nvPicPr>
          <p:cNvPr id="16" name="email-ic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5549" y="4390891"/>
            <a:ext cx="476903" cy="52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hone-ic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226" y="5292037"/>
            <a:ext cx="553548" cy="52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web-ic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2001" y="3489743"/>
            <a:ext cx="623999" cy="52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F812764-35C6-4759-8316-7323965CEE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8939" y="3503788"/>
            <a:ext cx="10800000" cy="480000"/>
          </a:xfrm>
        </p:spPr>
        <p:txBody>
          <a:bodyPr anchor="ctr"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en-US"/>
              <a:t>www.metoffice.gov.uk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796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80C0-3968-44F5-8ABC-4F3791617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4CC12-CD1D-4A5F-9F29-610B26E3F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2CF12-D105-4BBA-8AA4-30E9B75FF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971B-FC05-448D-9A41-0BBD7ED8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30E0-52E7-4077-ABE3-EC66CE0B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5954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A803-B2CB-4F9A-AD95-92BE2724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2DFA-6F62-4C05-BC76-2EF84BC8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A7475-2AAA-4BB1-8BEF-47B118DA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F2A51-A9DC-4D39-9EF3-3E42F94E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0350-D824-4268-9220-338D3311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559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F53C-3C22-4046-A8A5-55CFE65E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1DCF7-3D48-4B5D-9B61-87E41F08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1BDA-8F12-47EF-8452-8333BD7A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F76D-D4F4-456D-BFED-9F2971C2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98A3-A49B-420D-B8AA-CD442225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39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AB37-A69C-402C-A404-1DD63BB9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B577-2E64-41DC-961D-5DE95A328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039F8-50C3-4E41-9D5D-53F2422BE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F75FB-0FA9-4607-8FB7-F9DE4433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1F6A-819E-4D47-BA43-3D483366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F698E-112B-4302-AC26-E723EC52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3378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2866-62FB-4CE4-A596-2FA88CD2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B80EB-EEFD-4CBF-8882-5A86C960D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817C1-715F-4BC1-8F03-79BD0EB0C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908AD-0FE8-4E55-98E0-2DB9D8E32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7538-6EC0-4E00-AEFC-15D85E3A3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0989B1-DD8E-46CD-92EB-478964F0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7019B-EACA-4E2A-BA41-CB363345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FF81E-034E-40E4-B1B5-384BBFBF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72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7F08-138A-4700-A261-245E540B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89F8C-2B25-4419-8CC7-A75D5B9C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01B42-CBBE-45F7-AA9B-EE2E699B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DA513-79B3-43FE-9B15-98F5E15C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455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675C-5A4B-427E-9F64-C9ECFB40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1DA64-D6AA-4019-9509-70AD8625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59601-2A2C-414A-AECB-98BB96A7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55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-backg-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15059" cy="687097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931200"/>
            <a:ext cx="11520000" cy="1543595"/>
          </a:xfrm>
        </p:spPr>
        <p:txBody>
          <a:bodyPr anchor="b">
            <a:normAutofit/>
          </a:bodyPr>
          <a:lstStyle>
            <a:lvl1pPr algn="l">
              <a:defRPr sz="4267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00" y="2838735"/>
            <a:ext cx="11520000" cy="241906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bg2"/>
                </a:solidFill>
              </a:rPr>
              <a:t>www.metoffice.gov.uk	</a:t>
            </a:r>
            <a:endParaRPr lang="en-GB" sz="1067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2877" y="6314365"/>
            <a:ext cx="6569123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r" defTabSz="601118">
              <a:tabLst/>
            </a:pPr>
            <a:r>
              <a:rPr lang="fr-BE" sz="1067">
                <a:solidFill>
                  <a:schemeClr val="bg2"/>
                </a:solidFill>
              </a:rPr>
              <a:t>© Crown Copyright</a:t>
            </a:r>
            <a:r>
              <a:rPr lang="fr-BE" sz="1067" baseline="0">
                <a:solidFill>
                  <a:schemeClr val="bg2"/>
                </a:solidFill>
              </a:rPr>
              <a:t> 2022, Met Office</a:t>
            </a:r>
            <a:endParaRPr lang="en-GB" sz="1067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800" y="72000"/>
            <a:ext cx="2405040" cy="754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70758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BC01-0036-4BCA-B8E1-DB571F8D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27A-71BD-43E9-A94B-30C14995C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FAB5D-F602-4611-B77D-2FCD7100F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90BA-8993-4C61-B593-9E50F465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BB91-6B7A-4CD8-9A7E-9CB93B37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04725-27DB-4328-94F5-2DCFF52F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371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647B-B2E3-4275-A507-AE523475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2C790-7C18-4BC5-A621-19EA74465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FD6E0-A2A9-496D-914A-25CD81A6B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0E627-A5AB-497D-96E1-7392CC65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0C500-11DD-4069-9C51-3705AD6A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C458F-DCEB-4BB6-AB3C-CA8D6662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29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57F31-7DF2-4873-B50C-9BA71D7D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3B84-FA3A-489E-ACA7-CF7955A1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53C4-276F-4D54-A7E5-988188DD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530A-17DE-4129-A5B7-8043F31C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AB87-3D84-4B6B-A89C-D3B3007E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197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E8F79-CC75-4486-BBB9-AA5087DAE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6542-C1D5-4946-88D7-F2AEC16B9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8FFA-0AA6-479F-B797-96AE17A9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F38F-559C-419A-B429-1020D6A2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EBC0-C712-4FD8-849D-3153FC9C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6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931200"/>
            <a:ext cx="11520000" cy="154359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00" y="2838735"/>
            <a:ext cx="11520000" cy="241906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2877" y="6314365"/>
            <a:ext cx="6569123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r" defTabSz="601118">
              <a:tabLst/>
            </a:pPr>
            <a:r>
              <a:rPr lang="fr-BE" sz="1067">
                <a:solidFill>
                  <a:schemeClr val="tx1"/>
                </a:solidFill>
              </a:rPr>
              <a:t>© Crown Copyright</a:t>
            </a:r>
            <a:r>
              <a:rPr lang="fr-BE" sz="1067" baseline="0">
                <a:solidFill>
                  <a:schemeClr val="tx1"/>
                </a:solidFill>
              </a:rPr>
              <a:t> 2020, Met Office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www.metoffice.gov.uk</a:t>
            </a:r>
            <a:r>
              <a:rPr lang="fr-BE" sz="1067">
                <a:solidFill>
                  <a:schemeClr val="bg2"/>
                </a:solidFill>
              </a:rPr>
              <a:t>	</a:t>
            </a:r>
            <a:endParaRPr lang="en-GB" sz="1067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13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931200"/>
            <a:ext cx="11520000" cy="154359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00" y="2838735"/>
            <a:ext cx="11520000" cy="241906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2877" y="6314365"/>
            <a:ext cx="6569123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r" defTabSz="601118">
              <a:tabLst/>
            </a:pPr>
            <a:r>
              <a:rPr lang="fr-BE" sz="1067">
                <a:solidFill>
                  <a:schemeClr val="tx1"/>
                </a:solidFill>
              </a:rPr>
              <a:t>© Crown Copyright</a:t>
            </a:r>
            <a:r>
              <a:rPr lang="fr-BE" sz="1067" baseline="0">
                <a:solidFill>
                  <a:schemeClr val="tx1"/>
                </a:solidFill>
              </a:rPr>
              <a:t> 2020, Met Office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www.metoffice.gov.uk</a:t>
            </a:r>
            <a:r>
              <a:rPr lang="fr-BE" sz="1067">
                <a:solidFill>
                  <a:schemeClr val="bg2"/>
                </a:solidFill>
              </a:rPr>
              <a:t>	</a:t>
            </a:r>
            <a:endParaRPr lang="en-GB" sz="1067">
              <a:solidFill>
                <a:schemeClr val="bg2"/>
              </a:solidFill>
            </a:endParaRPr>
          </a:p>
        </p:txBody>
      </p:sp>
      <p:sp>
        <p:nvSpPr>
          <p:cNvPr id="7" name="Shape 48"/>
          <p:cNvSpPr/>
          <p:nvPr/>
        </p:nvSpPr>
        <p:spPr>
          <a:xfrm>
            <a:off x="-2" y="-8012"/>
            <a:ext cx="12192003" cy="916856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pic>
        <p:nvPicPr>
          <p:cNvPr id="9" name="MO_MASTER_for_dark_backg_RB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800" y="72000"/>
            <a:ext cx="2405040" cy="754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9234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931200"/>
            <a:ext cx="11520000" cy="154359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00" y="2838735"/>
            <a:ext cx="11520000" cy="241906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/>
        </p:nvSpPr>
        <p:spPr>
          <a:xfrm flipV="1">
            <a:off x="2855913" y="180000"/>
            <a:ext cx="0" cy="540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5" name="Shape 68"/>
          <p:cNvSpPr/>
          <p:nvPr/>
        </p:nvSpPr>
        <p:spPr>
          <a:xfrm>
            <a:off x="10041453" y="272735"/>
            <a:ext cx="1814548" cy="3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marL="0" marR="0" lvl="0" indent="0" algn="l" defTabSz="457189" rtl="0" eaLnBrk="1" fontAlgn="auto" latinLnBrk="0" hangingPunc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1067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1067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1067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969561" y="272735"/>
            <a:ext cx="1568168" cy="36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1067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4770581" y="272735"/>
            <a:ext cx="1568169" cy="36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6570805" y="272735"/>
            <a:ext cx="1568169" cy="36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/>
        </p:nvSpPr>
        <p:spPr>
          <a:xfrm flipV="1">
            <a:off x="4654551" y="180000"/>
            <a:ext cx="0" cy="540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/>
        </p:nvSpPr>
        <p:spPr>
          <a:xfrm flipV="1">
            <a:off x="6456363" y="180000"/>
            <a:ext cx="0" cy="540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/>
        </p:nvSpPr>
        <p:spPr>
          <a:xfrm flipV="1">
            <a:off x="8256588" y="180000"/>
            <a:ext cx="0" cy="540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8364937" y="272735"/>
            <a:ext cx="1568169" cy="36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www.metoffice.gov.uk</a:t>
            </a:r>
            <a:r>
              <a:rPr lang="fr-BE" sz="1067">
                <a:solidFill>
                  <a:schemeClr val="bg2"/>
                </a:solidFill>
              </a:rPr>
              <a:t>	</a:t>
            </a:r>
            <a:endParaRPr lang="en-GB" sz="1067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2877" y="6314365"/>
            <a:ext cx="6569123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r" defTabSz="601118">
              <a:tabLst/>
            </a:pPr>
            <a:r>
              <a:rPr lang="fr-BE" sz="1067">
                <a:solidFill>
                  <a:schemeClr val="tx1"/>
                </a:solidFill>
              </a:rPr>
              <a:t>© Crown Copyright</a:t>
            </a:r>
            <a:r>
              <a:rPr lang="fr-BE" sz="1067" baseline="0">
                <a:solidFill>
                  <a:schemeClr val="tx1"/>
                </a:solidFill>
              </a:rPr>
              <a:t> 2020, Met Office</a:t>
            </a:r>
            <a:endParaRPr lang="en-GB" sz="10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6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8"/>
          <p:cNvSpPr/>
          <p:nvPr/>
        </p:nvSpPr>
        <p:spPr>
          <a:xfrm>
            <a:off x="-2" y="-8012"/>
            <a:ext cx="12192003" cy="916856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000" y="931200"/>
            <a:ext cx="11520000" cy="1543595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6000" y="2838735"/>
            <a:ext cx="11520000" cy="241906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/>
        </p:nvSpPr>
        <p:spPr>
          <a:xfrm flipV="1">
            <a:off x="2855913" y="180000"/>
            <a:ext cx="0" cy="54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969561" y="272735"/>
            <a:ext cx="1568168" cy="36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1067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4770581" y="272735"/>
            <a:ext cx="1568169" cy="36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6570805" y="272735"/>
            <a:ext cx="1568169" cy="36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/>
        </p:nvSpPr>
        <p:spPr>
          <a:xfrm flipV="1">
            <a:off x="4654551" y="180000"/>
            <a:ext cx="0" cy="54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/>
        </p:nvSpPr>
        <p:spPr>
          <a:xfrm flipV="1">
            <a:off x="6456363" y="180000"/>
            <a:ext cx="0" cy="54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/>
        </p:nvSpPr>
        <p:spPr>
          <a:xfrm flipV="1">
            <a:off x="8256588" y="180000"/>
            <a:ext cx="0" cy="540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35719" tIns="35719" rIns="35719" bIns="35719" anchor="ctr"/>
          <a:lstStyle/>
          <a:p>
            <a:pPr marL="0" marR="0" lvl="0" indent="0" algn="ctr" defTabSz="292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8364937" y="272735"/>
            <a:ext cx="1568169" cy="36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www.metoffice.gov.uk</a:t>
            </a:r>
            <a:r>
              <a:rPr lang="fr-BE" sz="1067">
                <a:solidFill>
                  <a:schemeClr val="bg2"/>
                </a:solidFill>
              </a:rPr>
              <a:t>	</a:t>
            </a:r>
            <a:endParaRPr lang="en-GB" sz="1067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22877" y="6314365"/>
            <a:ext cx="6569123" cy="5436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r" defTabSz="601118">
              <a:tabLst/>
            </a:pPr>
            <a:r>
              <a:rPr lang="fr-BE" sz="1067">
                <a:solidFill>
                  <a:schemeClr val="tx1"/>
                </a:solidFill>
              </a:rPr>
              <a:t>© Crown Copyright</a:t>
            </a:r>
            <a:r>
              <a:rPr lang="fr-BE" sz="1067" baseline="0">
                <a:solidFill>
                  <a:schemeClr val="tx1"/>
                </a:solidFill>
              </a:rPr>
              <a:t> 2020, Met Office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5" name="Shape 68"/>
          <p:cNvSpPr/>
          <p:nvPr/>
        </p:nvSpPr>
        <p:spPr>
          <a:xfrm>
            <a:off x="10041453" y="272735"/>
            <a:ext cx="1814548" cy="3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/>
          <a:lstStyle/>
          <a:p>
            <a:pPr marL="0" marR="0" lvl="0" indent="0" algn="l" defTabSz="457189" rtl="0" eaLnBrk="1" fontAlgn="auto" latinLnBrk="0" hangingPunct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1067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1067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1067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pic>
        <p:nvPicPr>
          <p:cNvPr id="18" name="MO_MASTER_for_dark_backg_RB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800" y="72000"/>
            <a:ext cx="2405040" cy="754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99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3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000" y="2064000"/>
            <a:ext cx="5450651" cy="408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3200" y="2064000"/>
            <a:ext cx="5452800" cy="408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89964" y="2064000"/>
            <a:ext cx="0" cy="4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66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000" y="932987"/>
            <a:ext cx="11520000" cy="768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00" y="2064000"/>
            <a:ext cx="11520000" cy="40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MO_MASTER_black_mono_for_light_backg_RBG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45262" y="72789"/>
            <a:ext cx="2403124" cy="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/>
        </p:nvSpPr>
        <p:spPr>
          <a:xfrm>
            <a:off x="0" y="6314365"/>
            <a:ext cx="12192000" cy="543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80000" rIns="480000" rtlCol="0" anchor="ctr"/>
          <a:lstStyle/>
          <a:p>
            <a:pPr algn="l" defTabSz="601118">
              <a:tabLst/>
            </a:pPr>
            <a:r>
              <a:rPr lang="fr-BE" sz="1067">
                <a:solidFill>
                  <a:schemeClr val="tx1"/>
                </a:solidFill>
              </a:rPr>
              <a:t>	</a:t>
            </a:r>
            <a:endParaRPr lang="en-GB" sz="1067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135880" y="6403090"/>
            <a:ext cx="191516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D79F78FD-CB3F-4141-B462-B65CB963A0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C856F-EF83-4560-AF72-A39C6A04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7E10A-D259-4C7E-B449-F49905444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897A0-075D-40BE-A786-63401FD64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31AE-316E-4247-A74A-E8C8F5F2038E}" type="datetimeFigureOut">
              <a:rPr lang="en-GB" smtClean="0"/>
              <a:t>11/04/2022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CCDE0-C9FE-4AB1-A717-FEAC69408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18B8-5092-4D2D-A13A-42F627827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93F3-8B5C-4B95-AB57-85B709DA4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5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vtk.org/" TargetMode="External"/><Relationship Id="rId3" Type="http://schemas.openxmlformats.org/officeDocument/2006/relationships/hyperlink" Target="https://scitools-iris.readthedocs.io/en/stable/further_topics/ugrid/index.html" TargetMode="External"/><Relationship Id="rId7" Type="http://schemas.openxmlformats.org/officeDocument/2006/relationships/hyperlink" Target="https://docs.pyvista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eovista.readthedocs.io/en/latest/" TargetMode="External"/><Relationship Id="rId5" Type="http://schemas.openxmlformats.org/officeDocument/2006/relationships/hyperlink" Target="https://github.com/SciTools-incubator/iris-esmf-regrid#readme" TargetMode="External"/><Relationship Id="rId4" Type="http://schemas.openxmlformats.org/officeDocument/2006/relationships/hyperlink" Target="http://ugrid-conventions.github.io/ugrid-convention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tools-iris.readthedocs.io/en/stable/further_topics/ugrid/operation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tools-iris.readthedocs.io/en/stab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SciTools-incubator/presentations/tree/main/ngms_champions_2022-04-12" TargetMode="External"/><Relationship Id="rId5" Type="http://schemas.openxmlformats.org/officeDocument/2006/relationships/hyperlink" Target="https://geovista.readthedocs.io/en/latest/" TargetMode="External"/><Relationship Id="rId4" Type="http://schemas.openxmlformats.org/officeDocument/2006/relationships/hyperlink" Target="https://github.com/SciTools-incubator/iris-esmf-regrid#readm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iTools-incubator/presentations/tree/main/ngms_champions_2022-04-12/geovista_notebook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5.jpe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hyperlink" Target="https://cfconventions.org/Data/cf-conventions/cf-conventions-1.9/cf-conventions.html" TargetMode="External"/><Relationship Id="rId7" Type="http://schemas.openxmlformats.org/officeDocument/2006/relationships/hyperlink" Target="https://scitools.org.uk/cartopy/docs/lates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dask.org/en/latest/" TargetMode="External"/><Relationship Id="rId5" Type="http://schemas.openxmlformats.org/officeDocument/2006/relationships/hyperlink" Target="https://numpy.org/doc/stable/reference/index.html" TargetMode="External"/><Relationship Id="rId4" Type="http://schemas.openxmlformats.org/officeDocument/2006/relationships/hyperlink" Target="https://scitools-iris.readthedocs.io/en/stable/generated/api/iris/fileforma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D70D-1092-4298-9032-F956B8A49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00" y="947242"/>
            <a:ext cx="6688048" cy="1543595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NGMS </a:t>
            </a:r>
            <a:r>
              <a:rPr lang="en-GB" u="sng"/>
              <a:t>Champions</a:t>
            </a:r>
            <a:r>
              <a:rPr lang="en-GB"/>
              <a:t> </a:t>
            </a:r>
            <a:br>
              <a:rPr lang="en-GB"/>
            </a:br>
            <a:r>
              <a:rPr lang="en-GB"/>
              <a:t>AVD </a:t>
            </a:r>
            <a:r>
              <a:rPr lang="en-GB" dirty="0"/>
              <a:t>@ UK </a:t>
            </a:r>
            <a:r>
              <a:rPr lang="en-GB"/>
              <a:t>Met Office</a:t>
            </a:r>
            <a:br>
              <a:rPr lang="en-GB"/>
            </a:br>
            <a:r>
              <a:rPr lang="en-GB"/>
              <a:t>12</a:t>
            </a:r>
            <a:r>
              <a:rPr lang="en-GB" baseline="30000"/>
              <a:t>th</a:t>
            </a:r>
            <a:r>
              <a:rPr lang="en-GB"/>
              <a:t> April 2022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2B0E2-9FF2-4D76-88FD-9D8B10EF3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000" y="3507735"/>
            <a:ext cx="5778197" cy="2812854"/>
          </a:xfrm>
        </p:spPr>
        <p:txBody>
          <a:bodyPr>
            <a:noAutofit/>
          </a:bodyPr>
          <a:lstStyle/>
          <a:p>
            <a:r>
              <a:rPr lang="en-GB" b="1">
                <a:solidFill>
                  <a:srgbClr val="92D050"/>
                </a:solidFill>
              </a:rPr>
              <a:t>NG-VAT</a:t>
            </a:r>
            <a:r>
              <a:rPr lang="en-GB"/>
              <a:t> : </a:t>
            </a:r>
            <a:br>
              <a:rPr lang="en-GB"/>
            </a:br>
            <a:r>
              <a:rPr lang="en-GB"/>
              <a:t>== </a:t>
            </a:r>
            <a:r>
              <a:rPr lang="en-GB" b="1">
                <a:solidFill>
                  <a:srgbClr val="92D050"/>
                </a:solidFill>
              </a:rPr>
              <a:t>V</a:t>
            </a:r>
            <a:r>
              <a:rPr lang="en-GB"/>
              <a:t>isualisation + </a:t>
            </a:r>
            <a:r>
              <a:rPr lang="en-GB" b="1">
                <a:solidFill>
                  <a:srgbClr val="92D050"/>
                </a:solidFill>
              </a:rPr>
              <a:t>A</a:t>
            </a:r>
            <a:r>
              <a:rPr lang="en-GB"/>
              <a:t>nalysis </a:t>
            </a:r>
            <a:r>
              <a:rPr lang="en-GB" b="1">
                <a:solidFill>
                  <a:srgbClr val="92D050"/>
                </a:solidFill>
              </a:rPr>
              <a:t>T</a:t>
            </a:r>
            <a:r>
              <a:rPr lang="en-GB"/>
              <a:t>ools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Python ecosystem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Iris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iris-esmf-regrid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</a:rPr>
              <a:t>GeoVista and PyVista (VTK)</a:t>
            </a:r>
          </a:p>
        </p:txBody>
      </p:sp>
    </p:spTree>
    <p:extLst>
      <p:ext uri="{BB962C8B-B14F-4D97-AF65-F5344CB8AC3E}">
        <p14:creationId xmlns:p14="http://schemas.microsoft.com/office/powerpoint/2010/main" val="318176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8/13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644315"/>
            <a:ext cx="11751225" cy="44996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u="sng"/>
              <a:t>Iris : mesh support</a:t>
            </a:r>
            <a:r>
              <a:rPr lang="en-GB" b="1" i="1"/>
              <a:t>  </a:t>
            </a:r>
            <a:r>
              <a:rPr lang="en-GB"/>
              <a:t>(since v3.2)</a:t>
            </a:r>
          </a:p>
          <a:p>
            <a:pPr lvl="1">
              <a:spcBef>
                <a:spcPts val="1200"/>
              </a:spcBef>
            </a:pPr>
            <a:r>
              <a:rPr lang="en-GB" err="1"/>
              <a:t>datamodel</a:t>
            </a:r>
            <a:endParaRPr lang="en-GB"/>
          </a:p>
          <a:p>
            <a:pPr lvl="2"/>
            <a:r>
              <a:rPr lang="en-GB" b="1" i="1">
                <a:solidFill>
                  <a:srgbClr val="C00000"/>
                </a:solidFill>
              </a:rPr>
              <a:t>added : </a:t>
            </a:r>
            <a:r>
              <a:rPr lang="en-GB">
                <a:hlinkClick r:id="rId3"/>
              </a:rPr>
              <a:t>unstructured cubes</a:t>
            </a:r>
            <a:r>
              <a:rPr lang="en-GB"/>
              <a:t>     		</a:t>
            </a:r>
            <a:r>
              <a:rPr lang="en-GB" b="1" i="1"/>
              <a:t>== data with a mesh dimension</a:t>
            </a:r>
          </a:p>
          <a:p>
            <a:pPr lvl="2"/>
            <a:r>
              <a:rPr lang="en-GB"/>
              <a:t>based on </a:t>
            </a:r>
            <a:r>
              <a:rPr lang="en-GB">
                <a:hlinkClick r:id="rId4"/>
              </a:rPr>
              <a:t>UGRID format conventions</a:t>
            </a:r>
            <a:r>
              <a:rPr lang="en-GB"/>
              <a:t> (and CF)</a:t>
            </a:r>
          </a:p>
          <a:p>
            <a:pPr lvl="1">
              <a:spcBef>
                <a:spcPts val="1200"/>
              </a:spcBef>
            </a:pPr>
            <a:r>
              <a:rPr lang="en-GB"/>
              <a:t>file-formats</a:t>
            </a:r>
          </a:p>
          <a:p>
            <a:pPr lvl="2"/>
            <a:r>
              <a:rPr lang="en-GB" b="1" i="1">
                <a:solidFill>
                  <a:srgbClr val="C00000"/>
                </a:solidFill>
              </a:rPr>
              <a:t>added : </a:t>
            </a:r>
            <a:r>
              <a:rPr lang="en-GB" err="1">
                <a:hlinkClick r:id="rId4"/>
              </a:rPr>
              <a:t>netcdf</a:t>
            </a:r>
            <a:r>
              <a:rPr lang="en-GB">
                <a:hlinkClick r:id="rId4"/>
              </a:rPr>
              <a:t>-UGRID</a:t>
            </a:r>
            <a:r>
              <a:rPr lang="en-GB"/>
              <a:t> format  		</a:t>
            </a:r>
            <a:r>
              <a:rPr lang="en-GB" b="1"/>
              <a:t>== </a:t>
            </a:r>
            <a:r>
              <a:rPr lang="en-GB" sz="1868" b="1" i="1"/>
              <a:t>as in </a:t>
            </a:r>
            <a:r>
              <a:rPr lang="en-GB" sz="1868" b="1" i="1" err="1"/>
              <a:t>LFRic</a:t>
            </a:r>
            <a:r>
              <a:rPr lang="en-GB" sz="1868" b="1" i="1"/>
              <a:t> output</a:t>
            </a:r>
          </a:p>
          <a:p>
            <a:pPr lvl="1">
              <a:spcBef>
                <a:spcPts val="1200"/>
              </a:spcBef>
            </a:pPr>
            <a:r>
              <a:rPr lang="en-GB"/>
              <a:t>combine + extract</a:t>
            </a:r>
          </a:p>
          <a:p>
            <a:pPr lvl="2"/>
            <a:r>
              <a:rPr lang="en-GB" b="1" i="1">
                <a:solidFill>
                  <a:srgbClr val="C00000"/>
                </a:solidFill>
              </a:rPr>
              <a:t>added : </a:t>
            </a:r>
            <a:r>
              <a:rPr lang="en-GB"/>
              <a:t>mesh analysis with </a:t>
            </a:r>
            <a:r>
              <a:rPr lang="en-GB" b="1" err="1"/>
              <a:t>GeoVista</a:t>
            </a:r>
            <a:r>
              <a:rPr lang="en-GB" b="1"/>
              <a:t> /</a:t>
            </a:r>
            <a:r>
              <a:rPr lang="en-GB"/>
              <a:t> </a:t>
            </a:r>
            <a:r>
              <a:rPr lang="en-GB" b="1" err="1"/>
              <a:t>PyVista</a:t>
            </a:r>
            <a:r>
              <a:rPr lang="en-GB" b="1"/>
              <a:t> /</a:t>
            </a:r>
            <a:r>
              <a:rPr lang="en-GB"/>
              <a:t> </a:t>
            </a:r>
            <a:r>
              <a:rPr lang="en-GB" b="1"/>
              <a:t>VTK</a:t>
            </a:r>
            <a:r>
              <a:rPr lang="en-GB"/>
              <a:t>  (see visualisation…)</a:t>
            </a:r>
          </a:p>
          <a:p>
            <a:pPr lvl="1">
              <a:spcBef>
                <a:spcPts val="1200"/>
              </a:spcBef>
            </a:pPr>
            <a:r>
              <a:rPr lang="en-GB" err="1"/>
              <a:t>regridding</a:t>
            </a:r>
            <a:endParaRPr lang="en-GB"/>
          </a:p>
          <a:p>
            <a:pPr lvl="2"/>
            <a:r>
              <a:rPr lang="en-GB" b="1" i="1">
                <a:solidFill>
                  <a:srgbClr val="C00000"/>
                </a:solidFill>
              </a:rPr>
              <a:t>added : </a:t>
            </a:r>
            <a:r>
              <a:rPr lang="en-GB"/>
              <a:t>structured &lt;=&gt; unstructured with </a:t>
            </a:r>
            <a:r>
              <a:rPr lang="en-GB">
                <a:hlinkClick r:id="rId5"/>
              </a:rPr>
              <a:t>iris-</a:t>
            </a:r>
            <a:r>
              <a:rPr lang="en-GB" err="1">
                <a:hlinkClick r:id="rId5"/>
              </a:rPr>
              <a:t>esmf</a:t>
            </a:r>
            <a:r>
              <a:rPr lang="en-GB">
                <a:hlinkClick r:id="rId5"/>
              </a:rPr>
              <a:t>-</a:t>
            </a:r>
            <a:r>
              <a:rPr lang="en-GB" err="1">
                <a:hlinkClick r:id="rId5"/>
              </a:rPr>
              <a:t>regrid</a:t>
            </a:r>
            <a:r>
              <a:rPr lang="en-GB"/>
              <a:t>          </a:t>
            </a:r>
            <a:r>
              <a:rPr lang="en-GB" sz="2000">
                <a:sym typeface="Wingdings" panose="05000000000000000000" pitchFamily="2" charset="2"/>
              </a:rPr>
              <a:t> </a:t>
            </a:r>
            <a:r>
              <a:rPr lang="en-GB" sz="2000"/>
              <a:t>(</a:t>
            </a:r>
            <a:r>
              <a:rPr lang="en-GB" sz="2000" b="1">
                <a:solidFill>
                  <a:srgbClr val="C00000"/>
                </a:solidFill>
              </a:rPr>
              <a:t>More later from </a:t>
            </a:r>
            <a:r>
              <a:rPr lang="en-GB" sz="2000" b="1" i="1">
                <a:solidFill>
                  <a:srgbClr val="C00000"/>
                </a:solidFill>
              </a:rPr>
              <a:t>Stephen</a:t>
            </a:r>
            <a:r>
              <a:rPr lang="en-GB" sz="2000"/>
              <a:t>)</a:t>
            </a:r>
          </a:p>
          <a:p>
            <a:pPr lvl="1">
              <a:spcBef>
                <a:spcPts val="1200"/>
              </a:spcBef>
            </a:pPr>
            <a:r>
              <a:rPr lang="en-GB"/>
              <a:t>visualisation</a:t>
            </a:r>
          </a:p>
          <a:p>
            <a:pPr lvl="2"/>
            <a:r>
              <a:rPr lang="en-GB" b="1" i="1">
                <a:solidFill>
                  <a:srgbClr val="C00000"/>
                </a:solidFill>
              </a:rPr>
              <a:t>added : </a:t>
            </a:r>
            <a:r>
              <a:rPr lang="en-GB"/>
              <a:t>mesh plotting with </a:t>
            </a:r>
            <a:r>
              <a:rPr lang="en-GB" err="1">
                <a:hlinkClick r:id="rId6"/>
              </a:rPr>
              <a:t>GeoVista</a:t>
            </a:r>
            <a:r>
              <a:rPr lang="en-GB"/>
              <a:t>, </a:t>
            </a:r>
            <a:r>
              <a:rPr lang="en-GB" err="1">
                <a:hlinkClick r:id="rId7"/>
              </a:rPr>
              <a:t>PyVista</a:t>
            </a:r>
            <a:r>
              <a:rPr lang="en-GB"/>
              <a:t> and </a:t>
            </a:r>
            <a:r>
              <a:rPr lang="en-GB">
                <a:hlinkClick r:id="rId8"/>
              </a:rPr>
              <a:t>VTK</a:t>
            </a:r>
            <a:r>
              <a:rPr lang="en-GB"/>
              <a:t>             </a:t>
            </a:r>
            <a:r>
              <a:rPr lang="en-GB">
                <a:sym typeface="Wingdings" panose="05000000000000000000" pitchFamily="2" charset="2"/>
              </a:rPr>
              <a:t> </a:t>
            </a:r>
            <a:r>
              <a:rPr lang="en-GB"/>
              <a:t>(</a:t>
            </a:r>
            <a:r>
              <a:rPr lang="en-GB" sz="2000" b="1">
                <a:solidFill>
                  <a:srgbClr val="C00000"/>
                </a:solidFill>
              </a:rPr>
              <a:t>More later from </a:t>
            </a:r>
            <a:r>
              <a:rPr lang="en-GB" sz="2000" b="1" i="1">
                <a:solidFill>
                  <a:srgbClr val="C00000"/>
                </a:solidFill>
              </a:rPr>
              <a:t>Martin</a:t>
            </a:r>
            <a:r>
              <a:rPr lang="en-GB"/>
              <a:t>)</a:t>
            </a:r>
          </a:p>
          <a:p>
            <a:pPr lvl="2"/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90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9/13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463041"/>
            <a:ext cx="11751225" cy="468096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u="sng"/>
              <a:t>Workflow example, unstructured data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0EF00-B743-417B-8261-48788B0F4F9F}"/>
              </a:ext>
            </a:extLst>
          </p:cNvPr>
          <p:cNvSpPr txBox="1"/>
          <p:nvPr/>
        </p:nvSpPr>
        <p:spPr>
          <a:xfrm>
            <a:off x="656665" y="1979407"/>
            <a:ext cx="10878669" cy="41447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a sample datafile with a C48 cubesphere mesh.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file_path = "lfric_surface_mean.nc"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with PARSE_UGRID_ON_LOAD.context():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    unstruct_cube = iris.load_cube(file_path, 'rainfall_flux</a:t>
            </a:r>
            <a:r>
              <a:rPr lang="en-GB" sz="160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print(unstruct_cube)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rainfall_flux / (kg m-2 s-1)        (-- : 1; -- : 13824)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Mesh coordinates: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latitude                        -       x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longitude                       -       x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Auxiliary coordinates: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                  x       -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Conventions                 'UGRID'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description                 'Created by xios’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...</a:t>
            </a:r>
          </a:p>
        </p:txBody>
      </p:sp>
    </p:spTree>
    <p:extLst>
      <p:ext uri="{BB962C8B-B14F-4D97-AF65-F5344CB8AC3E}">
        <p14:creationId xmlns:p14="http://schemas.microsoft.com/office/powerpoint/2010/main" val="260661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10/13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463041"/>
            <a:ext cx="11751225" cy="468096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( unstructured : cube properties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0EF00-B743-417B-8261-48788B0F4F9F}"/>
              </a:ext>
            </a:extLst>
          </p:cNvPr>
          <p:cNvSpPr txBox="1"/>
          <p:nvPr/>
        </p:nvSpPr>
        <p:spPr>
          <a:xfrm>
            <a:off x="656665" y="1979407"/>
            <a:ext cx="10878669" cy="4247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unstruct_cube.location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'face'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unstruct_cube.mesh_dim()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unstruct_cube.mesh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&lt;Mesh: 'Topology data of 2D unstructured mesh'&gt;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print(unstruct_cube.mesh)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Mesh : 'Topology data of 2D unstructured mesh'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topology_dimension: 2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node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node_dimension: 'nMesh2d_half_levels_node'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node coordinates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&lt;AuxCoord: longitude / (degrees)  &lt;lazy&gt;  shape(13826,)&gt;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&lt;AuxCoord: latitude / (degrees)  &lt;lazy&gt;  shape(13826,)&gt;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edge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edge_dimension: 'nMesh2d_half_levels_edge'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</p:txBody>
      </p:sp>
    </p:spTree>
    <p:extLst>
      <p:ext uri="{BB962C8B-B14F-4D97-AF65-F5344CB8AC3E}">
        <p14:creationId xmlns:p14="http://schemas.microsoft.com/office/powerpoint/2010/main" val="240625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11/13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463041"/>
            <a:ext cx="11751225" cy="468096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/>
              <a:t>( unstructured : save to UGRID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0EF00-B743-417B-8261-48788B0F4F9F}"/>
              </a:ext>
            </a:extLst>
          </p:cNvPr>
          <p:cNvSpPr txBox="1"/>
          <p:nvPr/>
        </p:nvSpPr>
        <p:spPr>
          <a:xfrm>
            <a:off x="656665" y="1979407"/>
            <a:ext cx="10878669" cy="4247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iris.save(unstruct_cube, ‘rainfall.nc')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exit(0)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ncdump -h rainfall.nc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netcdf rainfall {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dimensions: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nMesh2d_half_levels_node = 13826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nMesh2d_half_levels_edge = 27648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nMesh2d_half_levels_face = 13824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dim0 = 1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Mesh2d_half_levels_face_N_nodes = 4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Mesh2d_half_levels_edge_N_nodes = 2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bnds = 2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Mesh2d_half_levels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Mesh2d_half_levels:cf_role = "mesh_topology"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Mesh2d_half_levels:topology_dimension = 2 ;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...</a:t>
            </a:r>
          </a:p>
        </p:txBody>
      </p:sp>
    </p:spTree>
    <p:extLst>
      <p:ext uri="{BB962C8B-B14F-4D97-AF65-F5344CB8AC3E}">
        <p14:creationId xmlns:p14="http://schemas.microsoft.com/office/powerpoint/2010/main" val="235847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12/13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463041"/>
            <a:ext cx="11751225" cy="468096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u="sng"/>
              <a:t>Supported operations on unstructured data :</a:t>
            </a:r>
          </a:p>
          <a:p>
            <a:pPr marL="0" indent="0">
              <a:buNone/>
            </a:pPr>
            <a:r>
              <a:rPr lang="en-GB"/>
              <a:t>As above, mainly:</a:t>
            </a:r>
          </a:p>
          <a:p>
            <a:pPr lvl="1">
              <a:spcBef>
                <a:spcPts val="1200"/>
              </a:spcBef>
            </a:pPr>
            <a:r>
              <a:rPr lang="en-GB"/>
              <a:t>UGRID load + save</a:t>
            </a:r>
          </a:p>
          <a:p>
            <a:pPr lvl="1">
              <a:spcBef>
                <a:spcPts val="1200"/>
              </a:spcBef>
            </a:pPr>
            <a:r>
              <a:rPr lang="en-GB"/>
              <a:t>arithmetic between cubes   -- (</a:t>
            </a:r>
            <a:r>
              <a:rPr lang="en-GB" sz="1800"/>
              <a:t>but not statistics, yet)</a:t>
            </a:r>
          </a:p>
          <a:p>
            <a:pPr lvl="1">
              <a:spcBef>
                <a:spcPts val="1200"/>
              </a:spcBef>
            </a:pPr>
            <a:r>
              <a:rPr lang="en-GB"/>
              <a:t>subregion extraction + combination (</a:t>
            </a:r>
            <a:r>
              <a:rPr lang="en-GB" err="1"/>
              <a:t>GeoVista</a:t>
            </a:r>
            <a:r>
              <a:rPr lang="en-GB"/>
              <a:t>/</a:t>
            </a:r>
            <a:r>
              <a:rPr lang="en-GB" err="1"/>
              <a:t>PyVista</a:t>
            </a:r>
            <a:r>
              <a:rPr lang="en-GB"/>
              <a:t> – see on …) </a:t>
            </a:r>
          </a:p>
          <a:p>
            <a:pPr lvl="1">
              <a:spcBef>
                <a:spcPts val="1200"/>
              </a:spcBef>
            </a:pPr>
            <a:r>
              <a:rPr lang="en-GB" err="1"/>
              <a:t>regridding</a:t>
            </a:r>
            <a:r>
              <a:rPr lang="en-GB"/>
              <a:t> (see on …)</a:t>
            </a:r>
          </a:p>
          <a:p>
            <a:pPr lvl="1">
              <a:spcBef>
                <a:spcPts val="1200"/>
              </a:spcBef>
            </a:pPr>
            <a:r>
              <a:rPr lang="en-GB"/>
              <a:t>visualisation (see on …)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For a summary of supported operations : </a:t>
            </a:r>
            <a:br>
              <a:rPr lang="en-GB"/>
            </a:br>
            <a:r>
              <a:rPr lang="en-GB">
                <a:hlinkClick r:id="rId3"/>
              </a:rPr>
              <a:t>https://scitools-iris.readthedocs.io/en/stable/further_topics/ugrid/operations.html</a:t>
            </a:r>
            <a:r>
              <a:rPr lang="en-GB"/>
              <a:t> 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70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13/13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463041"/>
            <a:ext cx="11751225" cy="468096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u="sng"/>
              <a:t>Python + Iris : Summary Points</a:t>
            </a:r>
          </a:p>
          <a:p>
            <a:pPr lvl="1">
              <a:lnSpc>
                <a:spcPct val="150000"/>
              </a:lnSpc>
            </a:pPr>
            <a:r>
              <a:rPr lang="en-GB"/>
              <a:t>Python has a large + supportive ecosystem for scientific computing</a:t>
            </a:r>
          </a:p>
          <a:p>
            <a:pPr lvl="1">
              <a:lnSpc>
                <a:spcPct val="150000"/>
              </a:lnSpc>
            </a:pPr>
            <a:r>
              <a:rPr lang="en-GB"/>
              <a:t>Iris handles climate + forecast type data</a:t>
            </a:r>
          </a:p>
          <a:p>
            <a:pPr lvl="2">
              <a:lnSpc>
                <a:spcPct val="100000"/>
              </a:lnSpc>
            </a:pPr>
            <a:r>
              <a:rPr lang="en-GB"/>
              <a:t>maintains CF-style metadata</a:t>
            </a:r>
          </a:p>
          <a:p>
            <a:pPr lvl="2">
              <a:lnSpc>
                <a:spcPct val="100000"/>
              </a:lnSpc>
            </a:pPr>
            <a:r>
              <a:rPr lang="en-GB"/>
              <a:t>provides :  arithmetic ; statistical analysis ; </a:t>
            </a:r>
            <a:r>
              <a:rPr lang="en-GB" err="1"/>
              <a:t>regridding</a:t>
            </a:r>
            <a:r>
              <a:rPr lang="en-GB"/>
              <a:t> ; plotting</a:t>
            </a:r>
          </a:p>
          <a:p>
            <a:pPr lvl="1">
              <a:lnSpc>
                <a:spcPct val="150000"/>
              </a:lnSpc>
            </a:pPr>
            <a:r>
              <a:rPr lang="en-GB"/>
              <a:t>Iris unstructured features</a:t>
            </a:r>
          </a:p>
          <a:p>
            <a:pPr lvl="2">
              <a:lnSpc>
                <a:spcPct val="100000"/>
              </a:lnSpc>
            </a:pPr>
            <a:r>
              <a:rPr lang="en-GB" err="1"/>
              <a:t>read+write</a:t>
            </a:r>
            <a:r>
              <a:rPr lang="en-GB"/>
              <a:t> UGRID-format files</a:t>
            </a:r>
          </a:p>
          <a:p>
            <a:pPr lvl="2">
              <a:lnSpc>
                <a:spcPct val="100000"/>
              </a:lnSpc>
            </a:pPr>
            <a:r>
              <a:rPr lang="en-GB"/>
              <a:t>cube arithmetic (not yet statistics)</a:t>
            </a:r>
          </a:p>
          <a:p>
            <a:pPr lvl="2">
              <a:lnSpc>
                <a:spcPct val="100000"/>
              </a:lnSpc>
            </a:pPr>
            <a:r>
              <a:rPr lang="en-GB"/>
              <a:t>mesh </a:t>
            </a:r>
            <a:r>
              <a:rPr lang="en-GB" err="1"/>
              <a:t>subsetting</a:t>
            </a:r>
            <a:r>
              <a:rPr lang="en-GB"/>
              <a:t>, 2D plotting and 3D vis -- </a:t>
            </a:r>
            <a:r>
              <a:rPr lang="en-GB" b="1" i="1"/>
              <a:t>via </a:t>
            </a:r>
            <a:r>
              <a:rPr lang="en-GB" b="1" i="1" err="1"/>
              <a:t>GeoVista</a:t>
            </a:r>
            <a:endParaRPr lang="en-GB" b="1" i="1"/>
          </a:p>
          <a:p>
            <a:pPr lvl="2">
              <a:lnSpc>
                <a:spcPct val="100000"/>
              </a:lnSpc>
            </a:pPr>
            <a:r>
              <a:rPr lang="en-GB" err="1"/>
              <a:t>regridding</a:t>
            </a:r>
            <a:r>
              <a:rPr lang="en-GB"/>
              <a:t> -- </a:t>
            </a:r>
            <a:r>
              <a:rPr lang="en-GB" b="1" i="1"/>
              <a:t>with iris-</a:t>
            </a:r>
            <a:r>
              <a:rPr lang="en-GB" b="1" i="1" err="1"/>
              <a:t>esmf</a:t>
            </a:r>
            <a:r>
              <a:rPr lang="en-GB" b="1" i="1"/>
              <a:t>-</a:t>
            </a:r>
            <a:r>
              <a:rPr lang="en-GB" b="1" i="1" err="1"/>
              <a:t>regrid</a:t>
            </a:r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2008251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F04-0714-4186-AFB1-6C9B1E8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Iris-</a:t>
            </a:r>
            <a:r>
              <a:rPr lang="en-GB" err="1"/>
              <a:t>esmf</a:t>
            </a:r>
            <a:r>
              <a:rPr lang="en-GB"/>
              <a:t>-</a:t>
            </a:r>
            <a:r>
              <a:rPr lang="en-GB" err="1"/>
              <a:t>regrid</a:t>
            </a:r>
            <a:r>
              <a:rPr lang="en-GB"/>
              <a:t> - Intro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1898D-AD37-4F08-A7AD-1B758A2CA95E}"/>
              </a:ext>
            </a:extLst>
          </p:cNvPr>
          <p:cNvSpPr txBox="1"/>
          <p:nvPr/>
        </p:nvSpPr>
        <p:spPr>
          <a:xfrm>
            <a:off x="506776" y="1905917"/>
            <a:ext cx="10917716" cy="214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670"/>
          </a:p>
          <a:p>
            <a:endParaRPr lang="en-GB" sz="2670"/>
          </a:p>
          <a:p>
            <a:r>
              <a:rPr lang="en-GB" sz="2670"/>
              <a:t>Iris-</a:t>
            </a:r>
            <a:r>
              <a:rPr lang="en-GB" sz="2670" err="1"/>
              <a:t>esmf</a:t>
            </a:r>
            <a:r>
              <a:rPr lang="en-GB" sz="2670"/>
              <a:t>-</a:t>
            </a:r>
            <a:r>
              <a:rPr lang="en-GB" sz="2670" err="1"/>
              <a:t>regrid</a:t>
            </a:r>
            <a:r>
              <a:rPr lang="en-GB" sz="2670"/>
              <a:t> offers a bridge between iris and parts of ESMF.</a:t>
            </a:r>
          </a:p>
          <a:p>
            <a:endParaRPr lang="en-GB" sz="2670"/>
          </a:p>
          <a:p>
            <a:r>
              <a:rPr lang="en-GB" sz="2670"/>
              <a:t>Iris-</a:t>
            </a:r>
            <a:r>
              <a:rPr lang="en-GB" sz="2670" err="1"/>
              <a:t>esmf</a:t>
            </a:r>
            <a:r>
              <a:rPr lang="en-GB" sz="2670"/>
              <a:t>-</a:t>
            </a:r>
            <a:r>
              <a:rPr lang="en-GB" sz="2670" err="1"/>
              <a:t>regrid</a:t>
            </a:r>
            <a:r>
              <a:rPr lang="en-GB" sz="2670"/>
              <a:t> also gives you control to improve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417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F04-0714-4186-AFB1-6C9B1E8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Iris-</a:t>
            </a:r>
            <a:r>
              <a:rPr lang="en-GB" err="1"/>
              <a:t>esmf</a:t>
            </a:r>
            <a:r>
              <a:rPr lang="en-GB"/>
              <a:t>-</a:t>
            </a:r>
            <a:r>
              <a:rPr lang="en-GB" err="1"/>
              <a:t>regrid</a:t>
            </a:r>
            <a:r>
              <a:rPr lang="en-GB"/>
              <a:t> – Scope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1898D-AD37-4F08-A7AD-1B758A2CA95E}"/>
              </a:ext>
            </a:extLst>
          </p:cNvPr>
          <p:cNvSpPr txBox="1"/>
          <p:nvPr/>
        </p:nvSpPr>
        <p:spPr>
          <a:xfrm>
            <a:off x="506776" y="1905917"/>
            <a:ext cx="10917716" cy="2968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70"/>
              <a:t>Designed to apply ESMF </a:t>
            </a:r>
            <a:r>
              <a:rPr lang="en-GB" sz="2670" err="1"/>
              <a:t>regridding</a:t>
            </a:r>
            <a:r>
              <a:rPr lang="en-GB" sz="2670"/>
              <a:t> to iris cubes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70" err="1"/>
              <a:t>Regrid</a:t>
            </a:r>
            <a:r>
              <a:rPr lang="en-GB" sz="2670"/>
              <a:t> from unstructured UGRID to </a:t>
            </a:r>
            <a:r>
              <a:rPr lang="en-GB" sz="2670" err="1"/>
              <a:t>latlon</a:t>
            </a:r>
            <a:r>
              <a:rPr lang="en-GB" sz="2670"/>
              <a:t> and </a:t>
            </a:r>
            <a:r>
              <a:rPr lang="en-GB" sz="2670" err="1"/>
              <a:t>latlon</a:t>
            </a:r>
            <a:r>
              <a:rPr lang="en-GB" sz="2670"/>
              <a:t> to UGRID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70"/>
              <a:t>Area weighted conservative </a:t>
            </a:r>
            <a:r>
              <a:rPr lang="en-GB" sz="2670" err="1"/>
              <a:t>regridding</a:t>
            </a:r>
            <a:r>
              <a:rPr lang="en-GB" sz="2670"/>
              <a:t> supported (bilinear in the next release)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70"/>
              <a:t>Copy metadata from source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70"/>
              <a:t>Handles extra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70"/>
              <a:t>Handles masked data</a:t>
            </a:r>
          </a:p>
        </p:txBody>
      </p:sp>
    </p:spTree>
    <p:extLst>
      <p:ext uri="{BB962C8B-B14F-4D97-AF65-F5344CB8AC3E}">
        <p14:creationId xmlns:p14="http://schemas.microsoft.com/office/powerpoint/2010/main" val="114816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F04-0714-4186-AFB1-6C9B1E8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Iris-</a:t>
            </a:r>
            <a:r>
              <a:rPr lang="en-GB" err="1"/>
              <a:t>esmf</a:t>
            </a:r>
            <a:r>
              <a:rPr lang="en-GB"/>
              <a:t>-</a:t>
            </a:r>
            <a:r>
              <a:rPr lang="en-GB" err="1"/>
              <a:t>regrid</a:t>
            </a:r>
            <a:r>
              <a:rPr lang="en-GB"/>
              <a:t> – Performance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1898D-AD37-4F08-A7AD-1B758A2CA95E}"/>
              </a:ext>
            </a:extLst>
          </p:cNvPr>
          <p:cNvSpPr txBox="1"/>
          <p:nvPr/>
        </p:nvSpPr>
        <p:spPr>
          <a:xfrm>
            <a:off x="336001" y="1905917"/>
            <a:ext cx="11430014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670"/>
              <a:t>Lazy </a:t>
            </a:r>
            <a:r>
              <a:rPr lang="en-GB" sz="2670" err="1"/>
              <a:t>regridding</a:t>
            </a:r>
            <a:r>
              <a:rPr lang="en-GB" sz="2670"/>
              <a:t> via </a:t>
            </a:r>
            <a:r>
              <a:rPr lang="en-GB" sz="2670" err="1"/>
              <a:t>dask</a:t>
            </a:r>
            <a:endParaRPr lang="en-GB" sz="267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670"/>
              <a:t>Saveable, reusable </a:t>
            </a:r>
            <a:r>
              <a:rPr lang="en-GB" sz="2670" err="1"/>
              <a:t>regridders</a:t>
            </a:r>
            <a:r>
              <a:rPr lang="en-GB" sz="2670"/>
              <a:t>; only use ESMF to compare grids once</a:t>
            </a:r>
          </a:p>
        </p:txBody>
      </p:sp>
    </p:spTree>
    <p:extLst>
      <p:ext uri="{BB962C8B-B14F-4D97-AF65-F5344CB8AC3E}">
        <p14:creationId xmlns:p14="http://schemas.microsoft.com/office/powerpoint/2010/main" val="2081545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F04-0714-4186-AFB1-6C9B1E8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Iris-</a:t>
            </a:r>
            <a:r>
              <a:rPr lang="en-GB" err="1"/>
              <a:t>esmf</a:t>
            </a:r>
            <a:r>
              <a:rPr lang="en-GB"/>
              <a:t>-</a:t>
            </a:r>
            <a:r>
              <a:rPr lang="en-GB" err="1"/>
              <a:t>regrid</a:t>
            </a:r>
            <a:r>
              <a:rPr lang="en-GB"/>
              <a:t> – Regridding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1898D-AD37-4F08-A7AD-1B758A2CA95E}"/>
              </a:ext>
            </a:extLst>
          </p:cNvPr>
          <p:cNvSpPr txBox="1"/>
          <p:nvPr/>
        </p:nvSpPr>
        <p:spPr>
          <a:xfrm>
            <a:off x="336000" y="1905917"/>
            <a:ext cx="114300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/>
              <a:t>Regridding happens in two steps: </a:t>
            </a:r>
            <a:r>
              <a:rPr lang="en-GB" sz="2400" b="1"/>
              <a:t>generating weights</a:t>
            </a:r>
            <a:r>
              <a:rPr lang="en-GB" sz="2400"/>
              <a:t> and </a:t>
            </a:r>
            <a:r>
              <a:rPr lang="en-GB" sz="2400" b="1"/>
              <a:t>applying weights</a:t>
            </a:r>
            <a:r>
              <a:rPr lang="en-GB" sz="2400"/>
              <a:t>.</a:t>
            </a:r>
          </a:p>
          <a:p>
            <a:endParaRPr lang="en-GB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Generating weights: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Compares two grids, </a:t>
            </a:r>
            <a:r>
              <a:rPr lang="en-GB" sz="2400" i="1"/>
              <a:t>source</a:t>
            </a:r>
            <a:r>
              <a:rPr lang="en-GB" sz="2400"/>
              <a:t> and </a:t>
            </a:r>
            <a:r>
              <a:rPr lang="en-GB" sz="2400" i="1"/>
              <a:t>target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Uses ESMF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Computationally expensive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/>
              <a:t>Applying weights: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Maps data defined on the </a:t>
            </a:r>
            <a:r>
              <a:rPr lang="en-GB" sz="2400" i="1"/>
              <a:t>source</a:t>
            </a:r>
            <a:r>
              <a:rPr lang="en-GB" sz="2400"/>
              <a:t> grid to equivalent data on the </a:t>
            </a:r>
            <a:r>
              <a:rPr lang="en-GB" sz="2400" i="1"/>
              <a:t>target</a:t>
            </a:r>
            <a:r>
              <a:rPr lang="en-GB" sz="2400"/>
              <a:t>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Usually faster than generating weights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/>
              <a:t>The same weights can be applied to different data on the same grid</a:t>
            </a:r>
          </a:p>
        </p:txBody>
      </p:sp>
    </p:spTree>
    <p:extLst>
      <p:ext uri="{BB962C8B-B14F-4D97-AF65-F5344CB8AC3E}">
        <p14:creationId xmlns:p14="http://schemas.microsoft.com/office/powerpoint/2010/main" val="133721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D27007-065A-4A15-B46F-4FA00859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chemeClr val="accent4">
                    <a:lumMod val="75000"/>
                  </a:schemeClr>
                </a:solidFill>
              </a:rPr>
              <a:t>Overview :</a:t>
            </a:r>
            <a:r>
              <a:rPr lang="en-GB"/>
              <a:t>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A991-D3A5-4B92-BC2A-1F666F07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Patrick Peglar  	mesh analysis with </a:t>
            </a:r>
            <a:r>
              <a:rPr lang="en-GB">
                <a:hlinkClick r:id="rId3"/>
              </a:rPr>
              <a:t>Iris</a:t>
            </a:r>
            <a:r>
              <a:rPr lang="en-GB"/>
              <a:t> +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Stephen Worsley  	regridding with </a:t>
            </a:r>
            <a:r>
              <a:rPr lang="en-GB">
                <a:hlinkClick r:id="rId4"/>
              </a:rPr>
              <a:t>iris-</a:t>
            </a:r>
            <a:r>
              <a:rPr lang="en-GB" err="1">
                <a:hlinkClick r:id="rId4"/>
              </a:rPr>
              <a:t>esmf</a:t>
            </a:r>
            <a:r>
              <a:rPr lang="en-GB">
                <a:hlinkClick r:id="rId4"/>
              </a:rPr>
              <a:t>-</a:t>
            </a:r>
            <a:r>
              <a:rPr lang="en-GB" err="1">
                <a:hlinkClick r:id="rId4"/>
              </a:rPr>
              <a:t>regrid</a:t>
            </a:r>
            <a:endParaRPr lang="en-GB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/>
              <a:t>Martin Yeo  		3d data handling with </a:t>
            </a:r>
            <a:r>
              <a:rPr lang="en-GB" err="1">
                <a:hlinkClick r:id="rId5"/>
              </a:rPr>
              <a:t>GeoVista</a:t>
            </a:r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Presentation content available at : </a:t>
            </a:r>
          </a:p>
          <a:p>
            <a:r>
              <a:rPr lang="en-GB">
                <a:hlinkClick r:id="rId6"/>
              </a:rPr>
              <a:t>https://github.com/SciTools-incubator/presentations/tree/main/</a:t>
            </a:r>
            <a:br>
              <a:rPr lang="en-GB">
                <a:hlinkClick r:id="rId6"/>
              </a:rPr>
            </a:br>
            <a:r>
              <a:rPr lang="en-GB">
                <a:hlinkClick r:id="rId6"/>
              </a:rPr>
              <a:t>ngms_champions_2022-04-12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986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F04-0714-4186-AFB1-6C9B1E8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Iris-</a:t>
            </a:r>
            <a:r>
              <a:rPr lang="en-GB" err="1"/>
              <a:t>esmf</a:t>
            </a:r>
            <a:r>
              <a:rPr lang="en-GB"/>
              <a:t>-</a:t>
            </a:r>
            <a:r>
              <a:rPr lang="en-GB" err="1"/>
              <a:t>regrid</a:t>
            </a:r>
            <a:r>
              <a:rPr lang="en-GB"/>
              <a:t> – Regridding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1898D-AD37-4F08-A7AD-1B758A2CA95E}"/>
              </a:ext>
            </a:extLst>
          </p:cNvPr>
          <p:cNvSpPr txBox="1"/>
          <p:nvPr/>
        </p:nvSpPr>
        <p:spPr>
          <a:xfrm>
            <a:off x="336000" y="1905917"/>
            <a:ext cx="114300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esmf_regrid.experimental.unstructured_scheme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MeshToGridESMFRegridder</a:t>
            </a: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# Initialise the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regridder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, generate the weights</a:t>
            </a:r>
          </a:p>
          <a:p>
            <a:pPr marL="0" indent="0">
              <a:buNone/>
            </a:pP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regridder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MeshToGridESMFRegridder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mesh_cube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latlon_cube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# Perform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regridding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, apply the weights</a:t>
            </a: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regridder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mesh_cube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GB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# Perform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regridding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on another cube defined on the same mesh</a:t>
            </a:r>
          </a:p>
          <a:p>
            <a:pPr marL="0" indent="0">
              <a:buNone/>
            </a:pP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other_result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regridder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err="1">
                <a:latin typeface="Courier New" panose="02070309020205020404" pitchFamily="49" charset="0"/>
                <a:cs typeface="Courier New" panose="02070309020205020404" pitchFamily="49" charset="0"/>
              </a:rPr>
              <a:t>other_mesh_cube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349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F04-0714-4186-AFB1-6C9B1E8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Iris-</a:t>
            </a:r>
            <a:r>
              <a:rPr lang="en-GB" err="1"/>
              <a:t>esmf</a:t>
            </a:r>
            <a:r>
              <a:rPr lang="en-GB"/>
              <a:t>-</a:t>
            </a:r>
            <a:r>
              <a:rPr lang="en-GB" err="1"/>
              <a:t>regrid</a:t>
            </a:r>
            <a:r>
              <a:rPr lang="en-GB"/>
              <a:t> – Save/Load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1898D-AD37-4F08-A7AD-1B758A2CA95E}"/>
              </a:ext>
            </a:extLst>
          </p:cNvPr>
          <p:cNvSpPr txBox="1"/>
          <p:nvPr/>
        </p:nvSpPr>
        <p:spPr>
          <a:xfrm>
            <a:off x="336000" y="1905917"/>
            <a:ext cx="114300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from esmf_regrid.experimental.io import </a:t>
            </a: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load_regridder</a:t>
            </a: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save_regridder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# Save a previously initialised </a:t>
            </a: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regridder</a:t>
            </a: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, this will be saved as a </a:t>
            </a: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NetCDF</a:t>
            </a: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 file.</a:t>
            </a:r>
          </a:p>
          <a:p>
            <a:pPr marL="0" indent="0">
              <a:buNone/>
            </a:pP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save_regridder</a:t>
            </a: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regridder</a:t>
            </a: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, “regridder.nc”)</a:t>
            </a:r>
          </a:p>
          <a:p>
            <a:pPr marL="0" indent="0">
              <a:buNone/>
            </a:pP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# Load a previously saved </a:t>
            </a: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regridder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loaded_regridder</a:t>
            </a: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err="1">
                <a:latin typeface="Courier New" panose="02070309020205020404" pitchFamily="49" charset="0"/>
                <a:cs typeface="Courier New" panose="02070309020205020404" pitchFamily="49" charset="0"/>
              </a:rPr>
              <a:t>load_regridder</a:t>
            </a: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(“regridder.nc”)</a:t>
            </a:r>
          </a:p>
        </p:txBody>
      </p:sp>
    </p:spTree>
    <p:extLst>
      <p:ext uri="{BB962C8B-B14F-4D97-AF65-F5344CB8AC3E}">
        <p14:creationId xmlns:p14="http://schemas.microsoft.com/office/powerpoint/2010/main" val="3007787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C74CB6-1717-4001-BD6C-A100F101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GeoVista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E8AF2-3BD4-40CE-8F82-CF046BB7E8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Using </a:t>
            </a:r>
            <a:r>
              <a:rPr lang="en-GB" b="1"/>
              <a:t>3D modelling</a:t>
            </a:r>
            <a:r>
              <a:rPr lang="en-GB"/>
              <a:t> for cartographic operations</a:t>
            </a:r>
            <a:br>
              <a:rPr lang="en-GB"/>
            </a:br>
            <a:r>
              <a:rPr lang="en-GB"/>
              <a:t>Built on </a:t>
            </a:r>
            <a:r>
              <a:rPr lang="en-GB" b="1"/>
              <a:t>VTK</a:t>
            </a:r>
            <a:r>
              <a:rPr lang="en-GB"/>
              <a:t> (via </a:t>
            </a:r>
            <a:r>
              <a:rPr lang="en-GB" err="1"/>
              <a:t>PyVista</a:t>
            </a:r>
            <a:r>
              <a:rPr lang="en-GB"/>
              <a:t>)</a:t>
            </a:r>
          </a:p>
          <a:p>
            <a:r>
              <a:rPr lang="en-GB" b="1"/>
              <a:t>Performant</a:t>
            </a:r>
            <a:r>
              <a:rPr lang="en-GB"/>
              <a:t>, thanks to </a:t>
            </a:r>
            <a:r>
              <a:rPr lang="en-GB" b="1"/>
              <a:t>VTK</a:t>
            </a:r>
          </a:p>
          <a:p>
            <a:pPr lvl="1"/>
            <a:r>
              <a:rPr lang="en-GB"/>
              <a:t>Uses C++</a:t>
            </a:r>
          </a:p>
          <a:p>
            <a:pPr lvl="1"/>
            <a:r>
              <a:rPr lang="en-GB"/>
              <a:t>GPU acceleration</a:t>
            </a:r>
          </a:p>
          <a:p>
            <a:r>
              <a:rPr lang="en-GB" b="1"/>
              <a:t>Interoperable</a:t>
            </a:r>
            <a:r>
              <a:rPr lang="en-GB"/>
              <a:t>, via popular formats</a:t>
            </a:r>
          </a:p>
          <a:p>
            <a:pPr lvl="1"/>
            <a:r>
              <a:rPr lang="en-GB"/>
              <a:t>Via </a:t>
            </a:r>
            <a:r>
              <a:rPr lang="en-GB" b="1"/>
              <a:t>Python</a:t>
            </a:r>
            <a:r>
              <a:rPr lang="en-GB"/>
              <a:t> (NumPy, Pandas, xarray, Iris)</a:t>
            </a:r>
          </a:p>
          <a:p>
            <a:pPr lvl="1"/>
            <a:r>
              <a:rPr lang="en-GB"/>
              <a:t>Via </a:t>
            </a:r>
            <a:r>
              <a:rPr lang="en-GB" b="1"/>
              <a:t>VTK</a:t>
            </a:r>
            <a:r>
              <a:rPr lang="en-GB"/>
              <a:t> (</a:t>
            </a:r>
            <a:r>
              <a:rPr lang="en-GB" err="1"/>
              <a:t>ParaView</a:t>
            </a:r>
            <a:r>
              <a:rPr lang="en-GB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7D96F-B778-4A7D-93E6-BCE03B4186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b="1"/>
              <a:t>Plotting</a:t>
            </a:r>
            <a:r>
              <a:rPr lang="en-GB"/>
              <a:t> – mesh &amp; data</a:t>
            </a:r>
          </a:p>
          <a:p>
            <a:pPr lvl="1"/>
            <a:r>
              <a:rPr lang="en-GB"/>
              <a:t>3D</a:t>
            </a:r>
          </a:p>
          <a:p>
            <a:pPr lvl="1"/>
            <a:r>
              <a:rPr lang="en-GB"/>
              <a:t>Projected</a:t>
            </a:r>
          </a:p>
          <a:p>
            <a:r>
              <a:rPr lang="en-GB" b="1"/>
              <a:t>Mesh computations</a:t>
            </a:r>
          </a:p>
          <a:p>
            <a:pPr lvl="1"/>
            <a:r>
              <a:rPr lang="en-GB"/>
              <a:t>Regional extraction</a:t>
            </a:r>
          </a:p>
          <a:p>
            <a:pPr lvl="1"/>
            <a:r>
              <a:rPr lang="en-GB"/>
              <a:t>Combining meshes</a:t>
            </a:r>
          </a:p>
          <a:p>
            <a:pPr lvl="1"/>
            <a:r>
              <a:rPr lang="en-GB"/>
              <a:t>More to be added</a:t>
            </a:r>
          </a:p>
        </p:txBody>
      </p:sp>
    </p:spTree>
    <p:extLst>
      <p:ext uri="{BB962C8B-B14F-4D97-AF65-F5344CB8AC3E}">
        <p14:creationId xmlns:p14="http://schemas.microsoft.com/office/powerpoint/2010/main" val="379671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FFB8-02D5-43F7-B97A-77611024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GeoVista</a:t>
            </a:r>
            <a:r>
              <a:rPr lang="en-GB"/>
              <a:t> – live 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6C19E-6388-4804-8D33-B6BC7122A0BC}"/>
              </a:ext>
            </a:extLst>
          </p:cNvPr>
          <p:cNvSpPr txBox="1"/>
          <p:nvPr/>
        </p:nvSpPr>
        <p:spPr>
          <a:xfrm>
            <a:off x="4458093" y="3167390"/>
            <a:ext cx="3275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err="1">
                <a:hlinkClick r:id="rId2"/>
              </a:rPr>
              <a:t>Jupyter</a:t>
            </a:r>
            <a:r>
              <a:rPr lang="en-GB" sz="2800">
                <a:hlinkClick r:id="rId2"/>
              </a:rPr>
              <a:t> Notebook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838119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C74CB6-1717-4001-BD6C-A100F101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GeoVista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E8AF2-3BD4-40CE-8F82-CF046BB7E8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Using </a:t>
            </a:r>
            <a:r>
              <a:rPr lang="en-GB" b="1"/>
              <a:t>3D modelling</a:t>
            </a:r>
            <a:r>
              <a:rPr lang="en-GB"/>
              <a:t> for cartographic operations</a:t>
            </a:r>
            <a:br>
              <a:rPr lang="en-GB"/>
            </a:br>
            <a:r>
              <a:rPr lang="en-GB"/>
              <a:t>Built on </a:t>
            </a:r>
            <a:r>
              <a:rPr lang="en-GB" b="1"/>
              <a:t>VTK</a:t>
            </a:r>
            <a:r>
              <a:rPr lang="en-GB"/>
              <a:t> (via </a:t>
            </a:r>
            <a:r>
              <a:rPr lang="en-GB" err="1"/>
              <a:t>PyVista</a:t>
            </a:r>
            <a:r>
              <a:rPr lang="en-GB"/>
              <a:t>)</a:t>
            </a:r>
          </a:p>
          <a:p>
            <a:r>
              <a:rPr lang="en-GB" b="1"/>
              <a:t>Performant</a:t>
            </a:r>
            <a:r>
              <a:rPr lang="en-GB"/>
              <a:t>, thanks to </a:t>
            </a:r>
            <a:r>
              <a:rPr lang="en-GB" b="1"/>
              <a:t>VTK</a:t>
            </a:r>
          </a:p>
          <a:p>
            <a:pPr lvl="1"/>
            <a:r>
              <a:rPr lang="en-GB"/>
              <a:t>Uses C++</a:t>
            </a:r>
          </a:p>
          <a:p>
            <a:pPr lvl="1"/>
            <a:r>
              <a:rPr lang="en-GB"/>
              <a:t>GPU acceleration</a:t>
            </a:r>
          </a:p>
          <a:p>
            <a:r>
              <a:rPr lang="en-GB" b="1"/>
              <a:t>Interoperable</a:t>
            </a:r>
            <a:r>
              <a:rPr lang="en-GB"/>
              <a:t>, via popular formats</a:t>
            </a:r>
          </a:p>
          <a:p>
            <a:pPr lvl="1"/>
            <a:r>
              <a:rPr lang="en-GB"/>
              <a:t>Via </a:t>
            </a:r>
            <a:r>
              <a:rPr lang="en-GB" b="1"/>
              <a:t>Python</a:t>
            </a:r>
            <a:r>
              <a:rPr lang="en-GB"/>
              <a:t> (NumPy, Pandas, </a:t>
            </a:r>
            <a:r>
              <a:rPr lang="en-GB" err="1"/>
              <a:t>xarray</a:t>
            </a:r>
            <a:r>
              <a:rPr lang="en-GB"/>
              <a:t>, Iris)</a:t>
            </a:r>
          </a:p>
          <a:p>
            <a:pPr lvl="1"/>
            <a:r>
              <a:rPr lang="en-GB"/>
              <a:t>Via </a:t>
            </a:r>
            <a:r>
              <a:rPr lang="en-GB" b="1"/>
              <a:t>VTK</a:t>
            </a:r>
            <a:r>
              <a:rPr lang="en-GB"/>
              <a:t> (</a:t>
            </a:r>
            <a:r>
              <a:rPr lang="en-GB" err="1"/>
              <a:t>ParaView</a:t>
            </a:r>
            <a:r>
              <a:rPr lang="en-GB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7D96F-B778-4A7D-93E6-BCE03B4186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b="1"/>
              <a:t>Plotting</a:t>
            </a:r>
            <a:r>
              <a:rPr lang="en-GB"/>
              <a:t> – mesh &amp; data</a:t>
            </a:r>
          </a:p>
          <a:p>
            <a:pPr lvl="1"/>
            <a:r>
              <a:rPr lang="en-GB"/>
              <a:t>3D</a:t>
            </a:r>
          </a:p>
          <a:p>
            <a:pPr lvl="1"/>
            <a:r>
              <a:rPr lang="en-GB"/>
              <a:t>Projected</a:t>
            </a:r>
          </a:p>
          <a:p>
            <a:r>
              <a:rPr lang="en-GB" b="1"/>
              <a:t>Mesh computations</a:t>
            </a:r>
          </a:p>
          <a:p>
            <a:pPr lvl="1"/>
            <a:r>
              <a:rPr lang="en-GB"/>
              <a:t>Regional extraction</a:t>
            </a:r>
          </a:p>
          <a:p>
            <a:pPr lvl="1"/>
            <a:r>
              <a:rPr lang="en-GB"/>
              <a:t>Combining meshes</a:t>
            </a:r>
          </a:p>
          <a:p>
            <a:pPr lvl="1"/>
            <a:r>
              <a:rPr lang="en-GB"/>
              <a:t>More to be added</a:t>
            </a:r>
          </a:p>
        </p:txBody>
      </p:sp>
    </p:spTree>
    <p:extLst>
      <p:ext uri="{BB962C8B-B14F-4D97-AF65-F5344CB8AC3E}">
        <p14:creationId xmlns:p14="http://schemas.microsoft.com/office/powerpoint/2010/main" val="10562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EXTRAS …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6000" y="1644315"/>
            <a:ext cx="11520000" cy="44996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54996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0EC009B-AD23-4889-B2F3-FE01BC137FA4}"/>
              </a:ext>
            </a:extLst>
          </p:cNvPr>
          <p:cNvSpPr/>
          <p:nvPr/>
        </p:nvSpPr>
        <p:spPr>
          <a:xfrm>
            <a:off x="1453172" y="825754"/>
            <a:ext cx="10130503" cy="26794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6FAEBE3-0A8D-40D0-B44D-7F086522A3B5}"/>
              </a:ext>
            </a:extLst>
          </p:cNvPr>
          <p:cNvCxnSpPr>
            <a:cxnSpLocks/>
            <a:stCxn id="100" idx="3"/>
            <a:endCxn id="85" idx="0"/>
          </p:cNvCxnSpPr>
          <p:nvPr/>
        </p:nvCxnSpPr>
        <p:spPr>
          <a:xfrm>
            <a:off x="6512024" y="1889008"/>
            <a:ext cx="1181821" cy="475537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9DB4CE7-1662-4A5A-8217-72C6E8D861FD}"/>
              </a:ext>
            </a:extLst>
          </p:cNvPr>
          <p:cNvCxnSpPr>
            <a:cxnSpLocks/>
            <a:stCxn id="1038" idx="0"/>
            <a:endCxn id="100" idx="1"/>
          </p:cNvCxnSpPr>
          <p:nvPr/>
        </p:nvCxnSpPr>
        <p:spPr>
          <a:xfrm rot="5400000" flipH="1" flipV="1">
            <a:off x="3345643" y="815720"/>
            <a:ext cx="636885" cy="2783462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7FA3E19-E2FC-4CF7-A2A7-FBA0522A8251}"/>
              </a:ext>
            </a:extLst>
          </p:cNvPr>
          <p:cNvCxnSpPr>
            <a:cxnSpLocks/>
            <a:stCxn id="100" idx="3"/>
            <a:endCxn id="96" idx="0"/>
          </p:cNvCxnSpPr>
          <p:nvPr/>
        </p:nvCxnSpPr>
        <p:spPr>
          <a:xfrm>
            <a:off x="6512024" y="1889008"/>
            <a:ext cx="3851429" cy="31699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90B64D4-A722-419D-A057-D78CEDBF9A04}"/>
              </a:ext>
            </a:extLst>
          </p:cNvPr>
          <p:cNvCxnSpPr>
            <a:cxnSpLocks/>
            <a:stCxn id="100" idx="2"/>
            <a:endCxn id="1042" idx="0"/>
          </p:cNvCxnSpPr>
          <p:nvPr/>
        </p:nvCxnSpPr>
        <p:spPr>
          <a:xfrm rot="5400000">
            <a:off x="3714091" y="2610039"/>
            <a:ext cx="2473863" cy="166579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1ADE9F9-E8BC-4DB9-9073-4AE29D21CF37}"/>
              </a:ext>
            </a:extLst>
          </p:cNvPr>
          <p:cNvCxnSpPr>
            <a:cxnSpLocks/>
            <a:stCxn id="100" idx="2"/>
            <a:endCxn id="111" idx="0"/>
          </p:cNvCxnSpPr>
          <p:nvPr/>
        </p:nvCxnSpPr>
        <p:spPr>
          <a:xfrm rot="5400000">
            <a:off x="4323577" y="3247603"/>
            <a:ext cx="2501940" cy="4187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69C0614-1062-4C41-8A16-1B751FDC4F1F}"/>
              </a:ext>
            </a:extLst>
          </p:cNvPr>
          <p:cNvCxnSpPr>
            <a:cxnSpLocks/>
            <a:stCxn id="96" idx="2"/>
            <a:endCxn id="1034" idx="0"/>
          </p:cNvCxnSpPr>
          <p:nvPr/>
        </p:nvCxnSpPr>
        <p:spPr>
          <a:xfrm rot="5400000">
            <a:off x="9232988" y="3475203"/>
            <a:ext cx="1382409" cy="87852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6551BEC-1232-4F4F-A884-6C8727D2943C}"/>
              </a:ext>
            </a:extLst>
          </p:cNvPr>
          <p:cNvCxnSpPr>
            <a:cxnSpLocks/>
            <a:stCxn id="96" idx="2"/>
            <a:endCxn id="130" idx="0"/>
          </p:cNvCxnSpPr>
          <p:nvPr/>
        </p:nvCxnSpPr>
        <p:spPr>
          <a:xfrm rot="16200000" flipH="1">
            <a:off x="10113071" y="3473641"/>
            <a:ext cx="1382408" cy="8816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A0671A-61D0-40B4-85B9-4B14E5FBFAD1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1756211" y="4953186"/>
            <a:ext cx="0" cy="140160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345152-28F0-493C-96B7-08A52F0071D5}"/>
              </a:ext>
            </a:extLst>
          </p:cNvPr>
          <p:cNvCxnSpPr>
            <a:cxnSpLocks/>
            <a:stCxn id="1046" idx="2"/>
          </p:cNvCxnSpPr>
          <p:nvPr/>
        </p:nvCxnSpPr>
        <p:spPr>
          <a:xfrm>
            <a:off x="2935612" y="4938557"/>
            <a:ext cx="0" cy="141623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C8C139-52E5-4673-B2F3-422F91E76003}"/>
              </a:ext>
            </a:extLst>
          </p:cNvPr>
          <p:cNvCxnSpPr>
            <a:cxnSpLocks/>
            <a:stCxn id="1042" idx="2"/>
          </p:cNvCxnSpPr>
          <p:nvPr/>
        </p:nvCxnSpPr>
        <p:spPr>
          <a:xfrm>
            <a:off x="4118123" y="4999284"/>
            <a:ext cx="0" cy="135551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6F4215-A78D-4DC8-94D2-37C3C7F9B3F8}"/>
              </a:ext>
            </a:extLst>
          </p:cNvPr>
          <p:cNvCxnSpPr>
            <a:cxnSpLocks/>
            <a:stCxn id="111" idx="2"/>
          </p:cNvCxnSpPr>
          <p:nvPr/>
        </p:nvCxnSpPr>
        <p:spPr>
          <a:xfrm>
            <a:off x="5365174" y="4984945"/>
            <a:ext cx="0" cy="13698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F942DC-46BC-46C5-9A71-94480B9B3E28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7700190" y="5040204"/>
            <a:ext cx="0" cy="131459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D3E56D-5DCC-455D-8242-A9863220F8F4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1245098" y="5073486"/>
            <a:ext cx="0" cy="128130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9F088C-E56A-4935-976B-D10D94B851FB}"/>
              </a:ext>
            </a:extLst>
          </p:cNvPr>
          <p:cNvCxnSpPr>
            <a:cxnSpLocks/>
            <a:stCxn id="1034" idx="2"/>
            <a:endCxn id="1036" idx="0"/>
          </p:cNvCxnSpPr>
          <p:nvPr/>
        </p:nvCxnSpPr>
        <p:spPr>
          <a:xfrm flipH="1">
            <a:off x="9481492" y="5073485"/>
            <a:ext cx="3439" cy="27323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3D7F207-7D27-4619-AD2D-2CDED9B352C1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7693845" y="3064721"/>
            <a:ext cx="6345" cy="157422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641A30B-E9F7-4B9C-A9CC-C2F6F2045FE1}"/>
              </a:ext>
            </a:extLst>
          </p:cNvPr>
          <p:cNvCxnSpPr>
            <a:cxnSpLocks/>
            <a:stCxn id="1036" idx="2"/>
          </p:cNvCxnSpPr>
          <p:nvPr/>
        </p:nvCxnSpPr>
        <p:spPr>
          <a:xfrm>
            <a:off x="9481492" y="5835590"/>
            <a:ext cx="0" cy="519204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10FC29-6241-4D91-9526-9602D24D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424" y="4725966"/>
            <a:ext cx="695573" cy="22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4D39EEB-86A1-4A20-B9DE-CBABDCBD0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630" y="2364545"/>
            <a:ext cx="1574430" cy="70017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95CF811-F8D1-45AF-8C75-9576C86D12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443" t="55504" r="1706" b="11142"/>
          <a:stretch/>
        </p:blipFill>
        <p:spPr>
          <a:xfrm>
            <a:off x="6890644" y="4638950"/>
            <a:ext cx="1619092" cy="401254"/>
          </a:xfrm>
          <a:prstGeom prst="rect">
            <a:avLst/>
          </a:prstGeom>
        </p:spPr>
      </p:pic>
      <p:pic>
        <p:nvPicPr>
          <p:cNvPr id="1034" name="Picture 10" descr="PyVista — PyVista 0.34.0 documentation">
            <a:extLst>
              <a:ext uri="{FF2B5EF4-FFF2-40B4-BE49-F238E27FC236}">
                <a16:creationId xmlns:a16="http://schemas.microsoft.com/office/drawing/2014/main" id="{30293E9C-D118-4399-8FDD-B9C250EAA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16001" r="10372" b="13694"/>
          <a:stretch/>
        </p:blipFill>
        <p:spPr bwMode="auto">
          <a:xfrm>
            <a:off x="8827782" y="4605669"/>
            <a:ext cx="1314298" cy="46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TK - Wikipedia">
            <a:extLst>
              <a:ext uri="{FF2B5EF4-FFF2-40B4-BE49-F238E27FC236}">
                <a16:creationId xmlns:a16="http://schemas.microsoft.com/office/drawing/2014/main" id="{75A2EDB2-1A20-494C-A5CA-F9E828C9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319" y="5346724"/>
            <a:ext cx="912346" cy="48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rtopy Logo — cartopy 0.20.0 documentation">
            <a:extLst>
              <a:ext uri="{FF2B5EF4-FFF2-40B4-BE49-F238E27FC236}">
                <a16:creationId xmlns:a16="http://schemas.microsoft.com/office/drawing/2014/main" id="{D96D415D-2A1A-42FE-AAA3-56DE01F3E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r="6564"/>
          <a:stretch/>
        </p:blipFill>
        <p:spPr bwMode="auto">
          <a:xfrm>
            <a:off x="1954567" y="2525893"/>
            <a:ext cx="635573" cy="37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F08248B-CC03-474F-8568-9A85AC6F8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2179" y="2206006"/>
            <a:ext cx="1002548" cy="1017254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22C3C25-CA69-406D-B404-AE57E218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05" y="4679869"/>
            <a:ext cx="708636" cy="31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tplotlib logo — Matplotlib 3.1.0 documentation">
            <a:extLst>
              <a:ext uri="{FF2B5EF4-FFF2-40B4-BE49-F238E27FC236}">
                <a16:creationId xmlns:a16="http://schemas.microsoft.com/office/drawing/2014/main" id="{3FA9252D-868E-4122-AA89-5C680E34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710" y="4740596"/>
            <a:ext cx="989804" cy="19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255DCDFD-DF56-4E19-BDE4-B64B59952F0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5816" y="1572010"/>
            <a:ext cx="1456208" cy="633996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0963EEF-E662-4A61-9D33-52901FD8EC56}"/>
              </a:ext>
            </a:extLst>
          </p:cNvPr>
          <p:cNvGrpSpPr/>
          <p:nvPr/>
        </p:nvGrpSpPr>
        <p:grpSpPr>
          <a:xfrm>
            <a:off x="4850119" y="4669878"/>
            <a:ext cx="725166" cy="339396"/>
            <a:chOff x="6435864" y="6014089"/>
            <a:chExt cx="1017346" cy="47614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26C520-53DE-426C-9613-630F09CF808A}"/>
                </a:ext>
              </a:extLst>
            </p:cNvPr>
            <p:cNvSpPr txBox="1"/>
            <p:nvPr/>
          </p:nvSpPr>
          <p:spPr>
            <a:xfrm>
              <a:off x="6863674" y="6067495"/>
              <a:ext cx="589536" cy="3886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CF</a:t>
              </a:r>
            </a:p>
          </p:txBody>
        </p:sp>
        <p:pic>
          <p:nvPicPr>
            <p:cNvPr id="112" name="Picture 2" descr="CF Conventions · GitHub">
              <a:extLst>
                <a:ext uri="{FF2B5EF4-FFF2-40B4-BE49-F238E27FC236}">
                  <a16:creationId xmlns:a16="http://schemas.microsoft.com/office/drawing/2014/main" id="{D15F23D9-9DC4-4EB6-AD86-28C881321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5864" y="6014089"/>
              <a:ext cx="476142" cy="476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0" name="Picture 8">
            <a:extLst>
              <a:ext uri="{FF2B5EF4-FFF2-40B4-BE49-F238E27FC236}">
                <a16:creationId xmlns:a16="http://schemas.microsoft.com/office/drawing/2014/main" id="{835E5B2A-EACC-4794-9D58-2B65845B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052" y="4605668"/>
            <a:ext cx="1432092" cy="46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Connector: Elbow 1040">
            <a:extLst>
              <a:ext uri="{FF2B5EF4-FFF2-40B4-BE49-F238E27FC236}">
                <a16:creationId xmlns:a16="http://schemas.microsoft.com/office/drawing/2014/main" id="{240C78A9-0460-4178-AB66-EFB2BADCAB19}"/>
              </a:ext>
            </a:extLst>
          </p:cNvPr>
          <p:cNvCxnSpPr>
            <a:stCxn id="1038" idx="2"/>
            <a:endCxn id="1032" idx="0"/>
          </p:cNvCxnSpPr>
          <p:nvPr/>
        </p:nvCxnSpPr>
        <p:spPr>
          <a:xfrm rot="5400000">
            <a:off x="1102987" y="3556598"/>
            <a:ext cx="1822593" cy="516143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1CA1EFC6-90F4-4296-BD21-F842611B2BB0}"/>
              </a:ext>
            </a:extLst>
          </p:cNvPr>
          <p:cNvCxnSpPr>
            <a:stCxn id="1038" idx="2"/>
            <a:endCxn id="1046" idx="0"/>
          </p:cNvCxnSpPr>
          <p:nvPr/>
        </p:nvCxnSpPr>
        <p:spPr>
          <a:xfrm rot="16200000" flipH="1">
            <a:off x="1685372" y="3490355"/>
            <a:ext cx="1837223" cy="663258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24" descr="Met Office - Wikipedia">
            <a:extLst>
              <a:ext uri="{FF2B5EF4-FFF2-40B4-BE49-F238E27FC236}">
                <a16:creationId xmlns:a16="http://schemas.microsoft.com/office/drawing/2014/main" id="{91BF9720-4D09-4965-BF4C-60E7564B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73" y="918806"/>
            <a:ext cx="784217" cy="78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1/13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6000" y="1644315"/>
            <a:ext cx="11520000" cy="44996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/>
              <a:t>Python scientific software “ecosystem”</a:t>
            </a:r>
          </a:p>
          <a:p>
            <a:pPr lvl="1"/>
            <a:r>
              <a:rPr lang="en-GB" sz="2800"/>
              <a:t>multiple distinct projects</a:t>
            </a:r>
          </a:p>
          <a:p>
            <a:pPr lvl="1"/>
            <a:r>
              <a:rPr lang="en-GB" sz="2800"/>
              <a:t>highly interoperable</a:t>
            </a:r>
          </a:p>
          <a:p>
            <a:pPr lvl="1"/>
            <a:r>
              <a:rPr lang="en-GB" sz="2800"/>
              <a:t>open-source</a:t>
            </a:r>
          </a:p>
          <a:p>
            <a:pPr lvl="1"/>
            <a:r>
              <a:rPr lang="en-GB" sz="2800"/>
              <a:t>largely community-owned</a:t>
            </a:r>
          </a:p>
          <a:p>
            <a:pPr lvl="1"/>
            <a:r>
              <a:rPr lang="en-GB" sz="2800"/>
              <a:t>continuously developed and fast moving</a:t>
            </a:r>
          </a:p>
          <a:p>
            <a:pPr marL="0" indent="0">
              <a:buNone/>
            </a:pPr>
            <a:endParaRPr lang="en-GB" sz="3334"/>
          </a:p>
          <a:p>
            <a:pPr marL="0" indent="0">
              <a:buNone/>
            </a:pPr>
            <a:endParaRPr lang="en-GB" sz="3334"/>
          </a:p>
          <a:p>
            <a:pPr marL="0" indent="0">
              <a:buNone/>
            </a:pPr>
            <a:r>
              <a:rPr lang="en-GB" sz="3334" b="1"/>
              <a:t>Following : our core projects …</a:t>
            </a:r>
          </a:p>
        </p:txBody>
      </p:sp>
    </p:spTree>
    <p:extLst>
      <p:ext uri="{BB962C8B-B14F-4D97-AF65-F5344CB8AC3E}">
        <p14:creationId xmlns:p14="http://schemas.microsoft.com/office/powerpoint/2010/main" val="323775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PyVista — PyVista 0.34.0 documentation">
            <a:extLst>
              <a:ext uri="{FF2B5EF4-FFF2-40B4-BE49-F238E27FC236}">
                <a16:creationId xmlns:a16="http://schemas.microsoft.com/office/drawing/2014/main" id="{30293E9C-D118-4399-8FDD-B9C250EAA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16001" r="10372" b="13694"/>
          <a:stretch/>
        </p:blipFill>
        <p:spPr bwMode="auto">
          <a:xfrm>
            <a:off x="8088169" y="4992142"/>
            <a:ext cx="1809532" cy="6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VTK - Wikipedia">
            <a:extLst>
              <a:ext uri="{FF2B5EF4-FFF2-40B4-BE49-F238E27FC236}">
                <a16:creationId xmlns:a16="http://schemas.microsoft.com/office/drawing/2014/main" id="{75A2EDB2-1A20-494C-A5CA-F9E828C9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897" y="6066409"/>
            <a:ext cx="1150076" cy="6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22C3C25-CA69-406D-B404-AE57E218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899" y="4454953"/>
            <a:ext cx="1961408" cy="8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tplotlib logo — Matplotlib 3.1.0 documentation">
            <a:extLst>
              <a:ext uri="{FF2B5EF4-FFF2-40B4-BE49-F238E27FC236}">
                <a16:creationId xmlns:a16="http://schemas.microsoft.com/office/drawing/2014/main" id="{3FA9252D-868E-4122-AA89-5C680E34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36" y="6186338"/>
            <a:ext cx="1518351" cy="30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8">
            <a:extLst>
              <a:ext uri="{FF2B5EF4-FFF2-40B4-BE49-F238E27FC236}">
                <a16:creationId xmlns:a16="http://schemas.microsoft.com/office/drawing/2014/main" id="{835E5B2A-EACC-4794-9D58-2B65845B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867" y="5018304"/>
            <a:ext cx="1577627" cy="51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artopy Logo — cartopy 0.20.0 documentation">
            <a:extLst>
              <a:ext uri="{FF2B5EF4-FFF2-40B4-BE49-F238E27FC236}">
                <a16:creationId xmlns:a16="http://schemas.microsoft.com/office/drawing/2014/main" id="{D96D415D-2A1A-42FE-AAA3-56DE01F3E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8" r="6564"/>
          <a:stretch/>
        </p:blipFill>
        <p:spPr bwMode="auto">
          <a:xfrm>
            <a:off x="443655" y="2313749"/>
            <a:ext cx="1537545" cy="107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255DCDFD-DF56-4E19-BDE4-B64B59952F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12654" y="503206"/>
            <a:ext cx="2904319" cy="1261614"/>
          </a:xfrm>
          <a:prstGeom prst="rect">
            <a:avLst/>
          </a:prstGeom>
        </p:spPr>
      </p:pic>
      <p:pic>
        <p:nvPicPr>
          <p:cNvPr id="128" name="Picture 24" descr="Met Office - Wikipedia">
            <a:extLst>
              <a:ext uri="{FF2B5EF4-FFF2-40B4-BE49-F238E27FC236}">
                <a16:creationId xmlns:a16="http://schemas.microsoft.com/office/drawing/2014/main" id="{91BF9720-4D09-4965-BF4C-60E7564B9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1" y="330051"/>
            <a:ext cx="895328" cy="105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A26469-EDEA-47CC-9252-DC1842935D88}"/>
              </a:ext>
            </a:extLst>
          </p:cNvPr>
          <p:cNvSpPr/>
          <p:nvPr/>
        </p:nvSpPr>
        <p:spPr>
          <a:xfrm>
            <a:off x="286936" y="175341"/>
            <a:ext cx="10569202" cy="3661819"/>
          </a:xfrm>
          <a:prstGeom prst="roundRect">
            <a:avLst/>
          </a:prstGeom>
          <a:noFill/>
          <a:ln w="50800">
            <a:solidFill>
              <a:srgbClr val="D6DF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5305E5A-C477-4564-8C13-5DF01D2BC136}"/>
              </a:ext>
            </a:extLst>
          </p:cNvPr>
          <p:cNvCxnSpPr>
            <a:cxnSpLocks/>
          </p:cNvCxnSpPr>
          <p:nvPr/>
        </p:nvCxnSpPr>
        <p:spPr>
          <a:xfrm flipH="1">
            <a:off x="1468933" y="1382836"/>
            <a:ext cx="1519571" cy="930913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82B7252-8742-4065-BB2B-248E1237D1C2}"/>
              </a:ext>
            </a:extLst>
          </p:cNvPr>
          <p:cNvGrpSpPr/>
          <p:nvPr/>
        </p:nvGrpSpPr>
        <p:grpSpPr>
          <a:xfrm>
            <a:off x="11111439" y="156291"/>
            <a:ext cx="813019" cy="775293"/>
            <a:chOff x="4642503" y="3928187"/>
            <a:chExt cx="813019" cy="775293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26C520-53DE-426C-9613-630F09CF808A}"/>
                </a:ext>
              </a:extLst>
            </p:cNvPr>
            <p:cNvSpPr txBox="1"/>
            <p:nvPr/>
          </p:nvSpPr>
          <p:spPr>
            <a:xfrm>
              <a:off x="4642503" y="3928187"/>
              <a:ext cx="446468" cy="30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CF</a:t>
              </a:r>
            </a:p>
          </p:txBody>
        </p:sp>
        <p:pic>
          <p:nvPicPr>
            <p:cNvPr id="112" name="Picture 2" descr="CF Conventions · GitHub">
              <a:extLst>
                <a:ext uri="{FF2B5EF4-FFF2-40B4-BE49-F238E27FC236}">
                  <a16:creationId xmlns:a16="http://schemas.microsoft.com/office/drawing/2014/main" id="{D15F23D9-9DC4-4EB6-AD86-28C881321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2512" y="4149074"/>
              <a:ext cx="446468" cy="44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5A750C6-CD60-4B5C-8F44-060DB4C92093}"/>
                </a:ext>
              </a:extLst>
            </p:cNvPr>
            <p:cNvSpPr/>
            <p:nvPr/>
          </p:nvSpPr>
          <p:spPr>
            <a:xfrm>
              <a:off x="4712548" y="3991565"/>
              <a:ext cx="742974" cy="71191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BECCF6B-217F-4741-8BF3-6FCF6472C947}"/>
              </a:ext>
            </a:extLst>
          </p:cNvPr>
          <p:cNvCxnSpPr>
            <a:cxnSpLocks/>
          </p:cNvCxnSpPr>
          <p:nvPr/>
        </p:nvCxnSpPr>
        <p:spPr>
          <a:xfrm>
            <a:off x="6016973" y="1614197"/>
            <a:ext cx="545752" cy="611654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BF96A1-9A2F-468A-A9AB-2409713F6023}"/>
              </a:ext>
            </a:extLst>
          </p:cNvPr>
          <p:cNvCxnSpPr>
            <a:cxnSpLocks/>
            <a:stCxn id="1038" idx="2"/>
            <a:endCxn id="1046" idx="0"/>
          </p:cNvCxnSpPr>
          <p:nvPr/>
        </p:nvCxnSpPr>
        <p:spPr>
          <a:xfrm>
            <a:off x="1212428" y="3387524"/>
            <a:ext cx="10084" cy="2798814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D2FB54F-CB5A-4D51-A577-CE1D69287D24}"/>
              </a:ext>
            </a:extLst>
          </p:cNvPr>
          <p:cNvCxnSpPr>
            <a:cxnSpLocks/>
            <a:stCxn id="100" idx="3"/>
            <a:endCxn id="71" idx="1"/>
          </p:cNvCxnSpPr>
          <p:nvPr/>
        </p:nvCxnSpPr>
        <p:spPr>
          <a:xfrm flipV="1">
            <a:off x="6016973" y="575627"/>
            <a:ext cx="5164511" cy="558386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F9E62A9-7D0A-472A-990E-E5A24DF991F7}"/>
              </a:ext>
            </a:extLst>
          </p:cNvPr>
          <p:cNvCxnSpPr>
            <a:cxnSpLocks/>
            <a:stCxn id="215" idx="2"/>
          </p:cNvCxnSpPr>
          <p:nvPr/>
        </p:nvCxnSpPr>
        <p:spPr>
          <a:xfrm flipH="1">
            <a:off x="8992935" y="3425711"/>
            <a:ext cx="842181" cy="1386371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132BA9F-8A3E-43AD-B947-9505018FE5F5}"/>
              </a:ext>
            </a:extLst>
          </p:cNvPr>
          <p:cNvCxnSpPr>
            <a:cxnSpLocks/>
            <a:stCxn id="215" idx="2"/>
          </p:cNvCxnSpPr>
          <p:nvPr/>
        </p:nvCxnSpPr>
        <p:spPr>
          <a:xfrm>
            <a:off x="9835116" y="3425711"/>
            <a:ext cx="857253" cy="1373233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92B057D-2EF7-45D5-A5BC-F2510699CEB3}"/>
              </a:ext>
            </a:extLst>
          </p:cNvPr>
          <p:cNvCxnSpPr>
            <a:cxnSpLocks/>
            <a:endCxn id="1036" idx="0"/>
          </p:cNvCxnSpPr>
          <p:nvPr/>
        </p:nvCxnSpPr>
        <p:spPr>
          <a:xfrm>
            <a:off x="8992935" y="5533663"/>
            <a:ext cx="0" cy="532746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Icon&#10;&#10;Description automatically generated">
            <a:extLst>
              <a:ext uri="{FF2B5EF4-FFF2-40B4-BE49-F238E27FC236}">
                <a16:creationId xmlns:a16="http://schemas.microsoft.com/office/drawing/2014/main" id="{52027E84-E047-4C10-A0E6-7D807D54D8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891" y="6112577"/>
            <a:ext cx="466854" cy="523914"/>
          </a:xfrm>
          <a:prstGeom prst="rect">
            <a:avLst/>
          </a:prstGeom>
        </p:spPr>
      </p:pic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FB304FE-48C6-40EA-B2BA-EF66B3491CF6}"/>
              </a:ext>
            </a:extLst>
          </p:cNvPr>
          <p:cNvCxnSpPr>
            <a:cxnSpLocks/>
          </p:cNvCxnSpPr>
          <p:nvPr/>
        </p:nvCxnSpPr>
        <p:spPr>
          <a:xfrm>
            <a:off x="4431431" y="5275983"/>
            <a:ext cx="705831" cy="836594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9695A1C-003F-465A-8B58-892B27374918}"/>
              </a:ext>
            </a:extLst>
          </p:cNvPr>
          <p:cNvCxnSpPr>
            <a:cxnSpLocks/>
            <a:endCxn id="1036" idx="1"/>
          </p:cNvCxnSpPr>
          <p:nvPr/>
        </p:nvCxnSpPr>
        <p:spPr>
          <a:xfrm>
            <a:off x="5630699" y="6374534"/>
            <a:ext cx="2787198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9C8CD3F9-AA42-4488-B907-69143FC1A0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02013" y="2060082"/>
            <a:ext cx="1466205" cy="13656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A28A4427-5EAD-4576-90B6-BB48E92F147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8443" t="55504" r="1706" b="11142"/>
          <a:stretch/>
        </p:blipFill>
        <p:spPr>
          <a:xfrm>
            <a:off x="5910913" y="5107864"/>
            <a:ext cx="1820150" cy="451082"/>
          </a:xfrm>
          <a:prstGeom prst="rect">
            <a:avLst/>
          </a:prstGeom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266392AB-47BC-4696-B680-8A2D72294E1D}"/>
              </a:ext>
            </a:extLst>
          </p:cNvPr>
          <p:cNvCxnSpPr>
            <a:cxnSpLocks/>
          </p:cNvCxnSpPr>
          <p:nvPr/>
        </p:nvCxnSpPr>
        <p:spPr>
          <a:xfrm flipH="1">
            <a:off x="6694084" y="3168225"/>
            <a:ext cx="1" cy="175072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Picture 224">
            <a:extLst>
              <a:ext uri="{FF2B5EF4-FFF2-40B4-BE49-F238E27FC236}">
                <a16:creationId xmlns:a16="http://schemas.microsoft.com/office/drawing/2014/main" id="{E1A2C762-C918-42B8-9482-6DE6299702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7103" y="2276789"/>
            <a:ext cx="2073960" cy="924166"/>
          </a:xfrm>
          <a:prstGeom prst="rect">
            <a:avLst/>
          </a:prstGeom>
          <a:ln w="12700">
            <a:noFill/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78B5E86-EF18-4BE4-92CF-0015A1282004}"/>
              </a:ext>
            </a:extLst>
          </p:cNvPr>
          <p:cNvCxnSpPr>
            <a:cxnSpLocks/>
          </p:cNvCxnSpPr>
          <p:nvPr/>
        </p:nvCxnSpPr>
        <p:spPr>
          <a:xfrm>
            <a:off x="6151114" y="1416647"/>
            <a:ext cx="2950899" cy="798544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80A341B6-4E88-46BD-99B6-617E9D0B4A53}"/>
              </a:ext>
            </a:extLst>
          </p:cNvPr>
          <p:cNvGrpSpPr/>
          <p:nvPr/>
        </p:nvGrpSpPr>
        <p:grpSpPr>
          <a:xfrm>
            <a:off x="2121639" y="4662837"/>
            <a:ext cx="1085850" cy="451082"/>
            <a:chOff x="1247775" y="5694809"/>
            <a:chExt cx="1772218" cy="736212"/>
          </a:xfrm>
        </p:grpSpPr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DF03D329-3937-46F7-887A-0B153CDA3833}"/>
                </a:ext>
              </a:extLst>
            </p:cNvPr>
            <p:cNvSpPr/>
            <p:nvPr/>
          </p:nvSpPr>
          <p:spPr>
            <a:xfrm>
              <a:off x="1247775" y="5694809"/>
              <a:ext cx="1772218" cy="72237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4" name="Graphic 253">
              <a:extLst>
                <a:ext uri="{FF2B5EF4-FFF2-40B4-BE49-F238E27FC236}">
                  <a16:creationId xmlns:a16="http://schemas.microsoft.com/office/drawing/2014/main" id="{5EB172D6-5D37-4DA3-AB4B-2D1616C0D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65199" y="5722960"/>
              <a:ext cx="1751519" cy="708061"/>
            </a:xfrm>
            <a:prstGeom prst="rect">
              <a:avLst/>
            </a:prstGeom>
          </p:spPr>
        </p:pic>
      </p:grp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15C7EA33-1557-4AD2-BC49-238AEC2F0EBA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2779106" y="1764820"/>
            <a:ext cx="1785708" cy="2689752"/>
          </a:xfrm>
          <a:prstGeom prst="straightConnector1">
            <a:avLst/>
          </a:prstGeom>
          <a:ln w="50800" cmpd="dbl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50185C84-B6F3-4591-94EF-0BA7AE4929CB}"/>
              </a:ext>
            </a:extLst>
          </p:cNvPr>
          <p:cNvCxnSpPr>
            <a:cxnSpLocks/>
            <a:stCxn id="254" idx="3"/>
            <a:endCxn id="1042" idx="1"/>
          </p:cNvCxnSpPr>
          <p:nvPr/>
        </p:nvCxnSpPr>
        <p:spPr>
          <a:xfrm>
            <a:off x="3205483" y="4897002"/>
            <a:ext cx="652416" cy="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5568F3-5AB1-4E16-8D77-71267E6FF47F}"/>
              </a:ext>
            </a:extLst>
          </p:cNvPr>
          <p:cNvCxnSpPr>
            <a:cxnSpLocks/>
          </p:cNvCxnSpPr>
          <p:nvPr/>
        </p:nvCxnSpPr>
        <p:spPr>
          <a:xfrm flipH="1">
            <a:off x="4587340" y="1745682"/>
            <a:ext cx="1" cy="2917155"/>
          </a:xfrm>
          <a:prstGeom prst="straightConnector1">
            <a:avLst/>
          </a:prstGeom>
          <a:ln w="635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68D5C382-7ED4-4794-ABAE-5060D4D6B451}"/>
              </a:ext>
            </a:extLst>
          </p:cNvPr>
          <p:cNvSpPr txBox="1"/>
          <p:nvPr/>
        </p:nvSpPr>
        <p:spPr>
          <a:xfrm>
            <a:off x="3100227" y="6160081"/>
            <a:ext cx="140292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/>
              <a:t>FORTRAN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20905E6-FAE3-45F5-A1D1-389F26B6D8D4}"/>
              </a:ext>
            </a:extLst>
          </p:cNvPr>
          <p:cNvCxnSpPr>
            <a:cxnSpLocks/>
          </p:cNvCxnSpPr>
          <p:nvPr/>
        </p:nvCxnSpPr>
        <p:spPr>
          <a:xfrm flipH="1">
            <a:off x="3810126" y="5275983"/>
            <a:ext cx="532351" cy="790426"/>
          </a:xfrm>
          <a:prstGeom prst="straightConnector1">
            <a:avLst/>
          </a:prstGeom>
          <a:ln w="12700" cmpd="sng">
            <a:solidFill>
              <a:schemeClr val="tx1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3/13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6000" y="1644315"/>
            <a:ext cx="11520000" cy="44996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u="sng"/>
              <a:t>Iris : basics</a:t>
            </a:r>
          </a:p>
          <a:p>
            <a:pPr lvl="1"/>
            <a:r>
              <a:rPr lang="en-GB"/>
              <a:t>comprehensive unifying </a:t>
            </a:r>
            <a:r>
              <a:rPr lang="en-GB" err="1"/>
              <a:t>datamodel</a:t>
            </a:r>
            <a:r>
              <a:rPr lang="en-GB"/>
              <a:t>, based on </a:t>
            </a:r>
            <a:r>
              <a:rPr lang="en-GB" err="1">
                <a:hlinkClick r:id="rId3"/>
              </a:rPr>
              <a:t>netcdf</a:t>
            </a:r>
            <a:r>
              <a:rPr lang="en-GB">
                <a:hlinkClick r:id="rId3"/>
              </a:rPr>
              <a:t>-CF</a:t>
            </a:r>
            <a:endParaRPr lang="en-GB"/>
          </a:p>
          <a:p>
            <a:pPr lvl="2"/>
            <a:r>
              <a:rPr lang="en-GB"/>
              <a:t>data in multidimensional “cubes”</a:t>
            </a:r>
          </a:p>
          <a:p>
            <a:pPr lvl="2"/>
            <a:r>
              <a:rPr lang="en-GB"/>
              <a:t>metadata-aware</a:t>
            </a:r>
          </a:p>
          <a:p>
            <a:pPr lvl="1"/>
            <a:r>
              <a:rPr lang="en-GB"/>
              <a:t>read/write multiple file-formats</a:t>
            </a:r>
          </a:p>
          <a:p>
            <a:pPr lvl="2"/>
            <a:r>
              <a:rPr lang="en-GB"/>
              <a:t>separate </a:t>
            </a:r>
            <a:r>
              <a:rPr lang="en-GB">
                <a:hlinkClick r:id="rId4"/>
              </a:rPr>
              <a:t>load/save format handlers</a:t>
            </a:r>
            <a:r>
              <a:rPr lang="en-GB"/>
              <a:t>  :  UM data (PP+FF) ; GRIB ; etc</a:t>
            </a:r>
          </a:p>
          <a:p>
            <a:pPr lvl="1"/>
            <a:r>
              <a:rPr lang="en-GB"/>
              <a:t>analysis operations</a:t>
            </a:r>
          </a:p>
          <a:p>
            <a:pPr lvl="2"/>
            <a:r>
              <a:rPr lang="en-GB"/>
              <a:t>array combination + extraction</a:t>
            </a:r>
          </a:p>
          <a:p>
            <a:pPr lvl="2"/>
            <a:r>
              <a:rPr lang="en-GB"/>
              <a:t>arithmetic + statistics with </a:t>
            </a:r>
            <a:r>
              <a:rPr lang="en-GB" err="1">
                <a:hlinkClick r:id="rId5"/>
              </a:rPr>
              <a:t>numpy</a:t>
            </a:r>
            <a:endParaRPr lang="en-GB"/>
          </a:p>
          <a:p>
            <a:pPr lvl="2"/>
            <a:r>
              <a:rPr lang="en-GB" err="1"/>
              <a:t>regridding</a:t>
            </a:r>
            <a:endParaRPr lang="en-GB"/>
          </a:p>
          <a:p>
            <a:pPr lvl="2"/>
            <a:r>
              <a:rPr lang="en-GB"/>
              <a:t>large + distributed data handling with </a:t>
            </a:r>
            <a:r>
              <a:rPr lang="en-GB" err="1">
                <a:hlinkClick r:id="rId6"/>
              </a:rPr>
              <a:t>Dask</a:t>
            </a:r>
            <a:endParaRPr lang="en-GB"/>
          </a:p>
          <a:p>
            <a:pPr lvl="1"/>
            <a:r>
              <a:rPr lang="en-GB"/>
              <a:t>visualisation</a:t>
            </a:r>
          </a:p>
          <a:p>
            <a:pPr lvl="2"/>
            <a:r>
              <a:rPr lang="en-GB"/>
              <a:t>plotting on maps with </a:t>
            </a:r>
            <a:r>
              <a:rPr lang="en-GB" err="1">
                <a:hlinkClick r:id="rId7"/>
              </a:rPr>
              <a:t>cartopy</a:t>
            </a:r>
            <a:r>
              <a:rPr lang="en-GB"/>
              <a:t> and </a:t>
            </a:r>
            <a:r>
              <a:rPr lang="en-GB">
                <a:hlinkClick r:id="rId8"/>
              </a:rPr>
              <a:t>matplotlib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4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4/13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463041"/>
            <a:ext cx="11751225" cy="4680960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u="sng"/>
              <a:t>Really Simple Workflow example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0EF00-B743-417B-8261-48788B0F4F9F}"/>
              </a:ext>
            </a:extLst>
          </p:cNvPr>
          <p:cNvSpPr txBox="1"/>
          <p:nvPr/>
        </p:nvSpPr>
        <p:spPr>
          <a:xfrm>
            <a:off x="656665" y="1979407"/>
            <a:ext cx="10878669" cy="41447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a datafile + print the resulting cubes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filename = iris.sample_data_path('E1_north_america.nc')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all_cubes = iris.load(filename)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print(all_cubes)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 air_temperature / (K)               (time: 240; latitude: 37; longitude: 49)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x_wind / (m.s-1)                    (time: 240; latitude: 37; longitude: 49)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y_wind / (m.s-1)                    (time: 240; latitude: 37; longitude: 49)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surface_altitude / (m)              (latitude: 37; longitude: 49)</a:t>
            </a:r>
          </a:p>
          <a:p>
            <a:endParaRPr lang="en-GB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wanted data + show that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air_temp = all_cubes.extract_cube('air_temperature')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air_temp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&lt;iris 'Cube' of air_temperature / (K) (time: 240; latitude: 37; longitude: 49)&gt;</a:t>
            </a:r>
          </a:p>
          <a:p>
            <a:endParaRPr lang="en-GB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6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5/13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644315"/>
            <a:ext cx="11751225" cy="44996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0EF00-B743-417B-8261-48788B0F4F9F}"/>
              </a:ext>
            </a:extLst>
          </p:cNvPr>
          <p:cNvSpPr txBox="1"/>
          <p:nvPr/>
        </p:nvSpPr>
        <p:spPr>
          <a:xfrm>
            <a:off x="623945" y="1441522"/>
            <a:ext cx="10911390" cy="4819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Details</a:t>
            </a:r>
          </a:p>
          <a:p>
            <a:r>
              <a:rPr lang="en-GB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print(air_temp)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air_temperature / (K)               (time: 240; latitude: 37; longitude: 49)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Dimension coordinates: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                   x              -              -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latitude                         -              x              -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longitude                        -              -              x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Scalar coordinates: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forecast_reference_time     1859-09-01 06:00:00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height                      1.5 m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Conventions                 'CF-1.5'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Model scenario              'E1'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STASH                       m01s03i236</a:t>
            </a:r>
          </a:p>
          <a:p>
            <a:r>
              <a:rPr lang="en-GB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source                      'Data from Met Office Unified Model 6.05'</a:t>
            </a:r>
          </a:p>
          <a:p>
            <a:r>
              <a:rPr lang="en-GB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4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6/13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644315"/>
            <a:ext cx="11751225" cy="44996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0EF00-B743-417B-8261-48788B0F4F9F}"/>
              </a:ext>
            </a:extLst>
          </p:cNvPr>
          <p:cNvSpPr txBox="1"/>
          <p:nvPr/>
        </p:nvSpPr>
        <p:spPr>
          <a:xfrm>
            <a:off x="623945" y="1441522"/>
            <a:ext cx="10911390" cy="4819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Take time mean + subtract to get an anomaly 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air_temp_mean = air_temp.collapsed('time', iris.analysis.MEAN)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air_temp_mean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&lt;iris 'Cube' of air_temperature / (K) (latitude: 37; longitude: 49)&gt;</a:t>
            </a:r>
            <a:endParaRPr lang="en-GB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air_temp_anomaly = air_temp - air_temp_mean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air_temp_anomaly.rename('temp anomaly')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print(air_temp_anomaly)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anomaly / (K)                  (time: 240; latitude: 37; longitude: 49)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Dimension coordinates: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time                             x              -              -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latitude                         -              x              -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longitude                        -              -              x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Scalar coordinates: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forecast_reference_time     1859-09-01 06:00:00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height                      1.5 m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Attributes:</a:t>
            </a:r>
          </a:p>
          <a:p>
            <a:endParaRPr lang="en-GB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</p:txBody>
      </p:sp>
    </p:spTree>
    <p:extLst>
      <p:ext uri="{BB962C8B-B14F-4D97-AF65-F5344CB8AC3E}">
        <p14:creationId xmlns:p14="http://schemas.microsoft.com/office/powerpoint/2010/main" val="305222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63556F-529C-4779-9D98-37A6211CF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33815"/>
            <a:ext cx="11520000" cy="646332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accent4">
                    <a:lumMod val="75000"/>
                  </a:schemeClr>
                </a:solidFill>
              </a:rPr>
              <a:t>NGMS Champions : </a:t>
            </a: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Meshes in Python/Iris 				7/13</a:t>
            </a:r>
            <a:endParaRPr lang="en-GB" sz="3200"/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E2F48DA1-7AC7-4AB8-A35B-067E7F246C01}"/>
              </a:ext>
            </a:extLst>
          </p:cNvPr>
          <p:cNvSpPr txBox="1">
            <a:spLocks/>
          </p:cNvSpPr>
          <p:nvPr/>
        </p:nvSpPr>
        <p:spPr>
          <a:xfrm>
            <a:off x="335999" y="1644315"/>
            <a:ext cx="11751225" cy="4499685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0EF00-B743-417B-8261-48788B0F4F9F}"/>
              </a:ext>
            </a:extLst>
          </p:cNvPr>
          <p:cNvSpPr txBox="1"/>
          <p:nvPr/>
        </p:nvSpPr>
        <p:spPr>
          <a:xfrm>
            <a:off x="623945" y="1441522"/>
            <a:ext cx="10911390" cy="4819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GB" sz="16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some actual values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print(air_temp_anomaly[0, :2, :4].data)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[[-1.24005126953125 -1.2601318359375 -1.3287353515625 -1.450347900390625]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[-1.0003662109375 -1.053070068359375 -1.11676025390625 -1.14752197265625]]</a:t>
            </a:r>
          </a:p>
          <a:p>
            <a:endParaRPr lang="en-GB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dmin, dmax = air_temp_anomaly.data.min(), air_temp_anomaly.data.max()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units = air_temp_anomaly.units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print(f'Data range: {dmin:+07.4f} .. {dmax:+07.4f} [{units}]')</a:t>
            </a:r>
          </a:p>
          <a:p>
            <a:r>
              <a:rPr lang="en-GB" sz="16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range: -6.0679 .. +6.4749 [K]</a:t>
            </a:r>
          </a:p>
          <a:p>
            <a:endParaRPr lang="en-GB" sz="16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r>
              <a:rPr lang="en-GB" sz="16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14906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Met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Met_Office_PowerPoint_Template" id="{087F1D55-BA79-4962-BA6D-E15AF8FC5BA3}" vid="{26193FBF-F427-4F77-AA54-31FE1D919D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51C8F3B71794492BA128944E672FD" ma:contentTypeVersion="7" ma:contentTypeDescription="Create a new document." ma:contentTypeScope="" ma:versionID="2ee5f8356609f29ebf019668d6ccd4bb">
  <xsd:schema xmlns:xsd="http://www.w3.org/2001/XMLSchema" xmlns:xs="http://www.w3.org/2001/XMLSchema" xmlns:p="http://schemas.microsoft.com/office/2006/metadata/properties" xmlns:ns2="7317b611-49e1-4b4e-b71f-64087f0ed531" xmlns:ns3="52f6a775-935d-4d3b-8926-ccd2af0bcbed" targetNamespace="http://schemas.microsoft.com/office/2006/metadata/properties" ma:root="true" ma:fieldsID="914551670db69e65e50194b72f3db30b" ns2:_="" ns3:_="">
    <xsd:import namespace="7317b611-49e1-4b4e-b71f-64087f0ed531"/>
    <xsd:import namespace="52f6a775-935d-4d3b-8926-ccd2af0bc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7b611-49e1-4b4e-b71f-64087f0ed5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6a775-935d-4d3b-8926-ccd2af0bc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A40A70-06F2-4482-A633-6C1DA7FA88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036C3D-3542-4C86-920C-8605EAAD632D}">
  <ds:schemaRefs>
    <ds:schemaRef ds:uri="52f6a775-935d-4d3b-8926-ccd2af0bcbed"/>
    <ds:schemaRef ds:uri="7317b611-49e1-4b4e-b71f-64087f0ed5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E833C55-229D-4A5C-AFDD-118B77FF56A2}">
  <ds:schemaRefs>
    <ds:schemaRef ds:uri="52f6a775-935d-4d3b-8926-ccd2af0bcbed"/>
    <ds:schemaRef ds:uri="7317b611-49e1-4b4e-b71f-64087f0ed53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2022-03-31 - Sprint 28 Demo</Template>
  <TotalTime>1311</TotalTime>
  <Words>2593</Words>
  <Application>Microsoft Office PowerPoint</Application>
  <PresentationFormat>Widescreen</PresentationFormat>
  <Paragraphs>350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1_Office Theme</vt:lpstr>
      <vt:lpstr>Office Theme</vt:lpstr>
      <vt:lpstr>NGMS Champions  AVD @ UK Met Office 12th April 2022</vt:lpstr>
      <vt:lpstr>Overview : Sections</vt:lpstr>
      <vt:lpstr>NGMS Champions : Meshes in Python/Iris     1/13</vt:lpstr>
      <vt:lpstr>PowerPoint Presentation</vt:lpstr>
      <vt:lpstr>NGMS Champions : Meshes in Python/Iris     3/13</vt:lpstr>
      <vt:lpstr>NGMS Champions : Meshes in Python/Iris     4/13</vt:lpstr>
      <vt:lpstr>NGMS Champions : Meshes in Python/Iris     5/13</vt:lpstr>
      <vt:lpstr>NGMS Champions : Meshes in Python/Iris     6/13</vt:lpstr>
      <vt:lpstr>NGMS Champions : Meshes in Python/Iris     7/13</vt:lpstr>
      <vt:lpstr>NGMS Champions : Meshes in Python/Iris     8/13</vt:lpstr>
      <vt:lpstr>NGMS Champions : Meshes in Python/Iris     9/13</vt:lpstr>
      <vt:lpstr>NGMS Champions : Meshes in Python/Iris     10/13</vt:lpstr>
      <vt:lpstr>NGMS Champions : Meshes in Python/Iris     11/13</vt:lpstr>
      <vt:lpstr>NGMS Champions : Meshes in Python/Iris     12/13</vt:lpstr>
      <vt:lpstr>NGMS Champions : Meshes in Python/Iris     13/13</vt:lpstr>
      <vt:lpstr>Iris-esmf-regrid - Intro</vt:lpstr>
      <vt:lpstr>Iris-esmf-regrid – Scope Overview</vt:lpstr>
      <vt:lpstr>Iris-esmf-regrid – Performance Features</vt:lpstr>
      <vt:lpstr>Iris-esmf-regrid – Regridding Process</vt:lpstr>
      <vt:lpstr>Iris-esmf-regrid – Regridding Process</vt:lpstr>
      <vt:lpstr>Iris-esmf-regrid – Save/Load</vt:lpstr>
      <vt:lpstr>GeoVista</vt:lpstr>
      <vt:lpstr>GeoVista – live demo</vt:lpstr>
      <vt:lpstr>GeoVista</vt:lpstr>
      <vt:lpstr>EXTRAS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NGMS Champions – AVD @ UK Met Office</dc:title>
  <dc:creator>Yeo, Martin</dc:creator>
  <cp:lastModifiedBy>Peglar, Patrick</cp:lastModifiedBy>
  <cp:revision>2</cp:revision>
  <dcterms:created xsi:type="dcterms:W3CDTF">2022-04-11T09:35:32Z</dcterms:created>
  <dcterms:modified xsi:type="dcterms:W3CDTF">2022-04-12T07:30:23Z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0x010100F5051C8F3B71794492BA128944E672FD</vt:lpwstr>
  </property>
</Properties>
</file>