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4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F6CFD-76AD-D246-A593-863D436D9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6BC23C-629C-7746-B065-A4D94C02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B67108-9381-084E-ACE0-9F1BCD9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D318F-E7EA-F74C-A95E-0FA82AD1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BE8FC7-791D-924F-A4A6-BBBD255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395B-0424-D94F-9090-72237A1D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90FBB-2C8A-8B47-B765-3F38889A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9933F-5A02-7449-96E1-04BC3831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ECF4BA-6F5D-4745-870E-380F66CE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7B7EF-CF60-5A44-9FCA-6F156C60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3CC22-DC8D-0441-91F9-508755993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6B0FC5-AFF8-F842-AF73-309DA0A4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A3BC6-80A5-9349-821D-92050D1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6D440-94EF-BD4A-883F-425F01DF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D308A-283D-B244-9D73-2741B576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541E8-DB88-6C45-A0D3-AB18F8E9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7CC3F-5D2B-DA4F-8413-86939584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D305B-A86D-F54A-B435-A8DAC3A3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20B58-EDD0-E840-B424-FDC12E5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0BE0E-69F1-3246-AEBF-CB89DF6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0E28-CA5C-9641-B0E4-E9121D86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BB6B23-2884-E348-BCF6-93CA9DCA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8C8D84-155D-804E-8B9E-98B17B32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5E533-94C2-AA4C-B27C-1D5B2A7A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5BF92-1846-124E-809A-700F775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A1B40-3E7C-404A-9FA3-819574B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8A4D6-3294-CE40-AEA1-8968B8EE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94B6C2-BD79-E047-97F8-4F0A06BE2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CED1D-502C-E24F-9D53-E31B5EBA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D2152-CFEB-5B41-A080-7C4C7261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BC2730-5162-F14F-B742-1949F260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1FBE1-96D6-0542-88EE-2435111D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EBD7B-94B9-274B-9F97-B8C1E954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3A7EB-5A0D-3E43-99E4-7CF08648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3434AE-0FBA-FB45-91F6-D47982DF8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D30377-1346-084C-A82B-4E996F81A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8C6162-58E8-3342-AAA7-8BA0687C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C88E2D-D416-1340-8750-85AE2AA9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70716-6D87-0647-9D0C-1ED8B86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C85A6-E2B9-F84C-94E9-27B7DE9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D717F-8BBF-8945-8D3F-91BCDC56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097037-CE53-474E-90DE-67A830C6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1904F-06F5-F643-8767-4491437A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2A6272-4E70-BE4A-94F1-4167A474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A1091-21FD-C940-AAA1-D4240A7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362657-B97A-D845-8747-0EB0CF3B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3B6BA-7D8C-AC46-87DC-686F58A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FF09B-F3C1-5840-84D7-5D405E87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C95256-37F2-DC49-919A-66934050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555C5F-E59A-F04D-A86D-9B7BA783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7C903-9C29-814D-B42B-2F75D95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7859FC-369F-4541-A3FC-205687A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CAD2B-6883-074E-BB7B-7518E0D4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7667F5-6926-9B45-903E-16BC0F8FE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06EF0-A005-9340-B834-1FDF142A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EA6A6-84CA-1346-B1C7-09F311C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4A1805-8BBA-814B-8259-952816B7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3BF5D-EF55-8F48-8656-565F94DF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3F072E-3CE5-9943-901C-8AEC2842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41881-6259-7A4C-A6CC-AF3F7AFE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853DA9-A4E1-7840-95B1-20ED44E17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A076-8EFC-F14E-A538-8E04EA523D60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D68DC-BFFD-BC4D-B026-A052B8818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BFADB3-2C00-5641-99CB-B7E2EE35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49030-FA2D-6843-81FB-F0C57193CA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C130D-60A1-AD46-8CA1-76D79F3CF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VAE for self-supervised GRN edge inference</a:t>
            </a:r>
          </a:p>
        </p:txBody>
      </p:sp>
    </p:spTree>
    <p:extLst>
      <p:ext uri="{BB962C8B-B14F-4D97-AF65-F5344CB8AC3E}">
        <p14:creationId xmlns:p14="http://schemas.microsoft.com/office/powerpoint/2010/main" val="411278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5EA32-999C-2244-AD05-BFDBF378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DED7-85F5-C644-B7DC-7321804A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Clustering afterwards?</a:t>
            </a:r>
          </a:p>
          <a:p>
            <a:r>
              <a:rPr lang="en-US" dirty="0"/>
              <a:t>Incorporate known NOT existing edges</a:t>
            </a:r>
          </a:p>
          <a:p>
            <a:r>
              <a:rPr lang="en-US" dirty="0"/>
              <a:t>How to deal with unbalanced data set? (No negative edges)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 Try to restrict graph topology by including restrictions to loss function?</a:t>
            </a:r>
            <a:br>
              <a:rPr lang="en-US" dirty="0">
                <a:solidFill>
                  <a:schemeClr val="accent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Gao et. al 2019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60C9B-15B6-8846-A789-61745E7D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594F1-1297-D946-90EA-2563643C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8634" cy="4351338"/>
          </a:xfrm>
        </p:spPr>
        <p:txBody>
          <a:bodyPr/>
          <a:lstStyle/>
          <a:p>
            <a:r>
              <a:rPr lang="en-US" dirty="0"/>
              <a:t>Changed </a:t>
            </a:r>
            <a:r>
              <a:rPr lang="en-US" dirty="0" err="1"/>
              <a:t>reLU</a:t>
            </a:r>
            <a:r>
              <a:rPr lang="en-US" dirty="0"/>
              <a:t> activation to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Added gradient (norm) clipping</a:t>
            </a:r>
          </a:p>
          <a:p>
            <a:r>
              <a:rPr lang="en-US" dirty="0"/>
              <a:t>Used all cell expression values as node features (126)</a:t>
            </a:r>
          </a:p>
          <a:p>
            <a:r>
              <a:rPr lang="en-US" dirty="0"/>
              <a:t>Trained with 25% of known edges</a:t>
            </a:r>
          </a:p>
          <a:p>
            <a:r>
              <a:rPr lang="en-US" dirty="0"/>
              <a:t>12 hidden layer features, 3 latent space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id="{97F7BAEF-A823-3C4B-B05E-332FB834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7" b="56465"/>
          <a:stretch/>
        </p:blipFill>
        <p:spPr bwMode="auto">
          <a:xfrm>
            <a:off x="7256834" y="1987769"/>
            <a:ext cx="4466617" cy="25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0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Training 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16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639.194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639.743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1.256.352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1.256.386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94%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Specificity: 66%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Precision: 0,086%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1983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Accuracy: 66%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FDR: 99,9%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Test Set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638.671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639.194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1.255.126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1.256.352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30%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66%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Precision: 0,082%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1983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Accuracy: 66%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FDR: 99,9%</a:t>
            </a:r>
          </a:p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34DD8E-D8B3-C444-9C57-EA0974CA2BAA}"/>
              </a:ext>
            </a:extLst>
          </p:cNvPr>
          <p:cNvSpPr txBox="1"/>
          <p:nvPr/>
        </p:nvSpPr>
        <p:spPr>
          <a:xfrm>
            <a:off x="5897691" y="4863128"/>
            <a:ext cx="5456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Guesser with same amount of edges (639.194):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Probability of choosing correct edge: 0,092%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Expected value: 590 edges</a:t>
            </a:r>
          </a:p>
        </p:txBody>
      </p:sp>
    </p:spTree>
    <p:extLst>
      <p:ext uri="{BB962C8B-B14F-4D97-AF65-F5344CB8AC3E}">
        <p14:creationId xmlns:p14="http://schemas.microsoft.com/office/powerpoint/2010/main" val="21015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1AE22-458D-994B-9A11-C2BCCC89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3C03E9-15A0-444F-AF98-1E5E6441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multilabel binary cross entropy loss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almost all </a:t>
            </a:r>
            <a:r>
              <a:rPr lang="en-US" dirty="0">
                <a:solidFill>
                  <a:srgbClr val="FF0000"/>
                </a:solidFill>
              </a:rPr>
              <a:t>predictions around 0.5</a:t>
            </a:r>
          </a:p>
          <a:p>
            <a:r>
              <a:rPr lang="en-US" dirty="0"/>
              <a:t>Implemented warmup function of KL loss (</a:t>
            </a:r>
            <a:r>
              <a:rPr lang="de-DE" dirty="0" err="1"/>
              <a:t>Sønderby</a:t>
            </a:r>
            <a:r>
              <a:rPr lang="de-DE" dirty="0"/>
              <a:t> et al 2016, </a:t>
            </a:r>
            <a:r>
              <a:rPr lang="de-DE" dirty="0" err="1"/>
              <a:t>Bowman</a:t>
            </a:r>
            <a:r>
              <a:rPr lang="de-DE" dirty="0"/>
              <a:t> et al 2016)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D2520C-A66B-244D-9384-73C9EF7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10" y="3233852"/>
            <a:ext cx="5725730" cy="2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9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928EE-7CFB-F74A-8D9D-614EF02F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CCCB2-F916-D34E-B0F0-A1BFB4EA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Stabilized training (reduced </a:t>
            </a:r>
            <a:r>
              <a:rPr lang="en-US" dirty="0">
                <a:sym typeface="Wingdings" pitchFamily="2" charset="2"/>
              </a:rPr>
              <a:t>exploding gradients by initializing variance layer to 0)</a:t>
            </a:r>
            <a:endParaRPr lang="en-US" dirty="0"/>
          </a:p>
          <a:p>
            <a:r>
              <a:rPr lang="en-US" dirty="0"/>
              <a:t>Added option to choose best model during training</a:t>
            </a:r>
          </a:p>
          <a:p>
            <a:r>
              <a:rPr lang="en-US" dirty="0"/>
              <a:t>Track metrics during training (Total loss / KL loss / Recon loss)</a:t>
            </a:r>
          </a:p>
          <a:p>
            <a:r>
              <a:rPr lang="en-US" dirty="0"/>
              <a:t>Added evaluation script (AUC)</a:t>
            </a:r>
          </a:p>
        </p:txBody>
      </p:sp>
    </p:spTree>
    <p:extLst>
      <p:ext uri="{BB962C8B-B14F-4D97-AF65-F5344CB8AC3E}">
        <p14:creationId xmlns:p14="http://schemas.microsoft.com/office/powerpoint/2010/main" val="41328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KL loss (training set)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74478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1.364.266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531.280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100%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Specificity: 28.03%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Precision: 0,04%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237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Accuracy: 28.05%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FDR: 99,96%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A85CF-F45A-8446-BA9C-63D0749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KL loss (test set)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B4F83B6-3D79-E444-95DC-2394A78B9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28094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78139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9429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1218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885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1.362.859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Predicted:</a:t>
                      </a:r>
                    </a:p>
                    <a:p>
                      <a:r>
                        <a:rPr lang="en-US" dirty="0"/>
                        <a:t>No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1.893.797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4198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E6FA31F-E718-D241-85D3-84291D0111C2}"/>
              </a:ext>
            </a:extLst>
          </p:cNvPr>
          <p:cNvSpPr txBox="1"/>
          <p:nvPr/>
        </p:nvSpPr>
        <p:spPr>
          <a:xfrm>
            <a:off x="838200" y="3913152"/>
            <a:ext cx="4761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Sensitivity: 80.45%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28.04%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Precision: 0.1 %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3668E4-8B31-A546-B587-8BFAA9EEE917}"/>
              </a:ext>
            </a:extLst>
          </p:cNvPr>
          <p:cNvSpPr txBox="1"/>
          <p:nvPr/>
        </p:nvSpPr>
        <p:spPr>
          <a:xfrm>
            <a:off x="3615926" y="3847465"/>
            <a:ext cx="237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Accuracy: 28.08%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FDR: 99,9%</a:t>
            </a:r>
          </a:p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34DD8E-D8B3-C444-9C57-EA0974CA2BAA}"/>
              </a:ext>
            </a:extLst>
          </p:cNvPr>
          <p:cNvSpPr txBox="1"/>
          <p:nvPr/>
        </p:nvSpPr>
        <p:spPr>
          <a:xfrm>
            <a:off x="5897691" y="4863128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Guesser with same amount of edges (1.362.859):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Probability of choosing correct edge: 0,092%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/>
              <a:t>Expected value: 1253 edges</a:t>
            </a:r>
          </a:p>
        </p:txBody>
      </p:sp>
    </p:spTree>
    <p:extLst>
      <p:ext uri="{BB962C8B-B14F-4D97-AF65-F5344CB8AC3E}">
        <p14:creationId xmlns:p14="http://schemas.microsoft.com/office/powerpoint/2010/main" val="21978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732F1-65A0-5A40-A4F4-4965211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E43F3-322A-3F4E-9D50-0C0E5901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Symmetric vs asymmetric adjacency matrix </a:t>
            </a:r>
            <a:r>
              <a:rPr lang="en-US" sz="1800" dirty="0">
                <a:sym typeface="Wingdings" pitchFamily="2" charset="2"/>
              </a:rPr>
              <a:t> 2</a:t>
            </a:r>
            <a:endParaRPr lang="en-US" sz="1800" dirty="0"/>
          </a:p>
          <a:p>
            <a:r>
              <a:rPr lang="en-US" sz="1800" dirty="0"/>
              <a:t>Binary vs categorical cross entropy vs f1 loss </a:t>
            </a:r>
            <a:r>
              <a:rPr lang="en-US" sz="1800" dirty="0">
                <a:sym typeface="Wingdings" pitchFamily="2" charset="2"/>
              </a:rPr>
              <a:t> 3</a:t>
            </a:r>
            <a:endParaRPr lang="en-US" sz="1800" dirty="0"/>
          </a:p>
          <a:p>
            <a:r>
              <a:rPr lang="en-US" sz="1800" dirty="0"/>
              <a:t>Diagonal 0 or 1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2</a:t>
            </a:r>
          </a:p>
          <a:p>
            <a:r>
              <a:rPr lang="en-US" sz="1800" dirty="0"/>
              <a:t>Train with different graphs (each cell / subgraphs)  or one graph </a:t>
            </a:r>
            <a:r>
              <a:rPr lang="en-US" sz="1800" dirty="0">
                <a:sym typeface="Wingdings" pitchFamily="2" charset="2"/>
              </a:rPr>
              <a:t> 3</a:t>
            </a:r>
            <a:r>
              <a:rPr lang="en-US" sz="1800" dirty="0"/>
              <a:t> </a:t>
            </a:r>
          </a:p>
          <a:p>
            <a:r>
              <a:rPr lang="en-US" sz="1800" dirty="0"/>
              <a:t>Nr. of hidden dimensions</a:t>
            </a:r>
          </a:p>
          <a:p>
            <a:r>
              <a:rPr lang="en-US" sz="1800" dirty="0"/>
              <a:t>Nr. of latent dimensions</a:t>
            </a:r>
          </a:p>
          <a:p>
            <a:r>
              <a:rPr lang="en-US" sz="1800" dirty="0"/>
              <a:t>%  of edges used for training</a:t>
            </a:r>
          </a:p>
          <a:p>
            <a:r>
              <a:rPr lang="en-US" sz="1800" dirty="0"/>
              <a:t>Learning rate</a:t>
            </a:r>
          </a:p>
          <a:p>
            <a:r>
              <a:rPr lang="en-US" sz="1800" dirty="0"/>
              <a:t>KL-divergence </a:t>
            </a:r>
            <a:r>
              <a:rPr lang="en-US" sz="1800" dirty="0" err="1"/>
              <a:t>weigth</a:t>
            </a:r>
            <a:r>
              <a:rPr lang="en-US" sz="1800" dirty="0"/>
              <a:t> (+warmup)</a:t>
            </a:r>
          </a:p>
          <a:p>
            <a:r>
              <a:rPr lang="en-US" sz="1800" dirty="0"/>
              <a:t>Sparsity of input</a:t>
            </a:r>
          </a:p>
          <a:p>
            <a:r>
              <a:rPr lang="en-US" sz="1800" dirty="0"/>
              <a:t>Node features</a:t>
            </a:r>
          </a:p>
          <a:p>
            <a:r>
              <a:rPr lang="en-US" sz="1800" dirty="0"/>
              <a:t>Batch size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66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Breitbild</PresentationFormat>
  <Paragraphs>114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Graph VAE for self-supervised GRN edge inference</vt:lpstr>
      <vt:lpstr>Progress</vt:lpstr>
      <vt:lpstr>Confusion Matrix Training Set</vt:lpstr>
      <vt:lpstr>Confusion Matrix Test Set</vt:lpstr>
      <vt:lpstr>Further changes</vt:lpstr>
      <vt:lpstr>Further changes</vt:lpstr>
      <vt:lpstr>Without KL loss (training set)</vt:lpstr>
      <vt:lpstr>Without KL loss (test set)</vt:lpstr>
      <vt:lpstr>Hyperparameter optimization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Stock</dc:creator>
  <cp:lastModifiedBy>Marco Stock</cp:lastModifiedBy>
  <cp:revision>121</cp:revision>
  <dcterms:created xsi:type="dcterms:W3CDTF">2021-06-15T15:21:44Z</dcterms:created>
  <dcterms:modified xsi:type="dcterms:W3CDTF">2021-06-30T13:01:38Z</dcterms:modified>
</cp:coreProperties>
</file>