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5" r:id="rId7"/>
    <p:sldId id="264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F6CFD-76AD-D246-A593-863D436D9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6BC23C-629C-7746-B065-A4D94C020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B67108-9381-084E-ACE0-9F1BCD9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D318F-E7EA-F74C-A95E-0FA82AD1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BE8FC7-791D-924F-A4A6-BBBD2554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7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9395B-0424-D94F-9090-72237A1D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190FBB-2C8A-8B47-B765-3F38889A1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9933F-5A02-7449-96E1-04BC3831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ECF4BA-6F5D-4745-870E-380F66CE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E7B7EF-CF60-5A44-9FCA-6F156C60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9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3CC22-DC8D-0441-91F9-508755993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6B0FC5-AFF8-F842-AF73-309DA0A44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0A3BC6-80A5-9349-821D-92050D1E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26D440-94EF-BD4A-883F-425F01DF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D308A-283D-B244-9D73-2741B576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8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541E8-DB88-6C45-A0D3-AB18F8E9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C7CC3F-5D2B-DA4F-8413-86939584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D305B-A86D-F54A-B435-A8DAC3A3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20B58-EDD0-E840-B424-FDC12E5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0BE0E-69F1-3246-AEBF-CB89DF6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E0E28-CA5C-9641-B0E4-E9121D86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BB6B23-2884-E348-BCF6-93CA9DCA6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8C8D84-155D-804E-8B9E-98B17B32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D5E533-94C2-AA4C-B27C-1D5B2A7A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85BF92-1846-124E-809A-700F7759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A1B40-3E7C-404A-9FA3-819574BF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78A4D6-3294-CE40-AEA1-8968B8EEF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94B6C2-BD79-E047-97F8-4F0A06BE2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CED1D-502C-E24F-9D53-E31B5EBA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D2152-CFEB-5B41-A080-7C4C7261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BC2730-5162-F14F-B742-1949F260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3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1FBE1-96D6-0542-88EE-2435111D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EEBD7B-94B9-274B-9F97-B8C1E9542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E3A7EB-5A0D-3E43-99E4-7CF08648A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3434AE-0FBA-FB45-91F6-D47982DF8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D30377-1346-084C-A82B-4E996F81A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8C6162-58E8-3342-AAA7-8BA0687C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7/5/21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C88E2D-D416-1340-8750-85AE2AA9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D70716-6D87-0647-9D0C-1ED8B86D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C85A6-E2B9-F84C-94E9-27B7DE90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3D717F-8BBF-8945-8D3F-91BCDC56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7/5/21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097037-CE53-474E-90DE-67A830C6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1904F-06F5-F643-8767-4491437A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3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2A6272-4E70-BE4A-94F1-4167A474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7/5/21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7A1091-21FD-C940-AAA1-D4240A7F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362657-B97A-D845-8747-0EB0CF3B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3B6BA-7D8C-AC46-87DC-686F58A5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5FF09B-F3C1-5840-84D7-5D405E87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C95256-37F2-DC49-919A-66934050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555C5F-E59A-F04D-A86D-9B7BA783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7C903-9C29-814D-B42B-2F75D959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7859FC-369F-4541-A3FC-205687A8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1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CAD2B-6883-074E-BB7B-7518E0D4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7667F5-6926-9B45-903E-16BC0F8FE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06EF0-A005-9340-B834-1FDF142A1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DEA6A6-84CA-1346-B1C7-09F311CC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4A1805-8BBA-814B-8259-952816B7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3BF5D-EF55-8F48-8656-565F94DF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3F072E-3CE5-9943-901C-8AEC2842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141881-6259-7A4C-A6CC-AF3F7AFE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853DA9-A4E1-7840-95B1-20ED44E17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A076-8EFC-F14E-A538-8E04EA523D60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D68DC-BFFD-BC4D-B026-A052B8818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FADB3-2C00-5641-99CB-B7E2EE354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C130D-60A1-AD46-8CA1-76D79F3CF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VAE for self-supervised GRN edge inference</a:t>
            </a:r>
          </a:p>
        </p:txBody>
      </p:sp>
    </p:spTree>
    <p:extLst>
      <p:ext uri="{BB962C8B-B14F-4D97-AF65-F5344CB8AC3E}">
        <p14:creationId xmlns:p14="http://schemas.microsoft.com/office/powerpoint/2010/main" val="411278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5EA32-999C-2244-AD05-BFDBF378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DDED7-85F5-C644-B7DC-7321804A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Clustering afterwards?</a:t>
            </a:r>
          </a:p>
          <a:p>
            <a:r>
              <a:rPr lang="en-US" dirty="0"/>
              <a:t>Incorporate known NOT existing edges</a:t>
            </a:r>
          </a:p>
          <a:p>
            <a:r>
              <a:rPr lang="en-US" dirty="0"/>
              <a:t>How to deal with unbalanced data set? (No negative edges)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 Try to restrict graph topology by including restrictions to loss function?</a:t>
            </a:r>
            <a:br>
              <a:rPr lang="en-US" dirty="0">
                <a:solidFill>
                  <a:schemeClr val="accent2"/>
                </a:solidFill>
                <a:sym typeface="Wingdings" pitchFamily="2" charset="2"/>
              </a:rPr>
            </a:b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Gao et. al 2019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60C9B-15B6-8846-A789-61745E7D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594F1-1297-D946-90EA-2563643C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8634" cy="4351338"/>
          </a:xfrm>
        </p:spPr>
        <p:txBody>
          <a:bodyPr/>
          <a:lstStyle/>
          <a:p>
            <a:r>
              <a:rPr lang="en-US" dirty="0"/>
              <a:t>Changed </a:t>
            </a:r>
            <a:r>
              <a:rPr lang="en-US" dirty="0" err="1"/>
              <a:t>reLU</a:t>
            </a:r>
            <a:r>
              <a:rPr lang="en-US" dirty="0"/>
              <a:t> activation to leaky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Added gradient (norm) clipping</a:t>
            </a:r>
          </a:p>
          <a:p>
            <a:r>
              <a:rPr lang="en-US" dirty="0"/>
              <a:t>Used all cell expression values as node features (126)</a:t>
            </a:r>
          </a:p>
          <a:p>
            <a:r>
              <a:rPr lang="en-US" dirty="0"/>
              <a:t>Trained with 25% of known edges</a:t>
            </a:r>
          </a:p>
          <a:p>
            <a:r>
              <a:rPr lang="en-US" dirty="0"/>
              <a:t>12 hidden layer features, 3 latent space features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figure4">
            <a:extLst>
              <a:ext uri="{FF2B5EF4-FFF2-40B4-BE49-F238E27FC236}">
                <a16:creationId xmlns:a16="http://schemas.microsoft.com/office/drawing/2014/main" id="{97F7BAEF-A823-3C4B-B05E-332FB8341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97" b="56465"/>
          <a:stretch/>
        </p:blipFill>
        <p:spPr bwMode="auto">
          <a:xfrm>
            <a:off x="1049868" y="681037"/>
            <a:ext cx="9860784" cy="568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10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A85CF-F45A-8446-BA9C-63D07497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Training Set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B4F83B6-3D79-E444-95DC-2394A78B9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161621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781394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094295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12180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8858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8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</a:p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639.194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639.743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</a:p>
                    <a:p>
                      <a:r>
                        <a:rPr lang="en-US" dirty="0"/>
                        <a:t>No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1.256.352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1.256.386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56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1.893.797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74198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E6FA31F-E718-D241-85D3-84291D0111C2}"/>
              </a:ext>
            </a:extLst>
          </p:cNvPr>
          <p:cNvSpPr txBox="1"/>
          <p:nvPr/>
        </p:nvSpPr>
        <p:spPr>
          <a:xfrm>
            <a:off x="838200" y="3913152"/>
            <a:ext cx="4761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Sensitivity: 94%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Specificity: 66%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Precision: 0,086%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3668E4-8B31-A546-B587-8BFAA9EEE917}"/>
              </a:ext>
            </a:extLst>
          </p:cNvPr>
          <p:cNvSpPr txBox="1"/>
          <p:nvPr/>
        </p:nvSpPr>
        <p:spPr>
          <a:xfrm>
            <a:off x="3615926" y="3847465"/>
            <a:ext cx="1983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Accuracy: 66%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FDR: 99,9%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9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A85CF-F45A-8446-BA9C-63D07497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Test Set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B4F83B6-3D79-E444-95DC-2394A78B9F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781394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094295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12180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8858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8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</a:p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638.671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639.194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</a:p>
                    <a:p>
                      <a:r>
                        <a:rPr lang="en-US" dirty="0"/>
                        <a:t>No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1.255.126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1.256.352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56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1.893.797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74198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E6FA31F-E718-D241-85D3-84291D0111C2}"/>
              </a:ext>
            </a:extLst>
          </p:cNvPr>
          <p:cNvSpPr txBox="1"/>
          <p:nvPr/>
        </p:nvSpPr>
        <p:spPr>
          <a:xfrm>
            <a:off x="838200" y="3913152"/>
            <a:ext cx="4761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Sensitivity: 30%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Specificity: 66%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Precision: 0,082%</a:t>
            </a:r>
          </a:p>
          <a:p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3668E4-8B31-A546-B587-8BFAA9EEE917}"/>
              </a:ext>
            </a:extLst>
          </p:cNvPr>
          <p:cNvSpPr txBox="1"/>
          <p:nvPr/>
        </p:nvSpPr>
        <p:spPr>
          <a:xfrm>
            <a:off x="3615926" y="3847465"/>
            <a:ext cx="1983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</a:rPr>
              <a:t>Accuracy: 66%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</a:rPr>
              <a:t>FDR: 99,9%</a:t>
            </a:r>
          </a:p>
          <a:p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34DD8E-D8B3-C444-9C57-EA0974CA2BAA}"/>
              </a:ext>
            </a:extLst>
          </p:cNvPr>
          <p:cNvSpPr txBox="1"/>
          <p:nvPr/>
        </p:nvSpPr>
        <p:spPr>
          <a:xfrm>
            <a:off x="5897691" y="4863128"/>
            <a:ext cx="5456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Guesser with same amount of edges (639.194):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/>
              <a:t>Probability of choosing correct edge: 0,092%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/>
              <a:t>Expected value: 590 edges</a:t>
            </a:r>
          </a:p>
        </p:txBody>
      </p:sp>
    </p:spTree>
    <p:extLst>
      <p:ext uri="{BB962C8B-B14F-4D97-AF65-F5344CB8AC3E}">
        <p14:creationId xmlns:p14="http://schemas.microsoft.com/office/powerpoint/2010/main" val="21015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1AE22-458D-994B-9A11-C2BCCC89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changes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3C03E9-15A0-444F-AF98-1E5E6441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with multilabel binary cross entropy loss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almost all </a:t>
            </a:r>
            <a:r>
              <a:rPr lang="en-US" dirty="0">
                <a:solidFill>
                  <a:srgbClr val="FF0000"/>
                </a:solidFill>
              </a:rPr>
              <a:t>predictions around 0.5</a:t>
            </a:r>
          </a:p>
          <a:p>
            <a:r>
              <a:rPr lang="en-US" dirty="0"/>
              <a:t>Implemented warmup function of KL loss (</a:t>
            </a:r>
            <a:r>
              <a:rPr lang="de-DE" dirty="0" err="1"/>
              <a:t>Sønderby</a:t>
            </a:r>
            <a:r>
              <a:rPr lang="de-DE" dirty="0"/>
              <a:t> et al 2016, </a:t>
            </a:r>
            <a:r>
              <a:rPr lang="de-DE" dirty="0" err="1"/>
              <a:t>Bowman</a:t>
            </a:r>
            <a:r>
              <a:rPr lang="de-DE" dirty="0"/>
              <a:t> et al 2016) 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D2520C-A66B-244D-9384-73C9EF74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10" y="3233852"/>
            <a:ext cx="5725730" cy="28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9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928EE-7CFB-F74A-8D9D-614EF02F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changes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CCCB2-F916-D34E-B0F0-A1BFB4EA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Stabilized training (reduced </a:t>
            </a:r>
            <a:r>
              <a:rPr lang="en-US" dirty="0">
                <a:sym typeface="Wingdings" pitchFamily="2" charset="2"/>
              </a:rPr>
              <a:t>exploding gradients by initializing variance layer to 0)</a:t>
            </a:r>
            <a:endParaRPr lang="en-US" dirty="0"/>
          </a:p>
          <a:p>
            <a:r>
              <a:rPr lang="en-US" dirty="0"/>
              <a:t>Added option to choose best model during training</a:t>
            </a:r>
          </a:p>
          <a:p>
            <a:r>
              <a:rPr lang="en-US" dirty="0"/>
              <a:t>Track metrics during training (Total loss / KL loss / Recon loss)</a:t>
            </a:r>
          </a:p>
          <a:p>
            <a:r>
              <a:rPr lang="en-US" dirty="0"/>
              <a:t>Added evaluation script (AUC)</a:t>
            </a:r>
          </a:p>
        </p:txBody>
      </p:sp>
    </p:spTree>
    <p:extLst>
      <p:ext uri="{BB962C8B-B14F-4D97-AF65-F5344CB8AC3E}">
        <p14:creationId xmlns:p14="http://schemas.microsoft.com/office/powerpoint/2010/main" val="413282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A85CF-F45A-8446-BA9C-63D07497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KL loss (training set)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B4F83B6-3D79-E444-95DC-2394A78B9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274478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781394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094295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12180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8858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8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</a:p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1.364.266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</a:p>
                    <a:p>
                      <a:r>
                        <a:rPr lang="en-US" dirty="0"/>
                        <a:t>No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531.280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56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1.893.797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74198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E6FA31F-E718-D241-85D3-84291D0111C2}"/>
              </a:ext>
            </a:extLst>
          </p:cNvPr>
          <p:cNvSpPr txBox="1"/>
          <p:nvPr/>
        </p:nvSpPr>
        <p:spPr>
          <a:xfrm>
            <a:off x="838200" y="3913152"/>
            <a:ext cx="4761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Sensitivity: 100%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Specificity: 28.03%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Precision: 0,04%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3668E4-8B31-A546-B587-8BFAA9EEE917}"/>
              </a:ext>
            </a:extLst>
          </p:cNvPr>
          <p:cNvSpPr txBox="1"/>
          <p:nvPr/>
        </p:nvSpPr>
        <p:spPr>
          <a:xfrm>
            <a:off x="3615926" y="3847465"/>
            <a:ext cx="2371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Accuracy: 28.05%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FDR: 99,96%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4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A85CF-F45A-8446-BA9C-63D07497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KL loss (test set)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B4F83B6-3D79-E444-95DC-2394A78B9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280941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781394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094295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12180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8858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8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</a:p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1.362.859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</a:p>
                    <a:p>
                      <a:r>
                        <a:rPr lang="en-US" dirty="0"/>
                        <a:t>No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56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1.893.797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74198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E6FA31F-E718-D241-85D3-84291D0111C2}"/>
              </a:ext>
            </a:extLst>
          </p:cNvPr>
          <p:cNvSpPr txBox="1"/>
          <p:nvPr/>
        </p:nvSpPr>
        <p:spPr>
          <a:xfrm>
            <a:off x="838200" y="3913152"/>
            <a:ext cx="4761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Sensitivity: 80.45%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Specificity: 28.04%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Precision: 0.1 %</a:t>
            </a:r>
          </a:p>
          <a:p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3668E4-8B31-A546-B587-8BFAA9EEE917}"/>
              </a:ext>
            </a:extLst>
          </p:cNvPr>
          <p:cNvSpPr txBox="1"/>
          <p:nvPr/>
        </p:nvSpPr>
        <p:spPr>
          <a:xfrm>
            <a:off x="3615926" y="3847465"/>
            <a:ext cx="2371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</a:rPr>
              <a:t>Accuracy: 28.08%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</a:rPr>
              <a:t>FDR: 99,9%</a:t>
            </a:r>
          </a:p>
          <a:p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34DD8E-D8B3-C444-9C57-EA0974CA2BAA}"/>
              </a:ext>
            </a:extLst>
          </p:cNvPr>
          <p:cNvSpPr txBox="1"/>
          <p:nvPr/>
        </p:nvSpPr>
        <p:spPr>
          <a:xfrm>
            <a:off x="5897691" y="4863128"/>
            <a:ext cx="5630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Guesser with same amount of edges (1.362.859):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/>
              <a:t>Probability of choosing correct edge: 0,092%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/>
              <a:t>Expected value: 1253 edges</a:t>
            </a:r>
          </a:p>
        </p:txBody>
      </p:sp>
    </p:spTree>
    <p:extLst>
      <p:ext uri="{BB962C8B-B14F-4D97-AF65-F5344CB8AC3E}">
        <p14:creationId xmlns:p14="http://schemas.microsoft.com/office/powerpoint/2010/main" val="219786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732F1-65A0-5A40-A4F4-4965211D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E43F3-322A-3F4E-9D50-0C0E5901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Symmetric vs asymmetric adjacency matrix </a:t>
            </a:r>
            <a:r>
              <a:rPr lang="en-US" sz="1600" dirty="0">
                <a:sym typeface="Wingdings" pitchFamily="2" charset="2"/>
              </a:rPr>
              <a:t> 2</a:t>
            </a:r>
            <a:endParaRPr lang="en-US" sz="1600" dirty="0"/>
          </a:p>
          <a:p>
            <a:r>
              <a:rPr lang="en-US" sz="1600" dirty="0"/>
              <a:t>Binary vs categorical cross entropy vs f1 loss </a:t>
            </a:r>
            <a:r>
              <a:rPr lang="en-US" sz="1600" dirty="0">
                <a:sym typeface="Wingdings" pitchFamily="2" charset="2"/>
              </a:rPr>
              <a:t> 3</a:t>
            </a:r>
            <a:endParaRPr lang="en-US" sz="1600" dirty="0"/>
          </a:p>
          <a:p>
            <a:r>
              <a:rPr lang="en-US" sz="1600" dirty="0"/>
              <a:t>Diagonal 0 or 1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2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Train with different graphs (each cell / subgraphs)  or one graph 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 3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r>
              <a:rPr lang="en-US" sz="1600" dirty="0"/>
              <a:t>removal of isolated nodes (Sparsity of input) </a:t>
            </a:r>
            <a:r>
              <a:rPr lang="en-US" sz="1600" dirty="0">
                <a:sym typeface="Wingdings" pitchFamily="2" charset="2"/>
              </a:rPr>
              <a:t> 2</a:t>
            </a:r>
            <a:endParaRPr lang="en-US" sz="1600" dirty="0"/>
          </a:p>
          <a:p>
            <a:r>
              <a:rPr lang="en-US" sz="1600" dirty="0"/>
              <a:t>Nr. of hidden dimensions</a:t>
            </a:r>
          </a:p>
          <a:p>
            <a:r>
              <a:rPr lang="en-US" sz="1600" dirty="0"/>
              <a:t>Nr. of hidden layers</a:t>
            </a:r>
          </a:p>
          <a:p>
            <a:r>
              <a:rPr lang="en-US" sz="1600" dirty="0"/>
              <a:t>Nr. of latent dimensions</a:t>
            </a:r>
          </a:p>
          <a:p>
            <a:r>
              <a:rPr lang="en-US" sz="1600" dirty="0"/>
              <a:t>%  of edges used for training</a:t>
            </a:r>
          </a:p>
          <a:p>
            <a:r>
              <a:rPr lang="en-US" sz="1600" dirty="0"/>
              <a:t>Learning rate</a:t>
            </a:r>
          </a:p>
          <a:p>
            <a:r>
              <a:rPr lang="en-US" sz="1600" dirty="0"/>
              <a:t>KL-divergence </a:t>
            </a:r>
            <a:r>
              <a:rPr lang="en-US" sz="1600" dirty="0" err="1"/>
              <a:t>weigth</a:t>
            </a:r>
            <a:r>
              <a:rPr lang="en-US" sz="1600" dirty="0"/>
              <a:t> (+warmup)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Node features</a:t>
            </a:r>
          </a:p>
          <a:p>
            <a:r>
              <a:rPr lang="en-US" sz="1600" dirty="0"/>
              <a:t>Batch size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8ECDDFC-B8F8-D946-B92B-8639411FE694}"/>
              </a:ext>
            </a:extLst>
          </p:cNvPr>
          <p:cNvSpPr txBox="1"/>
          <p:nvPr/>
        </p:nvSpPr>
        <p:spPr>
          <a:xfrm>
            <a:off x="6931377" y="4357511"/>
            <a:ext cx="4874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à"/>
            </a:pPr>
            <a:r>
              <a:rPr lang="en-US" sz="2400" dirty="0">
                <a:solidFill>
                  <a:srgbClr val="FF0000"/>
                </a:solidFill>
              </a:rPr>
              <a:t>Cross validation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en-US" sz="2400" dirty="0">
                <a:solidFill>
                  <a:srgbClr val="FF0000"/>
                </a:solidFill>
              </a:rPr>
              <a:t>Evaluation (directed vs undirected)</a:t>
            </a:r>
          </a:p>
        </p:txBody>
      </p:sp>
    </p:spTree>
    <p:extLst>
      <p:ext uri="{BB962C8B-B14F-4D97-AF65-F5344CB8AC3E}">
        <p14:creationId xmlns:p14="http://schemas.microsoft.com/office/powerpoint/2010/main" val="366665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Macintosh PowerPoint</Application>
  <PresentationFormat>Breitbild</PresentationFormat>
  <Paragraphs>117</Paragraphs>
  <Slides>10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Graph VAE for self-supervised GRN edge inference</vt:lpstr>
      <vt:lpstr>Progress</vt:lpstr>
      <vt:lpstr>Confusion Matrix Training Set</vt:lpstr>
      <vt:lpstr>Confusion Matrix Test Set</vt:lpstr>
      <vt:lpstr>Further changes</vt:lpstr>
      <vt:lpstr>Further changes</vt:lpstr>
      <vt:lpstr>Without KL loss (training set)</vt:lpstr>
      <vt:lpstr>Without KL loss (test set)</vt:lpstr>
      <vt:lpstr>Hyperparameter optimization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Stock</dc:creator>
  <cp:lastModifiedBy>Marco Stock</cp:lastModifiedBy>
  <cp:revision>134</cp:revision>
  <dcterms:created xsi:type="dcterms:W3CDTF">2021-06-15T15:21:44Z</dcterms:created>
  <dcterms:modified xsi:type="dcterms:W3CDTF">2021-07-06T16:08:59Z</dcterms:modified>
</cp:coreProperties>
</file>