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77" r:id="rId9"/>
    <p:sldId id="278" r:id="rId10"/>
    <p:sldId id="280" r:id="rId11"/>
    <p:sldId id="279" r:id="rId12"/>
    <p:sldId id="263" r:id="rId13"/>
    <p:sldId id="265" r:id="rId14"/>
    <p:sldId id="266" r:id="rId15"/>
    <p:sldId id="283" r:id="rId16"/>
    <p:sldId id="281" r:id="rId17"/>
    <p:sldId id="282" r:id="rId18"/>
    <p:sldId id="284" r:id="rId19"/>
    <p:sldId id="285" r:id="rId20"/>
    <p:sldId id="294" r:id="rId21"/>
    <p:sldId id="287" r:id="rId22"/>
    <p:sldId id="288" r:id="rId23"/>
    <p:sldId id="286" r:id="rId24"/>
    <p:sldId id="289" r:id="rId25"/>
    <p:sldId id="291" r:id="rId26"/>
    <p:sldId id="292" r:id="rId27"/>
    <p:sldId id="295" r:id="rId28"/>
    <p:sldId id="293" r:id="rId29"/>
    <p:sldId id="290" r:id="rId30"/>
    <p:sldId id="296"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6"/>
  </p:normalViewPr>
  <p:slideViewPr>
    <p:cSldViewPr snapToGrid="0">
      <p:cViewPr>
        <p:scale>
          <a:sx n="39" d="100"/>
          <a:sy n="39" d="100"/>
        </p:scale>
        <p:origin x="3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Hi, </a:t>
            </a:r>
            <a:r>
              <a:rPr lang="de-DE" dirty="0" err="1"/>
              <a:t>my</a:t>
            </a:r>
            <a:r>
              <a:rPr lang="de-DE" dirty="0"/>
              <a:t> </a:t>
            </a:r>
            <a:r>
              <a:rPr lang="de-DE" dirty="0" err="1"/>
              <a:t>name</a:t>
            </a:r>
            <a:r>
              <a:rPr lang="de-DE" dirty="0"/>
              <a:t> </a:t>
            </a:r>
            <a:r>
              <a:rPr lang="de-DE" dirty="0" err="1"/>
              <a:t>is</a:t>
            </a:r>
            <a:r>
              <a:rPr lang="de-DE" dirty="0"/>
              <a:t> Sandro and check </a:t>
            </a:r>
            <a:r>
              <a:rPr lang="de-DE" dirty="0" err="1"/>
              <a:t>this</a:t>
            </a:r>
            <a:r>
              <a:rPr lang="de-DE" dirty="0"/>
              <a:t> out!</a:t>
            </a:r>
          </a:p>
        </p:txBody>
      </p:sp>
    </p:spTree>
    <p:extLst>
      <p:ext uri="{BB962C8B-B14F-4D97-AF65-F5344CB8AC3E}">
        <p14:creationId xmlns:p14="http://schemas.microsoft.com/office/powerpoint/2010/main" val="3262971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All </a:t>
            </a:r>
            <a:r>
              <a:rPr lang="de-DE" dirty="0" err="1"/>
              <a:t>numbers</a:t>
            </a:r>
            <a:r>
              <a:rPr lang="de-DE" dirty="0"/>
              <a:t> </a:t>
            </a:r>
            <a:r>
              <a:rPr lang="de-DE" dirty="0" err="1"/>
              <a:t>are</a:t>
            </a:r>
            <a:r>
              <a:rPr lang="de-DE" dirty="0"/>
              <a:t> real, </a:t>
            </a:r>
            <a:r>
              <a:rPr lang="de-DE" dirty="0" err="1"/>
              <a:t>except</a:t>
            </a:r>
            <a:r>
              <a:rPr lang="de-DE" dirty="0"/>
              <a:t> </a:t>
            </a:r>
            <a:r>
              <a:rPr lang="de-DE" dirty="0" err="1"/>
              <a:t>for</a:t>
            </a:r>
            <a:r>
              <a:rPr lang="de-DE" dirty="0"/>
              <a:t> </a:t>
            </a:r>
            <a:r>
              <a:rPr lang="de-DE" dirty="0" err="1"/>
              <a:t>i,j,k,l,m,n</a:t>
            </a:r>
            <a:r>
              <a:rPr lang="de-DE" dirty="0"/>
              <a:t>, </a:t>
            </a:r>
            <a:r>
              <a:rPr lang="de-DE" dirty="0" err="1"/>
              <a:t>which</a:t>
            </a:r>
            <a:r>
              <a:rPr lang="de-DE" dirty="0"/>
              <a:t> </a:t>
            </a:r>
            <a:r>
              <a:rPr lang="de-DE" dirty="0" err="1"/>
              <a:t>are</a:t>
            </a:r>
            <a:r>
              <a:rPr lang="de-DE" dirty="0"/>
              <a:t> </a:t>
            </a:r>
            <a:r>
              <a:rPr lang="de-DE" dirty="0" err="1"/>
              <a:t>integers</a:t>
            </a:r>
            <a:endParaRPr lang="de-DE" dirty="0"/>
          </a:p>
        </p:txBody>
      </p:sp>
    </p:spTree>
    <p:extLst>
      <p:ext uri="{BB962C8B-B14F-4D97-AF65-F5344CB8AC3E}">
        <p14:creationId xmlns:p14="http://schemas.microsoft.com/office/powerpoint/2010/main" val="434521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All </a:t>
            </a:r>
            <a:r>
              <a:rPr lang="de-DE" dirty="0" err="1"/>
              <a:t>numbers</a:t>
            </a:r>
            <a:r>
              <a:rPr lang="de-DE" dirty="0"/>
              <a:t> </a:t>
            </a:r>
            <a:r>
              <a:rPr lang="de-DE" dirty="0" err="1"/>
              <a:t>are</a:t>
            </a:r>
            <a:r>
              <a:rPr lang="de-DE" dirty="0"/>
              <a:t> real, </a:t>
            </a:r>
            <a:r>
              <a:rPr lang="de-DE" dirty="0" err="1"/>
              <a:t>except</a:t>
            </a:r>
            <a:r>
              <a:rPr lang="de-DE" dirty="0"/>
              <a:t> </a:t>
            </a:r>
            <a:r>
              <a:rPr lang="de-DE" dirty="0" err="1"/>
              <a:t>for</a:t>
            </a:r>
            <a:r>
              <a:rPr lang="de-DE" dirty="0"/>
              <a:t> </a:t>
            </a:r>
            <a:r>
              <a:rPr lang="de-DE" dirty="0" err="1"/>
              <a:t>i,j,k,l,m,n</a:t>
            </a:r>
            <a:r>
              <a:rPr lang="de-DE" dirty="0"/>
              <a:t>, </a:t>
            </a:r>
            <a:r>
              <a:rPr lang="de-DE" dirty="0" err="1"/>
              <a:t>which</a:t>
            </a:r>
            <a:r>
              <a:rPr lang="de-DE" dirty="0"/>
              <a:t> </a:t>
            </a:r>
            <a:r>
              <a:rPr lang="de-DE" dirty="0" err="1"/>
              <a:t>are</a:t>
            </a:r>
            <a:r>
              <a:rPr lang="de-DE" dirty="0"/>
              <a:t> </a:t>
            </a:r>
            <a:r>
              <a:rPr lang="de-DE" dirty="0" err="1"/>
              <a:t>integers</a:t>
            </a:r>
            <a:endParaRPr lang="de-DE" dirty="0"/>
          </a:p>
        </p:txBody>
      </p:sp>
    </p:spTree>
    <p:extLst>
      <p:ext uri="{BB962C8B-B14F-4D97-AF65-F5344CB8AC3E}">
        <p14:creationId xmlns:p14="http://schemas.microsoft.com/office/powerpoint/2010/main" val="3127807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As you </a:t>
            </a:r>
            <a:r>
              <a:rPr lang="de-DE" dirty="0" err="1"/>
              <a:t>can</a:t>
            </a:r>
            <a:r>
              <a:rPr lang="de-DE" dirty="0"/>
              <a:t> </a:t>
            </a:r>
            <a:r>
              <a:rPr lang="de-DE" dirty="0" err="1"/>
              <a:t>see</a:t>
            </a:r>
            <a:r>
              <a:rPr lang="de-DE" dirty="0"/>
              <a:t>, in </a:t>
            </a:r>
            <a:r>
              <a:rPr lang="de-DE" dirty="0" err="1"/>
              <a:t>this</a:t>
            </a:r>
            <a:r>
              <a:rPr lang="de-DE" dirty="0"/>
              <a:t> </a:t>
            </a:r>
            <a:r>
              <a:rPr lang="de-DE" dirty="0" err="1"/>
              <a:t>example</a:t>
            </a:r>
            <a:r>
              <a:rPr lang="de-DE" dirty="0"/>
              <a:t>, </a:t>
            </a:r>
            <a:r>
              <a:rPr lang="de-DE" dirty="0" err="1"/>
              <a:t>we</a:t>
            </a:r>
            <a:r>
              <a:rPr lang="de-DE" dirty="0"/>
              <a:t> </a:t>
            </a:r>
            <a:r>
              <a:rPr lang="de-DE" dirty="0" err="1"/>
              <a:t>are</a:t>
            </a:r>
            <a:r>
              <a:rPr lang="de-DE" dirty="0"/>
              <a:t> </a:t>
            </a:r>
            <a:r>
              <a:rPr lang="de-DE" dirty="0" err="1"/>
              <a:t>making</a:t>
            </a:r>
            <a:r>
              <a:rPr lang="de-DE" dirty="0"/>
              <a:t> </a:t>
            </a:r>
            <a:r>
              <a:rPr lang="de-DE" dirty="0" err="1"/>
              <a:t>use</a:t>
            </a:r>
            <a:r>
              <a:rPr lang="de-DE" dirty="0"/>
              <a:t> </a:t>
            </a:r>
            <a:r>
              <a:rPr lang="de-DE" dirty="0" err="1"/>
              <a:t>of</a:t>
            </a:r>
            <a:r>
              <a:rPr lang="de-DE" dirty="0"/>
              <a:t> </a:t>
            </a:r>
            <a:r>
              <a:rPr lang="de-DE" dirty="0" err="1"/>
              <a:t>data</a:t>
            </a:r>
            <a:r>
              <a:rPr lang="de-DE" dirty="0"/>
              <a:t> </a:t>
            </a:r>
            <a:r>
              <a:rPr lang="de-DE" dirty="0" err="1"/>
              <a:t>types</a:t>
            </a:r>
            <a:r>
              <a:rPr lang="de-DE" dirty="0"/>
              <a:t>, variables, </a:t>
            </a:r>
            <a:r>
              <a:rPr lang="de-DE" dirty="0" err="1"/>
              <a:t>input</a:t>
            </a:r>
            <a:r>
              <a:rPr lang="de-DE" dirty="0"/>
              <a:t> and </a:t>
            </a:r>
            <a:r>
              <a:rPr lang="de-DE" dirty="0" err="1"/>
              <a:t>output</a:t>
            </a:r>
            <a:r>
              <a:rPr lang="de-DE" dirty="0"/>
              <a:t>, </a:t>
            </a:r>
            <a:r>
              <a:rPr lang="de-DE" dirty="0" err="1"/>
              <a:t>constants</a:t>
            </a:r>
            <a:r>
              <a:rPr lang="de-DE" dirty="0"/>
              <a:t>, </a:t>
            </a:r>
            <a:r>
              <a:rPr lang="de-DE" dirty="0" err="1"/>
              <a:t>Arithmetical</a:t>
            </a:r>
            <a:r>
              <a:rPr lang="de-DE" dirty="0"/>
              <a:t> and Relational </a:t>
            </a:r>
            <a:r>
              <a:rPr lang="de-DE" dirty="0" err="1"/>
              <a:t>operators</a:t>
            </a:r>
            <a:r>
              <a:rPr lang="de-DE" dirty="0"/>
              <a:t>, and Control </a:t>
            </a:r>
            <a:r>
              <a:rPr lang="de-DE" dirty="0" err="1"/>
              <a:t>structures</a:t>
            </a:r>
            <a:endParaRPr lang="de-DE" dirty="0"/>
          </a:p>
        </p:txBody>
      </p:sp>
    </p:spTree>
    <p:extLst>
      <p:ext uri="{BB962C8B-B14F-4D97-AF65-F5344CB8AC3E}">
        <p14:creationId xmlns:p14="http://schemas.microsoft.com/office/powerpoint/2010/main" val="247588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What has FORTRAN </a:t>
            </a:r>
            <a:r>
              <a:rPr lang="de-DE" dirty="0" err="1"/>
              <a:t>or</a:t>
            </a:r>
            <a:r>
              <a:rPr lang="de-DE" dirty="0"/>
              <a:t> also </a:t>
            </a:r>
            <a:r>
              <a:rPr lang="de-DE" dirty="0" err="1"/>
              <a:t>known</a:t>
            </a:r>
            <a:r>
              <a:rPr lang="de-DE" dirty="0"/>
              <a:t> </a:t>
            </a:r>
            <a:r>
              <a:rPr lang="de-DE" dirty="0" err="1"/>
              <a:t>as</a:t>
            </a:r>
            <a:r>
              <a:rPr lang="de-DE" dirty="0"/>
              <a:t> Fortran </a:t>
            </a:r>
            <a:r>
              <a:rPr lang="de-DE" dirty="0" err="1"/>
              <a:t>got</a:t>
            </a:r>
            <a:r>
              <a:rPr lang="de-DE" dirty="0"/>
              <a:t> </a:t>
            </a:r>
            <a:r>
              <a:rPr lang="de-DE" dirty="0" err="1"/>
              <a:t>to</a:t>
            </a:r>
            <a:r>
              <a:rPr lang="de-DE" dirty="0"/>
              <a:t> do with </a:t>
            </a:r>
            <a:r>
              <a:rPr lang="de-DE" dirty="0" err="1"/>
              <a:t>these</a:t>
            </a:r>
            <a:r>
              <a:rPr lang="de-DE" dirty="0"/>
              <a:t> </a:t>
            </a:r>
            <a:r>
              <a:rPr lang="de-DE" dirty="0" err="1"/>
              <a:t>programming</a:t>
            </a:r>
            <a:r>
              <a:rPr lang="de-DE" dirty="0"/>
              <a:t> </a:t>
            </a:r>
            <a:r>
              <a:rPr lang="de-DE" dirty="0" err="1"/>
              <a:t>languages</a:t>
            </a:r>
            <a:r>
              <a:rPr lang="de-DE" dirty="0"/>
              <a:t>? </a:t>
            </a:r>
            <a:r>
              <a:rPr lang="de-DE" dirty="0" err="1"/>
              <a:t>They</a:t>
            </a:r>
            <a:r>
              <a:rPr lang="de-DE" dirty="0"/>
              <a:t> all </a:t>
            </a:r>
            <a:r>
              <a:rPr lang="de-DE" dirty="0" err="1"/>
              <a:t>derive</a:t>
            </a:r>
            <a:r>
              <a:rPr lang="de-DE" dirty="0"/>
              <a:t> from a </a:t>
            </a:r>
            <a:r>
              <a:rPr lang="de-DE" dirty="0" err="1"/>
              <a:t>common</a:t>
            </a:r>
            <a:r>
              <a:rPr lang="de-DE" dirty="0"/>
              <a:t> </a:t>
            </a:r>
            <a:r>
              <a:rPr lang="de-DE" dirty="0" err="1"/>
              <a:t>ancestor</a:t>
            </a:r>
            <a:endParaRPr lang="de-DE" dirty="0"/>
          </a:p>
        </p:txBody>
      </p:sp>
    </p:spTree>
    <p:extLst>
      <p:ext uri="{BB962C8B-B14F-4D97-AF65-F5344CB8AC3E}">
        <p14:creationId xmlns:p14="http://schemas.microsoft.com/office/powerpoint/2010/main" val="4006194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Since</a:t>
            </a:r>
            <a:r>
              <a:rPr lang="de-DE" dirty="0"/>
              <a:t> Fortran </a:t>
            </a:r>
            <a:r>
              <a:rPr lang="de-DE" dirty="0" err="1"/>
              <a:t>is</a:t>
            </a:r>
            <a:r>
              <a:rPr lang="de-DE" dirty="0"/>
              <a:t> still </a:t>
            </a:r>
            <a:r>
              <a:rPr lang="de-DE" dirty="0" err="1"/>
              <a:t>used</a:t>
            </a:r>
            <a:r>
              <a:rPr lang="de-DE" dirty="0"/>
              <a:t> </a:t>
            </a:r>
            <a:r>
              <a:rPr lang="de-DE" dirty="0" err="1"/>
              <a:t>today</a:t>
            </a:r>
            <a:r>
              <a:rPr lang="de-DE" dirty="0"/>
              <a:t>, </a:t>
            </a:r>
            <a:r>
              <a:rPr lang="de-DE" dirty="0" err="1"/>
              <a:t>it</a:t>
            </a:r>
            <a:r>
              <a:rPr lang="de-DE" dirty="0"/>
              <a:t> </a:t>
            </a:r>
            <a:r>
              <a:rPr lang="de-DE" dirty="0" err="1"/>
              <a:t>is</a:t>
            </a:r>
            <a:r>
              <a:rPr lang="de-DE" dirty="0"/>
              <a:t> still </a:t>
            </a:r>
            <a:r>
              <a:rPr lang="de-DE" dirty="0" err="1"/>
              <a:t>supported</a:t>
            </a:r>
            <a:r>
              <a:rPr lang="de-DE" dirty="0"/>
              <a:t>. </a:t>
            </a:r>
            <a:r>
              <a:rPr lang="de-DE" dirty="0" err="1"/>
              <a:t>It</a:t>
            </a:r>
            <a:r>
              <a:rPr lang="de-DE" dirty="0"/>
              <a:t> </a:t>
            </a:r>
            <a:r>
              <a:rPr lang="de-DE" dirty="0" err="1"/>
              <a:t>really</a:t>
            </a:r>
            <a:r>
              <a:rPr lang="de-DE" dirty="0"/>
              <a:t> </a:t>
            </a:r>
            <a:r>
              <a:rPr lang="de-DE" dirty="0" err="1"/>
              <a:t>is</a:t>
            </a:r>
            <a:r>
              <a:rPr lang="de-DE" dirty="0"/>
              <a:t> anything, but an </a:t>
            </a:r>
            <a:r>
              <a:rPr lang="de-DE" dirty="0" err="1"/>
              <a:t>old</a:t>
            </a:r>
            <a:r>
              <a:rPr lang="de-DE" dirty="0"/>
              <a:t> </a:t>
            </a:r>
            <a:r>
              <a:rPr lang="de-DE" dirty="0" err="1"/>
              <a:t>or</a:t>
            </a:r>
            <a:r>
              <a:rPr lang="de-DE" dirty="0"/>
              <a:t> </a:t>
            </a:r>
            <a:r>
              <a:rPr lang="de-DE" dirty="0" err="1"/>
              <a:t>deprecated</a:t>
            </a:r>
            <a:r>
              <a:rPr lang="de-DE" dirty="0"/>
              <a:t> </a:t>
            </a:r>
            <a:r>
              <a:rPr lang="de-DE" dirty="0" err="1"/>
              <a:t>programming</a:t>
            </a:r>
            <a:r>
              <a:rPr lang="de-DE" dirty="0"/>
              <a:t> </a:t>
            </a:r>
            <a:r>
              <a:rPr lang="de-DE" dirty="0" err="1"/>
              <a:t>language</a:t>
            </a:r>
            <a:r>
              <a:rPr lang="de-DE" dirty="0"/>
              <a:t>. </a:t>
            </a:r>
            <a:r>
              <a:rPr lang="de-DE" dirty="0" err="1"/>
              <a:t>However</a:t>
            </a:r>
            <a:r>
              <a:rPr lang="de-DE" dirty="0"/>
              <a:t>, </a:t>
            </a:r>
            <a:r>
              <a:rPr lang="de-DE" dirty="0" err="1"/>
              <a:t>we</a:t>
            </a:r>
            <a:r>
              <a:rPr lang="de-DE" dirty="0"/>
              <a:t> </a:t>
            </a:r>
            <a:r>
              <a:rPr lang="de-DE" dirty="0" err="1"/>
              <a:t>are</a:t>
            </a:r>
            <a:r>
              <a:rPr lang="de-DE" dirty="0"/>
              <a:t> </a:t>
            </a:r>
            <a:r>
              <a:rPr lang="de-DE" dirty="0" err="1"/>
              <a:t>going</a:t>
            </a:r>
            <a:r>
              <a:rPr lang="de-DE" dirty="0"/>
              <a:t> </a:t>
            </a:r>
            <a:r>
              <a:rPr lang="de-DE" dirty="0" err="1"/>
              <a:t>to</a:t>
            </a:r>
            <a:r>
              <a:rPr lang="de-DE" dirty="0"/>
              <a:t> </a:t>
            </a:r>
            <a:r>
              <a:rPr lang="de-DE" dirty="0" err="1"/>
              <a:t>put</a:t>
            </a:r>
            <a:r>
              <a:rPr lang="de-DE" dirty="0"/>
              <a:t> </a:t>
            </a:r>
            <a:r>
              <a:rPr lang="de-DE" dirty="0" err="1"/>
              <a:t>the</a:t>
            </a:r>
            <a:r>
              <a:rPr lang="de-DE" dirty="0"/>
              <a:t> </a:t>
            </a:r>
            <a:r>
              <a:rPr lang="de-DE" dirty="0" err="1"/>
              <a:t>main</a:t>
            </a:r>
            <a:r>
              <a:rPr lang="de-DE" dirty="0"/>
              <a:t> </a:t>
            </a:r>
            <a:r>
              <a:rPr lang="de-DE" dirty="0" err="1"/>
              <a:t>focus</a:t>
            </a:r>
            <a:r>
              <a:rPr lang="de-DE" dirty="0"/>
              <a:t> on Fortran 90</a:t>
            </a:r>
          </a:p>
        </p:txBody>
      </p:sp>
    </p:spTree>
    <p:extLst>
      <p:ext uri="{BB962C8B-B14F-4D97-AF65-F5344CB8AC3E}">
        <p14:creationId xmlns:p14="http://schemas.microsoft.com/office/powerpoint/2010/main" val="361350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This </a:t>
            </a:r>
            <a:r>
              <a:rPr lang="de-DE" dirty="0" err="1"/>
              <a:t>increased</a:t>
            </a:r>
            <a:r>
              <a:rPr lang="de-DE" dirty="0"/>
              <a:t> </a:t>
            </a:r>
            <a:r>
              <a:rPr lang="de-DE" dirty="0" err="1"/>
              <a:t>the</a:t>
            </a:r>
            <a:r>
              <a:rPr lang="de-DE" dirty="0"/>
              <a:t> </a:t>
            </a:r>
            <a:r>
              <a:rPr lang="de-DE" dirty="0" err="1"/>
              <a:t>readability</a:t>
            </a:r>
            <a:r>
              <a:rPr lang="de-DE" dirty="0"/>
              <a:t> </a:t>
            </a:r>
            <a:r>
              <a:rPr lang="de-DE" dirty="0" err="1"/>
              <a:t>immensly</a:t>
            </a:r>
            <a:r>
              <a:rPr lang="de-DE" dirty="0"/>
              <a:t>. </a:t>
            </a:r>
            <a:r>
              <a:rPr lang="de-DE" dirty="0" err="1"/>
              <a:t>Furthermore</a:t>
            </a:r>
            <a:r>
              <a:rPr lang="de-DE" dirty="0"/>
              <a:t>, </a:t>
            </a:r>
            <a:r>
              <a:rPr lang="de-DE" dirty="0" err="1"/>
              <a:t>the</a:t>
            </a:r>
            <a:r>
              <a:rPr lang="de-DE" dirty="0"/>
              <a:t> Compiler was </a:t>
            </a:r>
            <a:r>
              <a:rPr lang="de-DE" dirty="0" err="1"/>
              <a:t>aimed</a:t>
            </a:r>
            <a:r>
              <a:rPr lang="de-DE" dirty="0"/>
              <a:t> at </a:t>
            </a:r>
            <a:r>
              <a:rPr lang="de-DE" dirty="0" err="1"/>
              <a:t>giving</a:t>
            </a:r>
            <a:r>
              <a:rPr lang="de-DE" dirty="0"/>
              <a:t> </a:t>
            </a:r>
            <a:r>
              <a:rPr lang="de-DE" dirty="0" err="1"/>
              <a:t>the</a:t>
            </a:r>
            <a:r>
              <a:rPr lang="de-DE" dirty="0"/>
              <a:t> </a:t>
            </a:r>
            <a:r>
              <a:rPr lang="de-DE" dirty="0" err="1"/>
              <a:t>best</a:t>
            </a:r>
            <a:r>
              <a:rPr lang="de-DE" dirty="0"/>
              <a:t> possible </a:t>
            </a:r>
            <a:r>
              <a:rPr lang="de-DE" dirty="0" err="1"/>
              <a:t>performance</a:t>
            </a:r>
            <a:endParaRPr lang="de-DE" dirty="0"/>
          </a:p>
        </p:txBody>
      </p:sp>
    </p:spTree>
    <p:extLst>
      <p:ext uri="{BB962C8B-B14F-4D97-AF65-F5344CB8AC3E}">
        <p14:creationId xmlns:p14="http://schemas.microsoft.com/office/powerpoint/2010/main" val="523866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declaring</a:t>
            </a:r>
            <a:r>
              <a:rPr lang="de-DE" dirty="0"/>
              <a:t> and </a:t>
            </a:r>
            <a:r>
              <a:rPr lang="de-DE" dirty="0" err="1"/>
              <a:t>initializing</a:t>
            </a:r>
            <a:r>
              <a:rPr lang="de-DE" dirty="0"/>
              <a:t>, </a:t>
            </a:r>
            <a:r>
              <a:rPr lang="de-DE" dirty="0" err="1"/>
              <a:t>if</a:t>
            </a:r>
            <a:r>
              <a:rPr lang="de-DE" dirty="0"/>
              <a:t> </a:t>
            </a:r>
            <a:r>
              <a:rPr lang="de-DE" dirty="0" err="1"/>
              <a:t>then</a:t>
            </a:r>
            <a:r>
              <a:rPr lang="de-DE" dirty="0"/>
              <a:t>, </a:t>
            </a:r>
            <a:r>
              <a:rPr lang="de-DE" dirty="0" err="1"/>
              <a:t>loops</a:t>
            </a:r>
            <a:r>
              <a:rPr lang="de-DE" dirty="0"/>
              <a:t>, </a:t>
            </a:r>
            <a:r>
              <a:rPr lang="de-DE" dirty="0" err="1"/>
              <a:t>functions</a:t>
            </a:r>
            <a:r>
              <a:rPr lang="de-DE" dirty="0"/>
              <a:t>,</a:t>
            </a:r>
          </a:p>
        </p:txBody>
      </p:sp>
    </p:spTree>
    <p:extLst>
      <p:ext uri="{BB962C8B-B14F-4D97-AF65-F5344CB8AC3E}">
        <p14:creationId xmlns:p14="http://schemas.microsoft.com/office/powerpoint/2010/main" val="157242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de-DE" dirty="0"/>
              <a:t>Fortran </a:t>
            </a:r>
            <a:r>
              <a:rPr lang="de-DE" dirty="0" err="1"/>
              <a:t>is</a:t>
            </a:r>
            <a:r>
              <a:rPr lang="de-DE" dirty="0"/>
              <a:t> </a:t>
            </a:r>
            <a:r>
              <a:rPr lang="de-DE" dirty="0" err="1"/>
              <a:t>used</a:t>
            </a:r>
            <a:r>
              <a:rPr lang="de-DE" dirty="0"/>
              <a:t> </a:t>
            </a:r>
            <a:r>
              <a:rPr lang="de-DE" dirty="0" err="1"/>
              <a:t>everywhere</a:t>
            </a:r>
            <a:r>
              <a:rPr lang="de-DE" dirty="0"/>
              <a:t>, </a:t>
            </a:r>
            <a:r>
              <a:rPr lang="de-DE" dirty="0" err="1"/>
              <a:t>where</a:t>
            </a:r>
            <a:r>
              <a:rPr lang="de-DE" dirty="0"/>
              <a:t> </a:t>
            </a:r>
            <a:r>
              <a:rPr lang="de-DE" dirty="0" err="1"/>
              <a:t>reliability</a:t>
            </a:r>
            <a:r>
              <a:rPr lang="de-DE" dirty="0"/>
              <a:t>, </a:t>
            </a:r>
            <a:r>
              <a:rPr lang="de-DE" dirty="0" err="1"/>
              <a:t>stability</a:t>
            </a:r>
            <a:r>
              <a:rPr lang="de-DE" dirty="0"/>
              <a:t>, and </a:t>
            </a:r>
            <a:r>
              <a:rPr lang="de-DE" dirty="0" err="1"/>
              <a:t>execution</a:t>
            </a:r>
            <a:r>
              <a:rPr lang="de-DE" dirty="0"/>
              <a:t> </a:t>
            </a:r>
            <a:r>
              <a:rPr lang="de-DE" dirty="0" err="1"/>
              <a:t>speed</a:t>
            </a:r>
            <a:r>
              <a:rPr lang="de-DE" dirty="0"/>
              <a:t> </a:t>
            </a:r>
            <a:r>
              <a:rPr lang="de-DE" dirty="0" err="1"/>
              <a:t>is</a:t>
            </a:r>
            <a:r>
              <a:rPr lang="de-DE" dirty="0"/>
              <a:t> </a:t>
            </a:r>
            <a:r>
              <a:rPr lang="de-DE" dirty="0" err="1"/>
              <a:t>crucial</a:t>
            </a:r>
            <a:r>
              <a:rPr lang="de-DE" dirty="0"/>
              <a:t>.</a:t>
            </a:r>
          </a:p>
          <a:p>
            <a:pPr marL="0" marR="0" lvl="0" indent="0" defTabSz="457200" eaLnBrk="1" fontAlgn="auto" latinLnBrk="0" hangingPunct="1">
              <a:lnSpc>
                <a:spcPct val="117999"/>
              </a:lnSpc>
              <a:spcBef>
                <a:spcPts val="0"/>
              </a:spcBef>
              <a:spcAft>
                <a:spcPts val="0"/>
              </a:spcAft>
              <a:buClrTx/>
              <a:buSzTx/>
              <a:buFontTx/>
              <a:buNone/>
              <a:tabLst/>
              <a:defRPr/>
            </a:pPr>
            <a:r>
              <a:rPr lang="de-DE" dirty="0"/>
              <a:t>This </a:t>
            </a:r>
            <a:r>
              <a:rPr lang="de-DE" dirty="0" err="1"/>
              <a:t>implies</a:t>
            </a:r>
            <a:r>
              <a:rPr lang="de-DE" dirty="0"/>
              <a:t> </a:t>
            </a:r>
            <a:r>
              <a:rPr lang="de-DE" dirty="0" err="1"/>
              <a:t>the</a:t>
            </a:r>
            <a:r>
              <a:rPr lang="de-DE" dirty="0"/>
              <a:t> following </a:t>
            </a:r>
            <a:r>
              <a:rPr lang="de-DE" dirty="0" err="1"/>
              <a:t>aspects</a:t>
            </a:r>
            <a:endParaRPr lang="de-DE" dirty="0"/>
          </a:p>
        </p:txBody>
      </p:sp>
    </p:spTree>
    <p:extLst>
      <p:ext uri="{BB962C8B-B14F-4D97-AF65-F5344CB8AC3E}">
        <p14:creationId xmlns:p14="http://schemas.microsoft.com/office/powerpoint/2010/main" val="408356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Line </a:t>
            </a:r>
            <a:r>
              <a:rPr lang="de-DE" dirty="0" err="1"/>
              <a:t>comments</a:t>
            </a:r>
            <a:r>
              <a:rPr lang="de-DE" dirty="0"/>
              <a:t> </a:t>
            </a:r>
            <a:r>
              <a:rPr lang="de-DE" dirty="0" err="1"/>
              <a:t>similar</a:t>
            </a:r>
            <a:r>
              <a:rPr lang="de-DE" dirty="0"/>
              <a:t> </a:t>
            </a:r>
            <a:r>
              <a:rPr lang="de-DE" dirty="0" err="1"/>
              <a:t>to</a:t>
            </a:r>
            <a:r>
              <a:rPr lang="de-DE" dirty="0"/>
              <a:t> Java</a:t>
            </a:r>
          </a:p>
        </p:txBody>
      </p:sp>
    </p:spTree>
    <p:extLst>
      <p:ext uri="{BB962C8B-B14F-4D97-AF65-F5344CB8AC3E}">
        <p14:creationId xmlns:p14="http://schemas.microsoft.com/office/powerpoint/2010/main" val="41663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The </a:t>
            </a:r>
            <a:r>
              <a:rPr lang="de-DE" dirty="0" err="1"/>
              <a:t>scentific</a:t>
            </a:r>
            <a:r>
              <a:rPr lang="de-DE" dirty="0"/>
              <a:t> </a:t>
            </a:r>
            <a:r>
              <a:rPr lang="de-DE" dirty="0" err="1"/>
              <a:t>focus</a:t>
            </a:r>
            <a:r>
              <a:rPr lang="de-DE" dirty="0"/>
              <a:t> </a:t>
            </a:r>
            <a:r>
              <a:rPr lang="de-DE" dirty="0" err="1"/>
              <a:t>of</a:t>
            </a:r>
            <a:r>
              <a:rPr lang="de-DE" dirty="0"/>
              <a:t> Fortran </a:t>
            </a:r>
            <a:r>
              <a:rPr lang="de-DE" dirty="0" err="1"/>
              <a:t>becomes</a:t>
            </a:r>
            <a:r>
              <a:rPr lang="de-DE" dirty="0"/>
              <a:t> </a:t>
            </a:r>
            <a:r>
              <a:rPr lang="de-DE" dirty="0" err="1"/>
              <a:t>clear</a:t>
            </a:r>
            <a:r>
              <a:rPr lang="de-DE" dirty="0"/>
              <a:t>.</a:t>
            </a:r>
          </a:p>
        </p:txBody>
      </p:sp>
    </p:spTree>
    <p:extLst>
      <p:ext uri="{BB962C8B-B14F-4D97-AF65-F5344CB8AC3E}">
        <p14:creationId xmlns:p14="http://schemas.microsoft.com/office/powerpoint/2010/main" val="234261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All </a:t>
            </a:r>
            <a:r>
              <a:rPr lang="de-DE" dirty="0" err="1"/>
              <a:t>numbers</a:t>
            </a:r>
            <a:r>
              <a:rPr lang="de-DE" dirty="0"/>
              <a:t> </a:t>
            </a:r>
            <a:r>
              <a:rPr lang="de-DE" dirty="0" err="1"/>
              <a:t>are</a:t>
            </a:r>
            <a:r>
              <a:rPr lang="de-DE" dirty="0"/>
              <a:t> real, </a:t>
            </a:r>
            <a:r>
              <a:rPr lang="de-DE" dirty="0" err="1"/>
              <a:t>except</a:t>
            </a:r>
            <a:r>
              <a:rPr lang="de-DE" dirty="0"/>
              <a:t> </a:t>
            </a:r>
            <a:r>
              <a:rPr lang="de-DE" dirty="0" err="1"/>
              <a:t>for</a:t>
            </a:r>
            <a:r>
              <a:rPr lang="de-DE" dirty="0"/>
              <a:t> </a:t>
            </a:r>
            <a:r>
              <a:rPr lang="de-DE" dirty="0" err="1"/>
              <a:t>i,j,k,l,m,n</a:t>
            </a:r>
            <a:r>
              <a:rPr lang="de-DE" dirty="0"/>
              <a:t>, </a:t>
            </a:r>
            <a:r>
              <a:rPr lang="de-DE" dirty="0" err="1"/>
              <a:t>which</a:t>
            </a:r>
            <a:r>
              <a:rPr lang="de-DE" dirty="0"/>
              <a:t> </a:t>
            </a:r>
            <a:r>
              <a:rPr lang="de-DE" dirty="0" err="1"/>
              <a:t>are</a:t>
            </a:r>
            <a:r>
              <a:rPr lang="de-DE" dirty="0"/>
              <a:t> </a:t>
            </a:r>
            <a:r>
              <a:rPr lang="de-DE" dirty="0" err="1"/>
              <a:t>integers</a:t>
            </a:r>
            <a:endParaRPr lang="de-DE" dirty="0"/>
          </a:p>
        </p:txBody>
      </p:sp>
    </p:spTree>
    <p:extLst>
      <p:ext uri="{BB962C8B-B14F-4D97-AF65-F5344CB8AC3E}">
        <p14:creationId xmlns:p14="http://schemas.microsoft.com/office/powerpoint/2010/main" val="302859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p:spTree>
      <p:nvGrpSpPr>
        <p:cNvPr id="1" name=""/>
        <p:cNvGrpSpPr/>
        <p:nvPr/>
      </p:nvGrpSpPr>
      <p:grpSpPr>
        <a:xfrm>
          <a:off x="0" y="0"/>
          <a:ext cx="0" cy="0"/>
          <a:chOff x="0" y="0"/>
          <a:chExt cx="0" cy="0"/>
        </a:xfrm>
      </p:grpSpPr>
      <p:sp>
        <p:nvSpPr>
          <p:cNvPr id="11" name="Autor:in und Datum"/>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12" name="Titel der Präsentation"/>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Titel der Präsentation</a:t>
            </a:r>
          </a:p>
        </p:txBody>
      </p:sp>
      <p:sp>
        <p:nvSpPr>
          <p:cNvPr id="13" name="Textebene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1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115" name="Quellenangabe"/>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Quellenangabe</a:t>
            </a:r>
          </a:p>
        </p:txBody>
      </p:sp>
      <p:sp>
        <p:nvSpPr>
          <p:cNvPr id="116" name="Textebene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„Bemerkenswert“</a:t>
            </a:r>
          </a:p>
          <a:p>
            <a:pPr lvl="1"/>
            <a:endParaRPr/>
          </a:p>
          <a:p>
            <a:pPr lvl="2"/>
            <a:endParaRPr/>
          </a:p>
          <a:p>
            <a:pPr lvl="3"/>
            <a:endParaRPr/>
          </a:p>
          <a:p>
            <a:pPr lvl="4"/>
            <a:endParaRPr/>
          </a:p>
        </p:txBody>
      </p:sp>
      <p:sp>
        <p:nvSpPr>
          <p:cNvPr id="11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124" name="Salatschüssel mit gebratenem Reis, gekochten Eiern und Stäbchen"/>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Schüssel mit Lachsfrikadellen, Salat u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Schüssel mit Pappardelle, Petersilienbutter, gerösteten Haselnüssen und geriebenem Parmesan"/>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Salatschüssel mit gebratenem Reis, gekochten Eiern und Stäbchen"/>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Foliennumm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42"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 &amp; Foto">
    <p:spTree>
      <p:nvGrpSpPr>
        <p:cNvPr id="1" name=""/>
        <p:cNvGrpSpPr/>
        <p:nvPr/>
      </p:nvGrpSpPr>
      <p:grpSpPr>
        <a:xfrm>
          <a:off x="0" y="0"/>
          <a:ext cx="0" cy="0"/>
          <a:chOff x="0" y="0"/>
          <a:chExt cx="0" cy="0"/>
        </a:xfrm>
      </p:grpSpPr>
      <p:sp>
        <p:nvSpPr>
          <p:cNvPr id="21" name="Avocados und Limonen"/>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Titel der Präsentation"/>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Titel der Präsentation</a:t>
            </a:r>
          </a:p>
        </p:txBody>
      </p:sp>
      <p:sp>
        <p:nvSpPr>
          <p:cNvPr id="23" name="Autor:in und Datum"/>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24" name="Textebene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2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amp; Foto 2">
    <p:spTree>
      <p:nvGrpSpPr>
        <p:cNvPr id="1" name=""/>
        <p:cNvGrpSpPr/>
        <p:nvPr/>
      </p:nvGrpSpPr>
      <p:grpSpPr>
        <a:xfrm>
          <a:off x="0" y="0"/>
          <a:ext cx="0" cy="0"/>
          <a:chOff x="0" y="0"/>
          <a:chExt cx="0" cy="0"/>
        </a:xfrm>
      </p:grpSpPr>
      <p:sp>
        <p:nvSpPr>
          <p:cNvPr id="32" name="Schüssel mit Lachsfrikadellen, Salat u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Folientitel"/>
          <p:cNvSpPr txBox="1">
            <a:spLocks noGrp="1"/>
          </p:cNvSpPr>
          <p:nvPr>
            <p:ph type="title" hasCustomPrompt="1"/>
          </p:nvPr>
        </p:nvSpPr>
        <p:spPr>
          <a:xfrm>
            <a:off x="1206500" y="1270000"/>
            <a:ext cx="9779000" cy="5882273"/>
          </a:xfrm>
          <a:prstGeom prst="rect">
            <a:avLst/>
          </a:prstGeom>
        </p:spPr>
        <p:txBody>
          <a:bodyPr anchor="b"/>
          <a:lstStyle/>
          <a:p>
            <a:r>
              <a:t>Folientitel</a:t>
            </a:r>
          </a:p>
        </p:txBody>
      </p:sp>
      <p:sp>
        <p:nvSpPr>
          <p:cNvPr id="34" name="Textebene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Folien-Untertitel</a:t>
            </a:r>
          </a:p>
          <a:p>
            <a:pPr lvl="1"/>
            <a:endParaRPr/>
          </a:p>
          <a:p>
            <a:pPr lvl="2"/>
            <a:endParaRPr/>
          </a:p>
          <a:p>
            <a:pPr lvl="3"/>
            <a:endParaRPr/>
          </a:p>
          <a:p>
            <a:pPr lvl="4"/>
            <a:endParaRPr/>
          </a:p>
        </p:txBody>
      </p:sp>
      <p:sp>
        <p:nvSpPr>
          <p:cNvPr id="35"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amp; Punkte">
    <p:spTree>
      <p:nvGrpSpPr>
        <p:cNvPr id="1" name=""/>
        <p:cNvGrpSpPr/>
        <p:nvPr/>
      </p:nvGrpSpPr>
      <p:grpSpPr>
        <a:xfrm>
          <a:off x="0" y="0"/>
          <a:ext cx="0" cy="0"/>
          <a:chOff x="0" y="0"/>
          <a:chExt cx="0" cy="0"/>
        </a:xfrm>
      </p:grpSpPr>
      <p:sp>
        <p:nvSpPr>
          <p:cNvPr id="42" name="Folientitel"/>
          <p:cNvSpPr txBox="1">
            <a:spLocks noGrp="1"/>
          </p:cNvSpPr>
          <p:nvPr>
            <p:ph type="title" hasCustomPrompt="1"/>
          </p:nvPr>
        </p:nvSpPr>
        <p:spPr>
          <a:prstGeom prst="rect">
            <a:avLst/>
          </a:prstGeom>
        </p:spPr>
        <p:txBody>
          <a:bodyPr/>
          <a:lstStyle/>
          <a:p>
            <a:r>
              <a:t>Folientitel</a:t>
            </a:r>
          </a:p>
        </p:txBody>
      </p:sp>
      <p:sp>
        <p:nvSpPr>
          <p:cNvPr id="43"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44" name="Textebene 1…"/>
          <p:cNvSpPr txBox="1">
            <a:spLocks noGrp="1"/>
          </p:cNvSpPr>
          <p:nvPr>
            <p:ph type="body" idx="1" hasCustomPrompt="1"/>
          </p:nvPr>
        </p:nvSpPr>
        <p:spPr>
          <a:prstGeom prst="rect">
            <a:avLst/>
          </a:prstGeom>
        </p:spPr>
        <p:txBody>
          <a:bodyPr/>
          <a:lstStyle/>
          <a:p>
            <a:r>
              <a:t>Text für Folienpunkt</a:t>
            </a:r>
          </a:p>
          <a:p>
            <a:pPr lvl="1"/>
            <a:endParaRPr/>
          </a:p>
          <a:p>
            <a:pPr lvl="2"/>
            <a:endParaRPr/>
          </a:p>
          <a:p>
            <a:pPr lvl="3"/>
            <a:endParaRPr/>
          </a:p>
          <a:p>
            <a:pPr lvl="4"/>
            <a:endParaRPr/>
          </a:p>
        </p:txBody>
      </p:sp>
      <p:sp>
        <p:nvSpPr>
          <p:cNvPr id="4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52" name="Textebene 1…"/>
          <p:cNvSpPr txBox="1">
            <a:spLocks noGrp="1"/>
          </p:cNvSpPr>
          <p:nvPr>
            <p:ph type="body" idx="1" hasCustomPrompt="1"/>
          </p:nvPr>
        </p:nvSpPr>
        <p:spPr>
          <a:prstGeom prst="rect">
            <a:avLst/>
          </a:prstGeom>
        </p:spPr>
        <p:txBody>
          <a:bodyPr numCol="2" spcCol="1098550"/>
          <a:lstStyle/>
          <a:p>
            <a:r>
              <a:t>Text für Folienpunkt</a:t>
            </a:r>
          </a:p>
          <a:p>
            <a:pPr lvl="1"/>
            <a:endParaRPr/>
          </a:p>
          <a:p>
            <a:pPr lvl="2"/>
            <a:endParaRPr/>
          </a:p>
          <a:p>
            <a:pPr lvl="3"/>
            <a:endParaRPr/>
          </a:p>
          <a:p>
            <a:pPr lvl="4"/>
            <a:endParaRPr/>
          </a:p>
        </p:txBody>
      </p:sp>
      <p:sp>
        <p:nvSpPr>
          <p:cNvPr id="5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Abschnitt">
    <p:spTree>
      <p:nvGrpSpPr>
        <p:cNvPr id="1" name=""/>
        <p:cNvGrpSpPr/>
        <p:nvPr/>
      </p:nvGrpSpPr>
      <p:grpSpPr>
        <a:xfrm>
          <a:off x="0" y="0"/>
          <a:ext cx="0" cy="0"/>
          <a:chOff x="0" y="0"/>
          <a:chExt cx="0" cy="0"/>
        </a:xfrm>
      </p:grpSpPr>
      <p:sp>
        <p:nvSpPr>
          <p:cNvPr id="71" name="Titel des Abschnitts"/>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Titel des Abschnitts</a:t>
            </a:r>
          </a:p>
        </p:txBody>
      </p:sp>
      <p:sp>
        <p:nvSpPr>
          <p:cNvPr id="72"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79" name="Folientitel"/>
          <p:cNvSpPr txBox="1">
            <a:spLocks noGrp="1"/>
          </p:cNvSpPr>
          <p:nvPr>
            <p:ph type="title" hasCustomPrompt="1"/>
          </p:nvPr>
        </p:nvSpPr>
        <p:spPr>
          <a:xfrm>
            <a:off x="1206500" y="1079500"/>
            <a:ext cx="21971000" cy="1434949"/>
          </a:xfrm>
          <a:prstGeom prst="rect">
            <a:avLst/>
          </a:prstGeom>
        </p:spPr>
        <p:txBody>
          <a:bodyPr/>
          <a:lstStyle/>
          <a:p>
            <a:r>
              <a:t>Folientitel</a:t>
            </a:r>
          </a:p>
        </p:txBody>
      </p:sp>
      <p:sp>
        <p:nvSpPr>
          <p:cNvPr id="80"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8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Titel"/>
          <p:cNvSpPr txBox="1">
            <a:spLocks noGrp="1"/>
          </p:cNvSpPr>
          <p:nvPr>
            <p:ph type="title" hasCustomPrompt="1"/>
          </p:nvPr>
        </p:nvSpPr>
        <p:spPr>
          <a:xfrm>
            <a:off x="1206500" y="1079500"/>
            <a:ext cx="21971000" cy="1435100"/>
          </a:xfrm>
          <a:prstGeom prst="rect">
            <a:avLst/>
          </a:prstGeom>
        </p:spPr>
        <p:txBody>
          <a:bodyPr/>
          <a:lstStyle/>
          <a:p>
            <a:r>
              <a:t>Agenda-Titel</a:t>
            </a:r>
          </a:p>
        </p:txBody>
      </p:sp>
      <p:sp>
        <p:nvSpPr>
          <p:cNvPr id="89" name="Agenda-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Agenda-Untertitel</a:t>
            </a:r>
          </a:p>
        </p:txBody>
      </p:sp>
      <p:sp>
        <p:nvSpPr>
          <p:cNvPr id="90" name="Textebene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Agendathemen</a:t>
            </a:r>
          </a:p>
          <a:p>
            <a:pPr lvl="1"/>
            <a:endParaRPr/>
          </a:p>
          <a:p>
            <a:pPr lvl="2"/>
            <a:endParaRPr/>
          </a:p>
          <a:p>
            <a:pPr lvl="3"/>
            <a:endParaRPr/>
          </a:p>
          <a:p>
            <a:pPr lvl="4"/>
            <a:endParaRPr/>
          </a:p>
        </p:txBody>
      </p:sp>
      <p:sp>
        <p:nvSpPr>
          <p:cNvPr id="9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akt (groß)">
    <p:spTree>
      <p:nvGrpSpPr>
        <p:cNvPr id="1" name=""/>
        <p:cNvGrpSpPr/>
        <p:nvPr/>
      </p:nvGrpSpPr>
      <p:grpSpPr>
        <a:xfrm>
          <a:off x="0" y="0"/>
          <a:ext cx="0" cy="0"/>
          <a:chOff x="0" y="0"/>
          <a:chExt cx="0" cy="0"/>
        </a:xfrm>
      </p:grpSpPr>
      <p:sp>
        <p:nvSpPr>
          <p:cNvPr id="106" name="Textebene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100 %</a:t>
            </a:r>
          </a:p>
          <a:p>
            <a:pPr lvl="1"/>
            <a:endParaRPr/>
          </a:p>
          <a:p>
            <a:pPr lvl="2"/>
            <a:endParaRPr/>
          </a:p>
          <a:p>
            <a:pPr lvl="3"/>
            <a:endParaRPr/>
          </a:p>
          <a:p>
            <a:pPr lvl="4"/>
            <a:endParaRPr/>
          </a:p>
        </p:txBody>
      </p:sp>
      <p:sp>
        <p:nvSpPr>
          <p:cNvPr id="107" name="Fakte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Fakten</a:t>
            </a:r>
          </a:p>
        </p:txBody>
      </p:sp>
      <p:sp>
        <p:nvSpPr>
          <p:cNvPr id="108"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lientitel"/>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Folientitel</a:t>
            </a:r>
          </a:p>
        </p:txBody>
      </p:sp>
      <p:sp>
        <p:nvSpPr>
          <p:cNvPr id="3" name="Textebene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Text für Folienpunkt</a:t>
            </a:r>
          </a:p>
          <a:p>
            <a:pPr lvl="1"/>
            <a:endParaRPr/>
          </a:p>
          <a:p>
            <a:pPr lvl="2"/>
            <a:endParaRPr/>
          </a:p>
          <a:p>
            <a:pPr lvl="3"/>
            <a:endParaRPr/>
          </a:p>
          <a:p>
            <a:pPr lvl="4"/>
            <a:endParaRPr/>
          </a:p>
        </p:txBody>
      </p:sp>
      <p:sp>
        <p:nvSpPr>
          <p:cNvPr id="4" name="Foliennumm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763ADF-29B3-2925-5A2D-BBAFF5943E0E}"/>
              </a:ext>
            </a:extLst>
          </p:cNvPr>
          <p:cNvSpPr>
            <a:spLocks noGrp="1"/>
          </p:cNvSpPr>
          <p:nvPr>
            <p:ph type="title"/>
          </p:nvPr>
        </p:nvSpPr>
        <p:spPr/>
        <p:txBody>
          <a:bodyPr/>
          <a:lstStyle/>
          <a:p>
            <a:r>
              <a:rPr lang="de-DE" dirty="0" err="1"/>
              <a:t>Innovations</a:t>
            </a:r>
            <a:endParaRPr lang="de-DE" dirty="0"/>
          </a:p>
        </p:txBody>
      </p:sp>
      <p:sp>
        <p:nvSpPr>
          <p:cNvPr id="3" name="Textplatzhalter 2">
            <a:extLst>
              <a:ext uri="{FF2B5EF4-FFF2-40B4-BE49-F238E27FC236}">
                <a16:creationId xmlns:a16="http://schemas.microsoft.com/office/drawing/2014/main" id="{7E30A62A-F0DB-EAE2-8E2E-7B0819B69A8D}"/>
              </a:ext>
            </a:extLst>
          </p:cNvPr>
          <p:cNvSpPr>
            <a:spLocks noGrp="1"/>
          </p:cNvSpPr>
          <p:nvPr>
            <p:ph type="body" sz="quarter" idx="21"/>
          </p:nvPr>
        </p:nvSpPr>
        <p:spPr/>
        <p:txBody>
          <a:bodyPr/>
          <a:lstStyle/>
          <a:p>
            <a:r>
              <a:rPr lang="de-DE" dirty="0"/>
              <a:t>Fortran </a:t>
            </a:r>
            <a:r>
              <a:rPr lang="de-DE" dirty="0" err="1"/>
              <a:t>featured</a:t>
            </a:r>
            <a:r>
              <a:rPr lang="de-DE" dirty="0"/>
              <a:t> </a:t>
            </a:r>
            <a:r>
              <a:rPr lang="de-DE" dirty="0" err="1"/>
              <a:t>many</a:t>
            </a:r>
            <a:r>
              <a:rPr lang="de-DE" dirty="0"/>
              <a:t> </a:t>
            </a:r>
            <a:r>
              <a:rPr lang="de-DE" dirty="0" err="1"/>
              <a:t>paradigms</a:t>
            </a:r>
            <a:r>
              <a:rPr lang="de-DE" dirty="0"/>
              <a:t>, </a:t>
            </a:r>
            <a:r>
              <a:rPr lang="de-DE" dirty="0" err="1"/>
              <a:t>which</a:t>
            </a:r>
            <a:r>
              <a:rPr lang="de-DE" dirty="0"/>
              <a:t> </a:t>
            </a:r>
            <a:r>
              <a:rPr lang="de-DE" dirty="0" err="1"/>
              <a:t>are</a:t>
            </a:r>
            <a:r>
              <a:rPr lang="de-DE" dirty="0"/>
              <a:t> still </a:t>
            </a:r>
            <a:r>
              <a:rPr lang="de-DE" dirty="0" err="1"/>
              <a:t>found</a:t>
            </a:r>
            <a:r>
              <a:rPr lang="de-DE" dirty="0"/>
              <a:t> </a:t>
            </a:r>
            <a:r>
              <a:rPr lang="de-DE" dirty="0" err="1"/>
              <a:t>today</a:t>
            </a:r>
            <a:endParaRPr lang="de-DE" dirty="0"/>
          </a:p>
        </p:txBody>
      </p:sp>
      <p:sp>
        <p:nvSpPr>
          <p:cNvPr id="4" name="Textplatzhalter 3">
            <a:extLst>
              <a:ext uri="{FF2B5EF4-FFF2-40B4-BE49-F238E27FC236}">
                <a16:creationId xmlns:a16="http://schemas.microsoft.com/office/drawing/2014/main" id="{C70F3C06-081E-A849-5750-03538D9139CB}"/>
              </a:ext>
            </a:extLst>
          </p:cNvPr>
          <p:cNvSpPr>
            <a:spLocks noGrp="1"/>
          </p:cNvSpPr>
          <p:nvPr>
            <p:ph type="body" idx="1"/>
          </p:nvPr>
        </p:nvSpPr>
        <p:spPr/>
        <p:txBody>
          <a:bodyPr/>
          <a:lstStyle/>
          <a:p>
            <a:r>
              <a:rPr lang="de-DE" dirty="0"/>
              <a:t>Variables and Constants with different </a:t>
            </a:r>
            <a:r>
              <a:rPr lang="de-DE" dirty="0" err="1"/>
              <a:t>data</a:t>
            </a:r>
            <a:r>
              <a:rPr lang="de-DE" dirty="0"/>
              <a:t> </a:t>
            </a:r>
            <a:r>
              <a:rPr lang="de-DE" dirty="0" err="1"/>
              <a:t>types</a:t>
            </a:r>
            <a:endParaRPr lang="de-DE" dirty="0"/>
          </a:p>
          <a:p>
            <a:r>
              <a:rPr lang="de-DE" dirty="0"/>
              <a:t>Control </a:t>
            </a:r>
            <a:r>
              <a:rPr lang="de-DE" dirty="0" err="1"/>
              <a:t>structures</a:t>
            </a:r>
            <a:endParaRPr lang="de-DE" dirty="0"/>
          </a:p>
          <a:p>
            <a:r>
              <a:rPr lang="de-DE" dirty="0" err="1"/>
              <a:t>Subroutines</a:t>
            </a:r>
            <a:endParaRPr lang="de-DE" dirty="0"/>
          </a:p>
          <a:p>
            <a:r>
              <a:rPr lang="de-DE" dirty="0"/>
              <a:t>Operators</a:t>
            </a:r>
          </a:p>
          <a:p>
            <a:r>
              <a:rPr lang="de-DE" dirty="0"/>
              <a:t>(</a:t>
            </a:r>
            <a:r>
              <a:rPr lang="de-DE" dirty="0" err="1"/>
              <a:t>Object</a:t>
            </a:r>
            <a:r>
              <a:rPr lang="de-DE" dirty="0"/>
              <a:t> </a:t>
            </a:r>
            <a:r>
              <a:rPr lang="de-DE" dirty="0" err="1"/>
              <a:t>oriented</a:t>
            </a:r>
            <a:r>
              <a:rPr lang="de-DE" dirty="0"/>
              <a:t> </a:t>
            </a:r>
            <a:r>
              <a:rPr lang="de-DE" dirty="0" err="1"/>
              <a:t>programming</a:t>
            </a:r>
            <a:r>
              <a:rPr lang="de-DE" dirty="0"/>
              <a:t>)</a:t>
            </a:r>
          </a:p>
        </p:txBody>
      </p:sp>
    </p:spTree>
    <p:extLst>
      <p:ext uri="{BB962C8B-B14F-4D97-AF65-F5344CB8AC3E}">
        <p14:creationId xmlns:p14="http://schemas.microsoft.com/office/powerpoint/2010/main" val="5174246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834271-2442-8B5E-A552-C6771B43AD67}"/>
              </a:ext>
            </a:extLst>
          </p:cNvPr>
          <p:cNvSpPr>
            <a:spLocks noGrp="1"/>
          </p:cNvSpPr>
          <p:nvPr>
            <p:ph type="title"/>
          </p:nvPr>
        </p:nvSpPr>
        <p:spPr/>
        <p:txBody>
          <a:bodyPr/>
          <a:lstStyle/>
          <a:p>
            <a:r>
              <a:rPr lang="de-DE" dirty="0" err="1"/>
              <a:t>Applications</a:t>
            </a:r>
            <a:endParaRPr lang="de-DE" dirty="0"/>
          </a:p>
        </p:txBody>
      </p:sp>
      <p:sp>
        <p:nvSpPr>
          <p:cNvPr id="3" name="Textplatzhalter 2">
            <a:extLst>
              <a:ext uri="{FF2B5EF4-FFF2-40B4-BE49-F238E27FC236}">
                <a16:creationId xmlns:a16="http://schemas.microsoft.com/office/drawing/2014/main" id="{6E6E76E2-D139-68B4-0AC1-8DEEF278F513}"/>
              </a:ext>
            </a:extLst>
          </p:cNvPr>
          <p:cNvSpPr>
            <a:spLocks noGrp="1"/>
          </p:cNvSpPr>
          <p:nvPr>
            <p:ph type="body" sz="quarter" idx="21"/>
          </p:nvPr>
        </p:nvSpPr>
        <p:spPr/>
        <p:txBody>
          <a:bodyPr/>
          <a:lstStyle/>
          <a:p>
            <a:r>
              <a:rPr lang="de-DE" dirty="0" err="1"/>
              <a:t>Where</a:t>
            </a:r>
            <a:r>
              <a:rPr lang="de-DE" dirty="0"/>
              <a:t> </a:t>
            </a:r>
            <a:r>
              <a:rPr lang="de-DE" dirty="0" err="1"/>
              <a:t>can</a:t>
            </a:r>
            <a:r>
              <a:rPr lang="de-DE" dirty="0"/>
              <a:t> </a:t>
            </a:r>
            <a:r>
              <a:rPr lang="de-DE" dirty="0" err="1"/>
              <a:t>we</a:t>
            </a:r>
            <a:r>
              <a:rPr lang="de-DE" dirty="0"/>
              <a:t> still find Fortran in </a:t>
            </a:r>
            <a:r>
              <a:rPr lang="de-DE" dirty="0" err="1"/>
              <a:t>today‘s</a:t>
            </a:r>
            <a:r>
              <a:rPr lang="de-DE" dirty="0"/>
              <a:t> </a:t>
            </a:r>
            <a:r>
              <a:rPr lang="de-DE" dirty="0" err="1"/>
              <a:t>world</a:t>
            </a:r>
            <a:r>
              <a:rPr lang="de-DE" dirty="0"/>
              <a:t>?</a:t>
            </a:r>
          </a:p>
        </p:txBody>
      </p:sp>
      <p:sp>
        <p:nvSpPr>
          <p:cNvPr id="4" name="Textplatzhalter 3">
            <a:extLst>
              <a:ext uri="{FF2B5EF4-FFF2-40B4-BE49-F238E27FC236}">
                <a16:creationId xmlns:a16="http://schemas.microsoft.com/office/drawing/2014/main" id="{DD6B6FD6-05E4-5DB6-ED6C-5AB12BFD111C}"/>
              </a:ext>
            </a:extLst>
          </p:cNvPr>
          <p:cNvSpPr>
            <a:spLocks noGrp="1"/>
          </p:cNvSpPr>
          <p:nvPr>
            <p:ph type="body" idx="1"/>
          </p:nvPr>
        </p:nvSpPr>
        <p:spPr>
          <a:xfrm>
            <a:off x="1206500" y="4248504"/>
            <a:ext cx="9817100" cy="8256012"/>
          </a:xfrm>
        </p:spPr>
        <p:txBody>
          <a:bodyPr/>
          <a:lstStyle/>
          <a:p>
            <a:r>
              <a:rPr lang="de-DE" dirty="0" err="1"/>
              <a:t>Weather</a:t>
            </a:r>
            <a:r>
              <a:rPr lang="de-DE" dirty="0"/>
              <a:t> </a:t>
            </a:r>
            <a:r>
              <a:rPr lang="de-DE" dirty="0" err="1"/>
              <a:t>prediction</a:t>
            </a:r>
            <a:endParaRPr lang="de-DE" dirty="0"/>
          </a:p>
          <a:p>
            <a:r>
              <a:rPr lang="de-DE" dirty="0"/>
              <a:t>Medicine</a:t>
            </a:r>
          </a:p>
          <a:p>
            <a:r>
              <a:rPr lang="de-DE" dirty="0"/>
              <a:t>Computational fluid </a:t>
            </a:r>
            <a:r>
              <a:rPr lang="de-DE" dirty="0" err="1"/>
              <a:t>dynamics</a:t>
            </a:r>
            <a:endParaRPr lang="de-DE" dirty="0"/>
          </a:p>
          <a:p>
            <a:r>
              <a:rPr lang="de-DE" dirty="0"/>
              <a:t>Computational </a:t>
            </a:r>
            <a:r>
              <a:rPr lang="de-DE" dirty="0" err="1"/>
              <a:t>chemistry</a:t>
            </a:r>
            <a:r>
              <a:rPr lang="de-DE" dirty="0"/>
              <a:t> and </a:t>
            </a:r>
            <a:r>
              <a:rPr lang="de-DE" dirty="0" err="1"/>
              <a:t>physics</a:t>
            </a:r>
            <a:endParaRPr lang="de-DE" dirty="0"/>
          </a:p>
          <a:p>
            <a:r>
              <a:rPr lang="de-DE" dirty="0" err="1"/>
              <a:t>benchmarking</a:t>
            </a:r>
            <a:r>
              <a:rPr lang="de-DE" dirty="0"/>
              <a:t> </a:t>
            </a:r>
            <a:r>
              <a:rPr lang="de-DE" dirty="0" err="1"/>
              <a:t>the</a:t>
            </a:r>
            <a:r>
              <a:rPr lang="de-DE" dirty="0"/>
              <a:t> </a:t>
            </a:r>
            <a:r>
              <a:rPr lang="de-DE" dirty="0" err="1"/>
              <a:t>world‘s</a:t>
            </a:r>
            <a:r>
              <a:rPr lang="de-DE" dirty="0"/>
              <a:t> fastest </a:t>
            </a:r>
            <a:r>
              <a:rPr lang="de-DE" dirty="0" err="1"/>
              <a:t>supercomputers</a:t>
            </a:r>
            <a:endParaRPr lang="de-DE" dirty="0"/>
          </a:p>
        </p:txBody>
      </p:sp>
    </p:spTree>
    <p:extLst>
      <p:ext uri="{BB962C8B-B14F-4D97-AF65-F5344CB8AC3E}">
        <p14:creationId xmlns:p14="http://schemas.microsoft.com/office/powerpoint/2010/main" val="32537669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ALGOL 60"/>
          <p:cNvSpPr txBox="1">
            <a:spLocks noGrp="1"/>
          </p:cNvSpPr>
          <p:nvPr>
            <p:ph type="title"/>
          </p:nvPr>
        </p:nvSpPr>
        <p:spPr>
          <a:prstGeom prst="rect">
            <a:avLst/>
          </a:prstGeom>
        </p:spPr>
        <p:txBody>
          <a:bodyPr/>
          <a:lstStyle/>
          <a:p>
            <a:r>
              <a:rPr lang="de-DE" dirty="0"/>
              <a:t>FORTRAN 90</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yntax"/>
          <p:cNvSpPr txBox="1">
            <a:spLocks noGrp="1"/>
          </p:cNvSpPr>
          <p:nvPr>
            <p:ph type="title"/>
          </p:nvPr>
        </p:nvSpPr>
        <p:spPr>
          <a:prstGeom prst="rect">
            <a:avLst/>
          </a:prstGeom>
        </p:spPr>
        <p:txBody>
          <a:bodyPr/>
          <a:lstStyle/>
          <a:p>
            <a:r>
              <a:t>Syntax</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LGOL 60"/>
          <p:cNvSpPr txBox="1">
            <a:spLocks noGrp="1"/>
          </p:cNvSpPr>
          <p:nvPr>
            <p:ph type="title"/>
          </p:nvPr>
        </p:nvSpPr>
        <p:spPr>
          <a:prstGeom prst="rect">
            <a:avLst/>
          </a:prstGeom>
        </p:spPr>
        <p:txBody>
          <a:bodyPr/>
          <a:lstStyle/>
          <a:p>
            <a:r>
              <a:rPr lang="de-DE" dirty="0"/>
              <a:t>Fortran 90</a:t>
            </a:r>
            <a:endParaRPr dirty="0"/>
          </a:p>
        </p:txBody>
      </p:sp>
      <p:sp>
        <p:nvSpPr>
          <p:cNvPr id="195" name="Syntax"/>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Syntax</a:t>
            </a:r>
          </a:p>
        </p:txBody>
      </p:sp>
      <p:sp>
        <p:nvSpPr>
          <p:cNvPr id="196" name="Mal schauen (wichtig ist, dass überall am besten ein Beispiel zu sehen ist, oder sich das finale Beispiel am Ende von Abschnitt zu Abschnitt aufbaut und am Ende das volle Beispiel ergibt)…"/>
          <p:cNvSpPr txBox="1">
            <a:spLocks noGrp="1"/>
          </p:cNvSpPr>
          <p:nvPr>
            <p:ph type="body" sz="half" idx="1"/>
          </p:nvPr>
        </p:nvSpPr>
        <p:spPr>
          <a:xfrm>
            <a:off x="12099257" y="3806125"/>
            <a:ext cx="9998743" cy="8413584"/>
          </a:xfrm>
          <a:prstGeom prst="rect">
            <a:avLst/>
          </a:prstGeom>
        </p:spPr>
        <p:txBody>
          <a:bodyPr>
            <a:normAutofit/>
          </a:bodyPr>
          <a:lstStyle/>
          <a:p>
            <a:r>
              <a:rPr lang="de-DE" dirty="0"/>
              <a:t>Every </a:t>
            </a:r>
            <a:r>
              <a:rPr lang="de-DE" dirty="0" err="1"/>
              <a:t>program</a:t>
            </a:r>
            <a:r>
              <a:rPr lang="de-DE" dirty="0"/>
              <a:t> has </a:t>
            </a:r>
            <a:r>
              <a:rPr lang="de-DE" dirty="0" err="1"/>
              <a:t>to</a:t>
            </a:r>
            <a:r>
              <a:rPr lang="de-DE" dirty="0"/>
              <a:t> </a:t>
            </a:r>
            <a:r>
              <a:rPr lang="de-DE" dirty="0" err="1"/>
              <a:t>be</a:t>
            </a:r>
            <a:r>
              <a:rPr lang="de-DE" dirty="0"/>
              <a:t> </a:t>
            </a:r>
            <a:r>
              <a:rPr lang="de-DE" dirty="0" err="1"/>
              <a:t>inside</a:t>
            </a:r>
            <a:r>
              <a:rPr lang="de-DE" dirty="0"/>
              <a:t> </a:t>
            </a:r>
            <a:r>
              <a:rPr lang="de-DE" dirty="0" err="1"/>
              <a:t>the</a:t>
            </a:r>
            <a:r>
              <a:rPr lang="de-DE" dirty="0"/>
              <a:t> </a:t>
            </a:r>
            <a:r>
              <a:rPr lang="de-DE" dirty="0" err="1"/>
              <a:t>program</a:t>
            </a:r>
            <a:r>
              <a:rPr lang="de-DE" dirty="0"/>
              <a:t>/end </a:t>
            </a:r>
            <a:r>
              <a:rPr lang="de-DE" dirty="0" err="1"/>
              <a:t>program</a:t>
            </a:r>
            <a:r>
              <a:rPr lang="de-DE" dirty="0"/>
              <a:t> block.</a:t>
            </a:r>
          </a:p>
          <a:p>
            <a:r>
              <a:rPr lang="de-DE" dirty="0"/>
              <a:t>The </a:t>
            </a:r>
            <a:r>
              <a:rPr lang="de-DE" dirty="0" err="1"/>
              <a:t>rest</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be</a:t>
            </a:r>
            <a:r>
              <a:rPr lang="de-DE" dirty="0"/>
              <a:t> </a:t>
            </a:r>
            <a:r>
              <a:rPr lang="de-DE" dirty="0" err="1"/>
              <a:t>ignored</a:t>
            </a:r>
            <a:r>
              <a:rPr lang="de-DE" dirty="0"/>
              <a:t> </a:t>
            </a:r>
            <a:r>
              <a:rPr lang="de-DE" dirty="0" err="1"/>
              <a:t>by</a:t>
            </a:r>
            <a:r>
              <a:rPr lang="de-DE" dirty="0"/>
              <a:t> </a:t>
            </a:r>
            <a:r>
              <a:rPr lang="de-DE" dirty="0" err="1"/>
              <a:t>the</a:t>
            </a:r>
            <a:r>
              <a:rPr lang="de-DE" dirty="0"/>
              <a:t> </a:t>
            </a:r>
            <a:r>
              <a:rPr lang="de-DE" dirty="0" err="1"/>
              <a:t>compiler</a:t>
            </a:r>
            <a:endParaRPr lang="de-DE" dirty="0"/>
          </a:p>
          <a:p>
            <a:r>
              <a:rPr lang="de-DE" dirty="0"/>
              <a:t>Line-</a:t>
            </a:r>
            <a:r>
              <a:rPr lang="de-DE" dirty="0" err="1"/>
              <a:t>comments</a:t>
            </a:r>
            <a:r>
              <a:rPr lang="de-DE" dirty="0"/>
              <a:t> </a:t>
            </a:r>
            <a:r>
              <a:rPr lang="de-DE" dirty="0" err="1"/>
              <a:t>are</a:t>
            </a:r>
            <a:r>
              <a:rPr lang="de-DE" dirty="0"/>
              <a:t> </a:t>
            </a:r>
            <a:r>
              <a:rPr lang="de-DE" dirty="0" err="1"/>
              <a:t>made</a:t>
            </a:r>
            <a:r>
              <a:rPr lang="de-DE" dirty="0"/>
              <a:t> with „!“ </a:t>
            </a:r>
          </a:p>
          <a:p>
            <a:r>
              <a:rPr lang="de-DE" dirty="0"/>
              <a:t>Output </a:t>
            </a:r>
            <a:r>
              <a:rPr lang="de-DE" dirty="0" err="1"/>
              <a:t>to</a:t>
            </a:r>
            <a:r>
              <a:rPr lang="de-DE" dirty="0"/>
              <a:t> </a:t>
            </a:r>
            <a:r>
              <a:rPr lang="de-DE" dirty="0" err="1"/>
              <a:t>the</a:t>
            </a:r>
            <a:r>
              <a:rPr lang="de-DE" dirty="0"/>
              <a:t> </a:t>
            </a:r>
            <a:r>
              <a:rPr lang="de-DE" dirty="0" err="1"/>
              <a:t>console</a:t>
            </a:r>
            <a:r>
              <a:rPr lang="de-DE" dirty="0"/>
              <a:t> </a:t>
            </a:r>
            <a:r>
              <a:rPr lang="de-DE" dirty="0" err="1"/>
              <a:t>is</a:t>
            </a:r>
            <a:r>
              <a:rPr lang="de-DE" dirty="0"/>
              <a:t> </a:t>
            </a:r>
            <a:r>
              <a:rPr lang="de-DE" dirty="0" err="1"/>
              <a:t>made</a:t>
            </a:r>
            <a:r>
              <a:rPr lang="de-DE" dirty="0"/>
              <a:t> with </a:t>
            </a:r>
            <a:r>
              <a:rPr lang="de-DE" dirty="0" err="1"/>
              <a:t>the</a:t>
            </a:r>
            <a:r>
              <a:rPr lang="de-DE" dirty="0"/>
              <a:t> </a:t>
            </a:r>
            <a:r>
              <a:rPr lang="de-DE" dirty="0" err="1"/>
              <a:t>print</a:t>
            </a:r>
            <a:r>
              <a:rPr lang="de-DE" dirty="0"/>
              <a:t> </a:t>
            </a:r>
            <a:r>
              <a:rPr lang="de-DE" dirty="0" err="1"/>
              <a:t>command</a:t>
            </a:r>
            <a:r>
              <a:rPr lang="de-DE" dirty="0"/>
              <a:t> and an </a:t>
            </a:r>
            <a:r>
              <a:rPr lang="de-DE" dirty="0" err="1"/>
              <a:t>asterisk</a:t>
            </a:r>
            <a:r>
              <a:rPr lang="de-DE" dirty="0"/>
              <a:t> </a:t>
            </a:r>
            <a:r>
              <a:rPr lang="de-DE" dirty="0" err="1"/>
              <a:t>as</a:t>
            </a:r>
            <a:r>
              <a:rPr lang="de-DE" dirty="0"/>
              <a:t> </a:t>
            </a:r>
            <a:r>
              <a:rPr lang="de-DE" dirty="0" err="1"/>
              <a:t>the</a:t>
            </a:r>
            <a:r>
              <a:rPr lang="de-DE" dirty="0"/>
              <a:t> </a:t>
            </a:r>
            <a:r>
              <a:rPr lang="de-DE" dirty="0" err="1"/>
              <a:t>first</a:t>
            </a:r>
            <a:r>
              <a:rPr lang="de-DE" dirty="0"/>
              <a:t> </a:t>
            </a:r>
            <a:r>
              <a:rPr lang="de-DE" dirty="0" err="1"/>
              <a:t>parameter</a:t>
            </a:r>
            <a:endParaRPr lang="de-DE" dirty="0"/>
          </a:p>
          <a:p>
            <a:r>
              <a:rPr lang="de-DE" dirty="0" err="1"/>
              <a:t>Capitalization</a:t>
            </a:r>
            <a:r>
              <a:rPr lang="de-DE" dirty="0"/>
              <a:t> </a:t>
            </a:r>
            <a:r>
              <a:rPr lang="de-DE" dirty="0" err="1"/>
              <a:t>is</a:t>
            </a:r>
            <a:r>
              <a:rPr lang="de-DE" dirty="0"/>
              <a:t> irrelevant </a:t>
            </a:r>
            <a:endParaRPr dirty="0"/>
          </a:p>
        </p:txBody>
      </p:sp>
      <p:sp>
        <p:nvSpPr>
          <p:cNvPr id="3" name="Textfeld 2">
            <a:extLst>
              <a:ext uri="{FF2B5EF4-FFF2-40B4-BE49-F238E27FC236}">
                <a16:creationId xmlns:a16="http://schemas.microsoft.com/office/drawing/2014/main" id="{2D3D74CE-A98E-76E4-B337-F6D6F4980449}"/>
              </a:ext>
            </a:extLst>
          </p:cNvPr>
          <p:cNvSpPr txBox="1"/>
          <p:nvPr/>
        </p:nvSpPr>
        <p:spPr>
          <a:xfrm>
            <a:off x="1206500" y="3806125"/>
            <a:ext cx="10892757"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chemeClr val="accent3">
                    <a:lumMod val="50000"/>
                  </a:schemeClr>
                </a:solidFill>
                <a:effectLst/>
                <a:latin typeface="Consolas" panose="020B0609020204030204" pitchFamily="49" charset="0"/>
              </a:rPr>
              <a:t>!I am a comment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"Hello World!"</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The </a:t>
            </a:r>
            <a:r>
              <a:rPr lang="en-US" sz="4800" dirty="0">
                <a:solidFill>
                  <a:srgbClr val="000000"/>
                </a:solidFill>
                <a:latin typeface="Consolas" panose="020B0609020204030204" pitchFamily="49" charset="0"/>
              </a:rPr>
              <a:t>compiler ignores me.</a:t>
            </a:r>
            <a:endParaRPr lang="en-US" sz="4800" b="0" dirty="0">
              <a:solidFill>
                <a:srgbClr val="000000"/>
              </a:solidFill>
              <a:effectLst/>
              <a:latin typeface="Consolas" panose="020B0609020204030204" pitchFamily="49" charset="0"/>
            </a:endParaRPr>
          </a:p>
        </p:txBody>
      </p:sp>
      <p:sp>
        <p:nvSpPr>
          <p:cNvPr id="4" name="Rechteck: abgerundete Ecken 3">
            <a:extLst>
              <a:ext uri="{FF2B5EF4-FFF2-40B4-BE49-F238E27FC236}">
                <a16:creationId xmlns:a16="http://schemas.microsoft.com/office/drawing/2014/main" id="{66EFADDD-D0EE-4450-CAFC-401F89B61F16}"/>
              </a:ext>
            </a:extLst>
          </p:cNvPr>
          <p:cNvSpPr/>
          <p:nvPr/>
        </p:nvSpPr>
        <p:spPr>
          <a:xfrm>
            <a:off x="1206500" y="3806125"/>
            <a:ext cx="9998743" cy="378565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196">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1" nodeType="afterEffect">
                                  <p:stCondLst>
                                    <p:cond delay="0"/>
                                  </p:stCondLst>
                                  <p:iterate>
                                    <p:tmAbs val="0"/>
                                  </p:iterate>
                                  <p:childTnLst>
                                    <p:set>
                                      <p:cBhvr>
                                        <p:cTn id="13" fill="hold"/>
                                        <p:tgtEl>
                                          <p:spTgt spid="196">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1" nodeType="afterEffect">
                                  <p:stCondLst>
                                    <p:cond delay="0"/>
                                  </p:stCondLst>
                                  <p:iterate>
                                    <p:tmAbs val="0"/>
                                  </p:iterate>
                                  <p:childTnLst>
                                    <p:set>
                                      <p:cBhvr>
                                        <p:cTn id="16" fill="hold"/>
                                        <p:tgtEl>
                                          <p:spTgt spid="196">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1" nodeType="afterEffect">
                                  <p:stCondLst>
                                    <p:cond delay="0"/>
                                  </p:stCondLst>
                                  <p:iterate>
                                    <p:tmAbs val="0"/>
                                  </p:iterate>
                                  <p:childTnLst>
                                    <p:set>
                                      <p:cBhvr>
                                        <p:cTn id="19" fill="hold"/>
                                        <p:tgtEl>
                                          <p:spTgt spid="196">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1" nodeType="afterEffect">
                                  <p:stCondLst>
                                    <p:cond delay="0"/>
                                  </p:stCondLst>
                                  <p:iterate>
                                    <p:tmAbs val="0"/>
                                  </p:iterate>
                                  <p:childTnLst>
                                    <p:set>
                                      <p:cBhvr>
                                        <p:cTn id="22" fill="hold"/>
                                        <p:tgtEl>
                                          <p:spTgt spid="1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LGOL 60"/>
          <p:cNvSpPr txBox="1">
            <a:spLocks noGrp="1"/>
          </p:cNvSpPr>
          <p:nvPr>
            <p:ph type="title"/>
          </p:nvPr>
        </p:nvSpPr>
        <p:spPr>
          <a:prstGeom prst="rect">
            <a:avLst/>
          </a:prstGeom>
        </p:spPr>
        <p:txBody>
          <a:bodyPr/>
          <a:lstStyle/>
          <a:p>
            <a:r>
              <a:rPr lang="de-DE" dirty="0"/>
              <a:t>Fortran 90</a:t>
            </a:r>
            <a:endParaRPr dirty="0"/>
          </a:p>
        </p:txBody>
      </p:sp>
      <p:sp>
        <p:nvSpPr>
          <p:cNvPr id="195" name="Syntax"/>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Syntax</a:t>
            </a:r>
          </a:p>
        </p:txBody>
      </p:sp>
      <p:sp>
        <p:nvSpPr>
          <p:cNvPr id="196" name="Mal schauen (wichtig ist, dass überall am besten ein Beispiel zu sehen ist, oder sich das finale Beispiel am Ende von Abschnitt zu Abschnitt aufbaut und am Ende das volle Beispiel ergibt)…"/>
          <p:cNvSpPr txBox="1">
            <a:spLocks noGrp="1"/>
          </p:cNvSpPr>
          <p:nvPr>
            <p:ph type="body" sz="half" idx="1"/>
          </p:nvPr>
        </p:nvSpPr>
        <p:spPr>
          <a:xfrm>
            <a:off x="12099257" y="3806125"/>
            <a:ext cx="9998743" cy="8413584"/>
          </a:xfrm>
          <a:prstGeom prst="rect">
            <a:avLst/>
          </a:prstGeom>
        </p:spPr>
        <p:txBody>
          <a:bodyPr>
            <a:normAutofit/>
          </a:bodyPr>
          <a:lstStyle/>
          <a:p>
            <a:r>
              <a:rPr lang="de-DE" dirty="0"/>
              <a:t>Every </a:t>
            </a:r>
            <a:r>
              <a:rPr lang="de-DE" dirty="0" err="1"/>
              <a:t>program</a:t>
            </a:r>
            <a:r>
              <a:rPr lang="de-DE" dirty="0"/>
              <a:t> has </a:t>
            </a:r>
            <a:r>
              <a:rPr lang="de-DE" dirty="0" err="1"/>
              <a:t>to</a:t>
            </a:r>
            <a:r>
              <a:rPr lang="de-DE" dirty="0"/>
              <a:t> </a:t>
            </a:r>
            <a:r>
              <a:rPr lang="de-DE" dirty="0" err="1"/>
              <a:t>be</a:t>
            </a:r>
            <a:r>
              <a:rPr lang="de-DE" dirty="0"/>
              <a:t> </a:t>
            </a:r>
            <a:r>
              <a:rPr lang="de-DE" dirty="0" err="1"/>
              <a:t>inside</a:t>
            </a:r>
            <a:r>
              <a:rPr lang="de-DE" dirty="0"/>
              <a:t> </a:t>
            </a:r>
            <a:r>
              <a:rPr lang="de-DE" dirty="0" err="1"/>
              <a:t>the</a:t>
            </a:r>
            <a:r>
              <a:rPr lang="de-DE" dirty="0"/>
              <a:t> </a:t>
            </a:r>
            <a:r>
              <a:rPr lang="de-DE" dirty="0" err="1"/>
              <a:t>program</a:t>
            </a:r>
            <a:r>
              <a:rPr lang="de-DE" dirty="0"/>
              <a:t>/end </a:t>
            </a:r>
            <a:r>
              <a:rPr lang="de-DE" dirty="0" err="1"/>
              <a:t>program</a:t>
            </a:r>
            <a:r>
              <a:rPr lang="de-DE" dirty="0"/>
              <a:t> block.</a:t>
            </a:r>
          </a:p>
          <a:p>
            <a:r>
              <a:rPr lang="de-DE" dirty="0"/>
              <a:t>The </a:t>
            </a:r>
            <a:r>
              <a:rPr lang="de-DE" dirty="0" err="1"/>
              <a:t>rest</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be</a:t>
            </a:r>
            <a:r>
              <a:rPr lang="de-DE" dirty="0"/>
              <a:t> </a:t>
            </a:r>
            <a:r>
              <a:rPr lang="de-DE" dirty="0" err="1"/>
              <a:t>ignored</a:t>
            </a:r>
            <a:r>
              <a:rPr lang="de-DE" dirty="0"/>
              <a:t> </a:t>
            </a:r>
            <a:r>
              <a:rPr lang="de-DE" dirty="0" err="1"/>
              <a:t>by</a:t>
            </a:r>
            <a:r>
              <a:rPr lang="de-DE" dirty="0"/>
              <a:t> </a:t>
            </a:r>
            <a:r>
              <a:rPr lang="de-DE" dirty="0" err="1"/>
              <a:t>the</a:t>
            </a:r>
            <a:r>
              <a:rPr lang="de-DE" dirty="0"/>
              <a:t> </a:t>
            </a:r>
            <a:r>
              <a:rPr lang="de-DE" dirty="0" err="1"/>
              <a:t>compiler</a:t>
            </a:r>
            <a:endParaRPr lang="de-DE" dirty="0"/>
          </a:p>
          <a:p>
            <a:r>
              <a:rPr lang="de-DE" dirty="0"/>
              <a:t>Line-</a:t>
            </a:r>
            <a:r>
              <a:rPr lang="de-DE" dirty="0" err="1"/>
              <a:t>comments</a:t>
            </a:r>
            <a:r>
              <a:rPr lang="de-DE" dirty="0"/>
              <a:t> </a:t>
            </a:r>
            <a:r>
              <a:rPr lang="de-DE" dirty="0" err="1"/>
              <a:t>are</a:t>
            </a:r>
            <a:r>
              <a:rPr lang="de-DE" dirty="0"/>
              <a:t> </a:t>
            </a:r>
            <a:r>
              <a:rPr lang="de-DE" dirty="0" err="1"/>
              <a:t>made</a:t>
            </a:r>
            <a:r>
              <a:rPr lang="de-DE" dirty="0"/>
              <a:t> with „!“ </a:t>
            </a:r>
          </a:p>
          <a:p>
            <a:r>
              <a:rPr lang="de-DE" dirty="0"/>
              <a:t>Output </a:t>
            </a:r>
            <a:r>
              <a:rPr lang="de-DE" dirty="0" err="1"/>
              <a:t>to</a:t>
            </a:r>
            <a:r>
              <a:rPr lang="de-DE" dirty="0"/>
              <a:t> </a:t>
            </a:r>
            <a:r>
              <a:rPr lang="de-DE" dirty="0" err="1"/>
              <a:t>the</a:t>
            </a:r>
            <a:r>
              <a:rPr lang="de-DE" dirty="0"/>
              <a:t> </a:t>
            </a:r>
            <a:r>
              <a:rPr lang="de-DE" dirty="0" err="1"/>
              <a:t>console</a:t>
            </a:r>
            <a:r>
              <a:rPr lang="de-DE" dirty="0"/>
              <a:t> </a:t>
            </a:r>
            <a:r>
              <a:rPr lang="de-DE" dirty="0" err="1"/>
              <a:t>is</a:t>
            </a:r>
            <a:r>
              <a:rPr lang="de-DE" dirty="0"/>
              <a:t> </a:t>
            </a:r>
            <a:r>
              <a:rPr lang="de-DE" dirty="0" err="1"/>
              <a:t>made</a:t>
            </a:r>
            <a:r>
              <a:rPr lang="de-DE" dirty="0"/>
              <a:t> with </a:t>
            </a:r>
            <a:r>
              <a:rPr lang="de-DE" dirty="0" err="1"/>
              <a:t>the</a:t>
            </a:r>
            <a:r>
              <a:rPr lang="de-DE" dirty="0"/>
              <a:t> </a:t>
            </a:r>
            <a:r>
              <a:rPr lang="de-DE" dirty="0" err="1"/>
              <a:t>print</a:t>
            </a:r>
            <a:r>
              <a:rPr lang="de-DE" dirty="0"/>
              <a:t> </a:t>
            </a:r>
            <a:r>
              <a:rPr lang="de-DE" dirty="0" err="1"/>
              <a:t>command</a:t>
            </a:r>
            <a:r>
              <a:rPr lang="de-DE" dirty="0"/>
              <a:t> and an </a:t>
            </a:r>
            <a:r>
              <a:rPr lang="de-DE" dirty="0" err="1"/>
              <a:t>asterisk</a:t>
            </a:r>
            <a:r>
              <a:rPr lang="de-DE" dirty="0"/>
              <a:t> </a:t>
            </a:r>
            <a:r>
              <a:rPr lang="de-DE" dirty="0" err="1"/>
              <a:t>as</a:t>
            </a:r>
            <a:r>
              <a:rPr lang="de-DE" dirty="0"/>
              <a:t> </a:t>
            </a:r>
            <a:r>
              <a:rPr lang="de-DE" dirty="0" err="1"/>
              <a:t>the</a:t>
            </a:r>
            <a:r>
              <a:rPr lang="de-DE" dirty="0"/>
              <a:t> </a:t>
            </a:r>
            <a:r>
              <a:rPr lang="de-DE" dirty="0" err="1"/>
              <a:t>first</a:t>
            </a:r>
            <a:r>
              <a:rPr lang="de-DE" dirty="0"/>
              <a:t> </a:t>
            </a:r>
            <a:r>
              <a:rPr lang="de-DE" dirty="0" err="1"/>
              <a:t>parameter</a:t>
            </a:r>
            <a:endParaRPr lang="de-DE" dirty="0"/>
          </a:p>
          <a:p>
            <a:r>
              <a:rPr lang="de-DE" dirty="0" err="1"/>
              <a:t>Capitalization</a:t>
            </a:r>
            <a:r>
              <a:rPr lang="de-DE" dirty="0"/>
              <a:t> </a:t>
            </a:r>
            <a:r>
              <a:rPr lang="de-DE" dirty="0" err="1"/>
              <a:t>is</a:t>
            </a:r>
            <a:r>
              <a:rPr lang="de-DE" dirty="0"/>
              <a:t> irrelevant </a:t>
            </a:r>
            <a:endParaRPr dirty="0"/>
          </a:p>
        </p:txBody>
      </p:sp>
      <p:sp>
        <p:nvSpPr>
          <p:cNvPr id="3" name="Textfeld 2">
            <a:extLst>
              <a:ext uri="{FF2B5EF4-FFF2-40B4-BE49-F238E27FC236}">
                <a16:creationId xmlns:a16="http://schemas.microsoft.com/office/drawing/2014/main" id="{2D3D74CE-A98E-76E4-B337-F6D6F4980449}"/>
              </a:ext>
            </a:extLst>
          </p:cNvPr>
          <p:cNvSpPr txBox="1"/>
          <p:nvPr/>
        </p:nvSpPr>
        <p:spPr>
          <a:xfrm>
            <a:off x="1206500" y="3806125"/>
            <a:ext cx="10892757"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err="1">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chemeClr val="accent3">
                    <a:lumMod val="50000"/>
                  </a:schemeClr>
                </a:solidFill>
                <a:effectLst/>
                <a:latin typeface="Consolas" panose="020B0609020204030204" pitchFamily="49" charset="0"/>
              </a:rPr>
              <a:t>!I am a comment</a:t>
            </a:r>
          </a:p>
          <a:p>
            <a:pPr algn="l"/>
            <a:r>
              <a:rPr lang="en-US" sz="4800" b="0" dirty="0">
                <a:solidFill>
                  <a:srgbClr val="000000"/>
                </a:solidFill>
                <a:effectLst/>
                <a:latin typeface="Consolas" panose="020B0609020204030204" pitchFamily="49" charset="0"/>
              </a:rPr>
              <a:t>    </a:t>
            </a:r>
            <a:r>
              <a:rPr lang="en-US" sz="4800" dirty="0">
                <a:solidFill>
                  <a:srgbClr val="0000FF"/>
                </a:solidFill>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"Hello World!"</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a:t>
            </a:r>
            <a:r>
              <a:rPr lang="en-US" sz="4800" b="0" dirty="0" err="1">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The </a:t>
            </a:r>
            <a:r>
              <a:rPr lang="en-US" sz="4800" dirty="0">
                <a:solidFill>
                  <a:srgbClr val="000000"/>
                </a:solidFill>
                <a:latin typeface="Consolas" panose="020B0609020204030204" pitchFamily="49" charset="0"/>
              </a:rPr>
              <a:t>compiler ignores me.</a:t>
            </a:r>
            <a:endParaRPr lang="en-US" sz="4800" b="0" dirty="0">
              <a:solidFill>
                <a:srgbClr val="000000"/>
              </a:solidFill>
              <a:effectLst/>
              <a:latin typeface="Consolas" panose="020B0609020204030204" pitchFamily="49" charset="0"/>
            </a:endParaRPr>
          </a:p>
        </p:txBody>
      </p:sp>
      <p:sp>
        <p:nvSpPr>
          <p:cNvPr id="4" name="Rechteck: abgerundete Ecken 3">
            <a:extLst>
              <a:ext uri="{FF2B5EF4-FFF2-40B4-BE49-F238E27FC236}">
                <a16:creationId xmlns:a16="http://schemas.microsoft.com/office/drawing/2014/main" id="{66EFADDD-D0EE-4450-CAFC-401F89B61F16}"/>
              </a:ext>
            </a:extLst>
          </p:cNvPr>
          <p:cNvSpPr/>
          <p:nvPr/>
        </p:nvSpPr>
        <p:spPr>
          <a:xfrm>
            <a:off x="1206501" y="3806125"/>
            <a:ext cx="9998744" cy="378565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399976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Data </a:t>
            </a:r>
            <a:r>
              <a:rPr lang="de-DE" dirty="0" err="1"/>
              <a:t>Types</a:t>
            </a:r>
            <a:endParaRPr lang="de-DE" dirty="0"/>
          </a:p>
        </p:txBody>
      </p:sp>
      <p:graphicFrame>
        <p:nvGraphicFramePr>
          <p:cNvPr id="16" name="Tabelle 16">
            <a:extLst>
              <a:ext uri="{FF2B5EF4-FFF2-40B4-BE49-F238E27FC236}">
                <a16:creationId xmlns:a16="http://schemas.microsoft.com/office/drawing/2014/main" id="{D62E427C-80D1-711E-ED2C-2BBEA7B5B16D}"/>
              </a:ext>
            </a:extLst>
          </p:cNvPr>
          <p:cNvGraphicFramePr>
            <a:graphicFrameLocks noGrp="1"/>
          </p:cNvGraphicFramePr>
          <p:nvPr>
            <p:extLst>
              <p:ext uri="{D42A27DB-BD31-4B8C-83A1-F6EECF244321}">
                <p14:modId xmlns:p14="http://schemas.microsoft.com/office/powerpoint/2010/main" val="432631312"/>
              </p:ext>
            </p:extLst>
          </p:nvPr>
        </p:nvGraphicFramePr>
        <p:xfrm>
          <a:off x="1206500" y="3806125"/>
          <a:ext cx="16256000" cy="5509210"/>
        </p:xfrm>
        <a:graphic>
          <a:graphicData uri="http://schemas.openxmlformats.org/drawingml/2006/table">
            <a:tbl>
              <a:tblPr firstRow="1" bandRow="1">
                <a:tableStyleId>{284E427A-3D55-4303-BF80-6455036E1DE7}</a:tableStyleId>
              </a:tblPr>
              <a:tblGrid>
                <a:gridCol w="8128000">
                  <a:extLst>
                    <a:ext uri="{9D8B030D-6E8A-4147-A177-3AD203B41FA5}">
                      <a16:colId xmlns:a16="http://schemas.microsoft.com/office/drawing/2014/main" val="2659138319"/>
                    </a:ext>
                  </a:extLst>
                </a:gridCol>
                <a:gridCol w="8128000">
                  <a:extLst>
                    <a:ext uri="{9D8B030D-6E8A-4147-A177-3AD203B41FA5}">
                      <a16:colId xmlns:a16="http://schemas.microsoft.com/office/drawing/2014/main" val="76675516"/>
                    </a:ext>
                  </a:extLst>
                </a:gridCol>
              </a:tblGrid>
              <a:tr h="1394410">
                <a:tc>
                  <a:txBody>
                    <a:bodyPr/>
                    <a:lstStyle/>
                    <a:p>
                      <a:r>
                        <a:rPr lang="de-DE" sz="4800" dirty="0"/>
                        <a:t>Java</a:t>
                      </a:r>
                    </a:p>
                  </a:txBody>
                  <a:tcPr/>
                </a:tc>
                <a:tc>
                  <a:txBody>
                    <a:bodyPr/>
                    <a:lstStyle/>
                    <a:p>
                      <a:r>
                        <a:rPr lang="de-DE" sz="4800" dirty="0"/>
                        <a:t>Fortran</a:t>
                      </a:r>
                    </a:p>
                  </a:txBody>
                  <a:tcPr/>
                </a:tc>
                <a:extLst>
                  <a:ext uri="{0D108BD9-81ED-4DB2-BD59-A6C34878D82A}">
                    <a16:rowId xmlns:a16="http://schemas.microsoft.com/office/drawing/2014/main" val="3504038864"/>
                  </a:ext>
                </a:extLst>
              </a:tr>
              <a:tr h="370840">
                <a:tc>
                  <a:txBody>
                    <a:bodyPr/>
                    <a:lstStyle/>
                    <a:p>
                      <a:r>
                        <a:rPr lang="de-DE" sz="4800" dirty="0" err="1"/>
                        <a:t>int</a:t>
                      </a:r>
                      <a:endParaRPr lang="de-DE" sz="4800" dirty="0"/>
                    </a:p>
                  </a:txBody>
                  <a:tcPr/>
                </a:tc>
                <a:tc>
                  <a:txBody>
                    <a:bodyPr/>
                    <a:lstStyle/>
                    <a:p>
                      <a:r>
                        <a:rPr lang="de-DE" sz="4800" dirty="0"/>
                        <a:t>Integer</a:t>
                      </a:r>
                    </a:p>
                  </a:txBody>
                  <a:tcPr/>
                </a:tc>
                <a:extLst>
                  <a:ext uri="{0D108BD9-81ED-4DB2-BD59-A6C34878D82A}">
                    <a16:rowId xmlns:a16="http://schemas.microsoft.com/office/drawing/2014/main" val="55788434"/>
                  </a:ext>
                </a:extLst>
              </a:tr>
              <a:tr h="370840">
                <a:tc>
                  <a:txBody>
                    <a:bodyPr/>
                    <a:lstStyle/>
                    <a:p>
                      <a:r>
                        <a:rPr lang="de-DE" sz="4800" dirty="0"/>
                        <a:t>double</a:t>
                      </a:r>
                    </a:p>
                  </a:txBody>
                  <a:tcPr/>
                </a:tc>
                <a:tc>
                  <a:txBody>
                    <a:bodyPr/>
                    <a:lstStyle/>
                    <a:p>
                      <a:r>
                        <a:rPr lang="de-DE" sz="4800" dirty="0"/>
                        <a:t>Real</a:t>
                      </a:r>
                    </a:p>
                  </a:txBody>
                  <a:tcPr/>
                </a:tc>
                <a:extLst>
                  <a:ext uri="{0D108BD9-81ED-4DB2-BD59-A6C34878D82A}">
                    <a16:rowId xmlns:a16="http://schemas.microsoft.com/office/drawing/2014/main" val="2832898341"/>
                  </a:ext>
                </a:extLst>
              </a:tr>
              <a:tr h="370840">
                <a:tc>
                  <a:txBody>
                    <a:bodyPr/>
                    <a:lstStyle/>
                    <a:p>
                      <a:r>
                        <a:rPr lang="de-DE" sz="4800" dirty="0" err="1"/>
                        <a:t>boolean</a:t>
                      </a:r>
                      <a:endParaRPr lang="de-DE" sz="4800" dirty="0"/>
                    </a:p>
                  </a:txBody>
                  <a:tcPr/>
                </a:tc>
                <a:tc>
                  <a:txBody>
                    <a:bodyPr/>
                    <a:lstStyle/>
                    <a:p>
                      <a:r>
                        <a:rPr lang="de-DE" sz="4800" dirty="0"/>
                        <a:t>Logical</a:t>
                      </a:r>
                    </a:p>
                  </a:txBody>
                  <a:tcPr/>
                </a:tc>
                <a:extLst>
                  <a:ext uri="{0D108BD9-81ED-4DB2-BD59-A6C34878D82A}">
                    <a16:rowId xmlns:a16="http://schemas.microsoft.com/office/drawing/2014/main" val="644603895"/>
                  </a:ext>
                </a:extLst>
              </a:tr>
              <a:tr h="370840">
                <a:tc>
                  <a:txBody>
                    <a:bodyPr/>
                    <a:lstStyle/>
                    <a:p>
                      <a:r>
                        <a:rPr lang="de-DE" sz="4800" dirty="0" err="1"/>
                        <a:t>char</a:t>
                      </a:r>
                      <a:endParaRPr lang="de-DE" sz="4800" dirty="0"/>
                    </a:p>
                  </a:txBody>
                  <a:tcPr/>
                </a:tc>
                <a:tc>
                  <a:txBody>
                    <a:bodyPr/>
                    <a:lstStyle/>
                    <a:p>
                      <a:r>
                        <a:rPr lang="de-DE" sz="4800" dirty="0"/>
                        <a:t>Character</a:t>
                      </a:r>
                    </a:p>
                  </a:txBody>
                  <a:tcPr/>
                </a:tc>
                <a:extLst>
                  <a:ext uri="{0D108BD9-81ED-4DB2-BD59-A6C34878D82A}">
                    <a16:rowId xmlns:a16="http://schemas.microsoft.com/office/drawing/2014/main" val="1003284892"/>
                  </a:ext>
                </a:extLst>
              </a:tr>
              <a:tr h="370840">
                <a:tc>
                  <a:txBody>
                    <a:bodyPr/>
                    <a:lstStyle/>
                    <a:p>
                      <a:r>
                        <a:rPr lang="de-DE" sz="4800" dirty="0"/>
                        <a:t>-</a:t>
                      </a:r>
                    </a:p>
                  </a:txBody>
                  <a:tcPr/>
                </a:tc>
                <a:tc>
                  <a:txBody>
                    <a:bodyPr/>
                    <a:lstStyle/>
                    <a:p>
                      <a:r>
                        <a:rPr lang="de-DE" sz="4800" dirty="0" err="1"/>
                        <a:t>Complex</a:t>
                      </a:r>
                      <a:endParaRPr lang="de-DE" sz="4800" dirty="0"/>
                    </a:p>
                  </a:txBody>
                  <a:tcPr/>
                </a:tc>
                <a:extLst>
                  <a:ext uri="{0D108BD9-81ED-4DB2-BD59-A6C34878D82A}">
                    <a16:rowId xmlns:a16="http://schemas.microsoft.com/office/drawing/2014/main" val="1430059391"/>
                  </a:ext>
                </a:extLst>
              </a:tr>
            </a:tbl>
          </a:graphicData>
        </a:graphic>
      </p:graphicFrame>
    </p:spTree>
    <p:extLst>
      <p:ext uri="{BB962C8B-B14F-4D97-AF65-F5344CB8AC3E}">
        <p14:creationId xmlns:p14="http://schemas.microsoft.com/office/powerpoint/2010/main" val="31177228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0E76E179-E726-F1D2-428B-5CEB93F6BAE7}"/>
              </a:ext>
            </a:extLst>
          </p:cNvPr>
          <p:cNvSpPr>
            <a:spLocks noGrp="1"/>
          </p:cNvSpPr>
          <p:nvPr>
            <p:ph type="body" idx="1"/>
          </p:nvPr>
        </p:nvSpPr>
        <p:spPr>
          <a:xfrm>
            <a:off x="11804072" y="4248504"/>
            <a:ext cx="11373427" cy="8256012"/>
          </a:xfrm>
        </p:spPr>
        <p:txBody>
          <a:bodyPr/>
          <a:lstStyle/>
          <a:p>
            <a:r>
              <a:rPr lang="de-DE" dirty="0"/>
              <a:t>Fortran </a:t>
            </a:r>
            <a:r>
              <a:rPr lang="de-DE" dirty="0" err="1"/>
              <a:t>supports</a:t>
            </a:r>
            <a:r>
              <a:rPr lang="de-DE" dirty="0"/>
              <a:t> </a:t>
            </a:r>
            <a:r>
              <a:rPr lang="de-DE" dirty="0" err="1"/>
              <a:t>automatic</a:t>
            </a:r>
            <a:r>
              <a:rPr lang="de-DE" dirty="0"/>
              <a:t> type </a:t>
            </a:r>
            <a:r>
              <a:rPr lang="de-DE" dirty="0" err="1"/>
              <a:t>detection</a:t>
            </a:r>
            <a:endParaRPr lang="de-DE" dirty="0"/>
          </a:p>
          <a:p>
            <a:r>
              <a:rPr lang="de-DE" dirty="0"/>
              <a:t>variables </a:t>
            </a:r>
            <a:r>
              <a:rPr lang="de-DE" dirty="0" err="1"/>
              <a:t>must</a:t>
            </a:r>
            <a:r>
              <a:rPr lang="de-DE" dirty="0"/>
              <a:t> </a:t>
            </a:r>
            <a:r>
              <a:rPr lang="de-DE" dirty="0" err="1"/>
              <a:t>be</a:t>
            </a:r>
            <a:r>
              <a:rPr lang="de-DE" dirty="0"/>
              <a:t> </a:t>
            </a:r>
            <a:r>
              <a:rPr lang="de-DE" dirty="0" err="1"/>
              <a:t>declared</a:t>
            </a:r>
            <a:r>
              <a:rPr lang="de-DE" dirty="0"/>
              <a:t> with an „::“</a:t>
            </a:r>
          </a:p>
          <a:p>
            <a:r>
              <a:rPr lang="de-DE" dirty="0" err="1"/>
              <a:t>Java‘s</a:t>
            </a:r>
            <a:r>
              <a:rPr lang="de-DE" dirty="0"/>
              <a:t> </a:t>
            </a:r>
            <a:r>
              <a:rPr lang="de-DE" dirty="0" err="1"/>
              <a:t>initialization</a:t>
            </a:r>
            <a:r>
              <a:rPr lang="de-DE" dirty="0"/>
              <a:t> </a:t>
            </a:r>
            <a:r>
              <a:rPr lang="de-DE" dirty="0" err="1"/>
              <a:t>of</a:t>
            </a:r>
            <a:r>
              <a:rPr lang="de-DE" dirty="0"/>
              <a:t> variables </a:t>
            </a:r>
            <a:r>
              <a:rPr lang="de-DE" dirty="0" err="1"/>
              <a:t>is</a:t>
            </a:r>
            <a:r>
              <a:rPr lang="de-DE" dirty="0"/>
              <a:t> </a:t>
            </a:r>
            <a:r>
              <a:rPr lang="de-DE" dirty="0" err="1"/>
              <a:t>comparable</a:t>
            </a:r>
            <a:r>
              <a:rPr lang="de-DE" dirty="0"/>
              <a:t> </a:t>
            </a:r>
            <a:r>
              <a:rPr lang="de-DE" dirty="0" err="1"/>
              <a:t>to</a:t>
            </a:r>
            <a:r>
              <a:rPr lang="de-DE" dirty="0"/>
              <a:t> Fortrans</a:t>
            </a:r>
          </a:p>
          <a:p>
            <a:r>
              <a:rPr lang="de-DE" dirty="0"/>
              <a:t>By </a:t>
            </a:r>
            <a:r>
              <a:rPr lang="de-DE" dirty="0" err="1"/>
              <a:t>giving</a:t>
            </a:r>
            <a:r>
              <a:rPr lang="de-DE" dirty="0"/>
              <a:t> multiple </a:t>
            </a:r>
            <a:r>
              <a:rPr lang="de-DE" dirty="0" err="1"/>
              <a:t>arguments</a:t>
            </a:r>
            <a:r>
              <a:rPr lang="de-DE" dirty="0"/>
              <a:t>, Every variable </a:t>
            </a:r>
            <a:r>
              <a:rPr lang="de-DE" dirty="0" err="1"/>
              <a:t>is</a:t>
            </a:r>
            <a:r>
              <a:rPr lang="de-DE" dirty="0"/>
              <a:t> printed</a:t>
            </a:r>
          </a:p>
          <a:p>
            <a:endParaRPr lang="de-DE" dirty="0"/>
          </a:p>
        </p:txBody>
      </p:sp>
      <p:sp>
        <p:nvSpPr>
          <p:cNvPr id="6" name="Textfeld 5">
            <a:extLst>
              <a:ext uri="{FF2B5EF4-FFF2-40B4-BE49-F238E27FC236}">
                <a16:creationId xmlns:a16="http://schemas.microsoft.com/office/drawing/2014/main" id="{657BFBEB-EB6A-80DB-7D52-57E95ED71E0D}"/>
              </a:ext>
            </a:extLst>
          </p:cNvPr>
          <p:cNvSpPr txBox="1"/>
          <p:nvPr/>
        </p:nvSpPr>
        <p:spPr>
          <a:xfrm>
            <a:off x="1206500" y="3307742"/>
            <a:ext cx="10119591" cy="9941183"/>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000" b="0" dirty="0" err="1">
                <a:solidFill>
                  <a:srgbClr val="0000FF"/>
                </a:solidFill>
                <a:effectLst/>
                <a:latin typeface="Consolas" panose="020B0609020204030204" pitchFamily="49" charset="0"/>
              </a:rPr>
              <a:t>program</a:t>
            </a:r>
            <a:r>
              <a:rPr lang="de-DE" sz="4000" b="0" dirty="0">
                <a:solidFill>
                  <a:srgbClr val="000000"/>
                </a:solidFill>
                <a:effectLst/>
                <a:latin typeface="Consolas" panose="020B0609020204030204" pitchFamily="49" charset="0"/>
              </a:rPr>
              <a:t> variables</a:t>
            </a: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implicit</a:t>
            </a:r>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none</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a:solidFill>
                  <a:srgbClr val="0000FF"/>
                </a:solidFill>
                <a:effectLst/>
                <a:latin typeface="Consolas" panose="020B0609020204030204" pitchFamily="49" charset="0"/>
              </a:rPr>
              <a:t>integer</a:t>
            </a:r>
            <a:r>
              <a:rPr lang="de-DE" sz="4000" b="0" dirty="0">
                <a:solidFill>
                  <a:srgbClr val="000000"/>
                </a:solidFill>
                <a:effectLst/>
                <a:latin typeface="Consolas" panose="020B0609020204030204" pitchFamily="49" charset="0"/>
              </a:rPr>
              <a:t> :: i, j</a:t>
            </a:r>
          </a:p>
          <a:p>
            <a:pPr algn="l"/>
            <a:r>
              <a:rPr lang="de-DE" sz="4000" b="0" dirty="0">
                <a:solidFill>
                  <a:srgbClr val="000000"/>
                </a:solidFill>
                <a:effectLst/>
                <a:latin typeface="Consolas" panose="020B0609020204030204" pitchFamily="49" charset="0"/>
              </a:rPr>
              <a:t>    </a:t>
            </a:r>
            <a:r>
              <a:rPr lang="de-DE" sz="4000" b="0" dirty="0">
                <a:solidFill>
                  <a:srgbClr val="0000FF"/>
                </a:solidFill>
                <a:effectLst/>
                <a:latin typeface="Consolas" panose="020B0609020204030204" pitchFamily="49" charset="0"/>
              </a:rPr>
              <a:t>real</a:t>
            </a:r>
            <a:r>
              <a:rPr lang="de-DE" sz="4000" b="0" dirty="0">
                <a:solidFill>
                  <a:srgbClr val="000000"/>
                </a:solidFill>
                <a:effectLst/>
                <a:latin typeface="Consolas" panose="020B0609020204030204" pitchFamily="49" charset="0"/>
              </a:rPr>
              <a:t> :: x</a:t>
            </a: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character</a:t>
            </a:r>
            <a:r>
              <a:rPr lang="de-DE" sz="4000" b="0" dirty="0">
                <a:solidFill>
                  <a:srgbClr val="000000"/>
                </a:solidFill>
                <a:effectLst/>
                <a:latin typeface="Consolas" panose="020B0609020204030204" pitchFamily="49" charset="0"/>
              </a:rPr>
              <a:t> :: </a:t>
            </a:r>
            <a:r>
              <a:rPr lang="de-DE" sz="4000" b="0" dirty="0" err="1">
                <a:solidFill>
                  <a:srgbClr val="000000"/>
                </a:solidFill>
                <a:effectLst/>
                <a:latin typeface="Consolas" panose="020B0609020204030204" pitchFamily="49" charset="0"/>
              </a:rPr>
              <a:t>char</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logical</a:t>
            </a:r>
            <a:r>
              <a:rPr lang="de-DE" sz="4000" b="0" dirty="0">
                <a:solidFill>
                  <a:srgbClr val="000000"/>
                </a:solidFill>
                <a:effectLst/>
                <a:latin typeface="Consolas" panose="020B0609020204030204" pitchFamily="49" charset="0"/>
              </a:rPr>
              <a:t> :: </a:t>
            </a:r>
            <a:r>
              <a:rPr lang="de-DE" sz="4000" b="0" dirty="0" err="1">
                <a:solidFill>
                  <a:srgbClr val="000000"/>
                </a:solidFill>
                <a:effectLst/>
                <a:latin typeface="Consolas" panose="020B0609020204030204" pitchFamily="49" charset="0"/>
              </a:rPr>
              <a:t>flag</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complex</a:t>
            </a:r>
            <a:r>
              <a:rPr lang="de-DE" sz="4000" b="0" dirty="0">
                <a:solidFill>
                  <a:srgbClr val="000000"/>
                </a:solidFill>
                <a:effectLst/>
                <a:latin typeface="Consolas" panose="020B0609020204030204" pitchFamily="49" charset="0"/>
              </a:rPr>
              <a:t> :: z</a:t>
            </a:r>
          </a:p>
          <a:p>
            <a:pPr algn="l"/>
            <a:br>
              <a:rPr lang="de-DE" sz="4000" b="0" dirty="0">
                <a:solidFill>
                  <a:srgbClr val="000000"/>
                </a:solidFill>
                <a:effectLst/>
                <a:latin typeface="Consolas" panose="020B0609020204030204" pitchFamily="49" charset="0"/>
              </a:rPr>
            </a:br>
            <a:r>
              <a:rPr lang="de-DE" sz="4000" b="0" dirty="0">
                <a:solidFill>
                  <a:srgbClr val="000000"/>
                </a:solidFill>
                <a:effectLst/>
                <a:latin typeface="Consolas" panose="020B0609020204030204" pitchFamily="49" charset="0"/>
              </a:rPr>
              <a:t>    i = </a:t>
            </a:r>
            <a:r>
              <a:rPr lang="de-DE" sz="4000" b="0" dirty="0">
                <a:solidFill>
                  <a:srgbClr val="098658"/>
                </a:solidFill>
                <a:effectLst/>
                <a:latin typeface="Consolas" panose="020B0609020204030204" pitchFamily="49" charset="0"/>
              </a:rPr>
              <a:t>10</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00"/>
                </a:solidFill>
                <a:effectLst/>
                <a:latin typeface="Consolas" panose="020B0609020204030204" pitchFamily="49" charset="0"/>
              </a:rPr>
              <a:t>char</a:t>
            </a:r>
            <a:r>
              <a:rPr lang="de-DE" sz="4000" b="0" dirty="0">
                <a:solidFill>
                  <a:srgbClr val="000000"/>
                </a:solidFill>
                <a:effectLst/>
                <a:latin typeface="Consolas" panose="020B0609020204030204" pitchFamily="49" charset="0"/>
              </a:rPr>
              <a:t> = </a:t>
            </a:r>
            <a:r>
              <a:rPr lang="de-DE" sz="4000" b="0" dirty="0">
                <a:solidFill>
                  <a:srgbClr val="A31515"/>
                </a:solidFill>
                <a:effectLst/>
                <a:latin typeface="Consolas" panose="020B0609020204030204" pitchFamily="49" charset="0"/>
              </a:rPr>
              <a:t>'a'</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x = </a:t>
            </a:r>
            <a:r>
              <a:rPr lang="de-DE" sz="4000" b="0" dirty="0">
                <a:solidFill>
                  <a:srgbClr val="098658"/>
                </a:solidFill>
                <a:effectLst/>
                <a:latin typeface="Consolas" panose="020B0609020204030204" pitchFamily="49" charset="0"/>
              </a:rPr>
              <a:t>3.14159</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00"/>
                </a:solidFill>
                <a:effectLst/>
                <a:latin typeface="Consolas" panose="020B0609020204030204" pitchFamily="49" charset="0"/>
              </a:rPr>
              <a:t>flag</a:t>
            </a:r>
            <a:r>
              <a:rPr lang="de-DE" sz="4000" b="0" dirty="0">
                <a:solidFill>
                  <a:srgbClr val="000000"/>
                </a:solidFill>
                <a:effectLst/>
                <a:latin typeface="Consolas" panose="020B0609020204030204" pitchFamily="49" charset="0"/>
              </a:rPr>
              <a:t> = </a:t>
            </a:r>
            <a:r>
              <a:rPr lang="de-DE" sz="4000" b="0" dirty="0">
                <a:solidFill>
                  <a:srgbClr val="0000FF"/>
                </a:solidFill>
                <a:effectLst/>
                <a:latin typeface="Consolas" panose="020B0609020204030204" pitchFamily="49" charset="0"/>
              </a:rPr>
              <a:t>.</a:t>
            </a:r>
            <a:r>
              <a:rPr lang="de-DE" sz="4000" b="0" dirty="0" err="1">
                <a:solidFill>
                  <a:srgbClr val="0000FF"/>
                </a:solidFill>
                <a:effectLst/>
                <a:latin typeface="Consolas" panose="020B0609020204030204" pitchFamily="49" charset="0"/>
              </a:rPr>
              <a:t>true</a:t>
            </a:r>
            <a:r>
              <a:rPr lang="de-DE" sz="4000" b="0" dirty="0">
                <a:solidFill>
                  <a:srgbClr val="0000FF"/>
                </a:solidFill>
                <a:effectLst/>
                <a:latin typeface="Consolas" panose="020B0609020204030204" pitchFamily="49" charset="0"/>
              </a:rPr>
              <a:t>.</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z = (</a:t>
            </a:r>
            <a:r>
              <a:rPr lang="de-DE" sz="4000" b="0" dirty="0">
                <a:solidFill>
                  <a:srgbClr val="098658"/>
                </a:solidFill>
                <a:effectLst/>
                <a:latin typeface="Consolas" panose="020B0609020204030204" pitchFamily="49" charset="0"/>
              </a:rPr>
              <a:t>1.0</a:t>
            </a:r>
            <a:r>
              <a:rPr lang="de-DE" sz="4000" b="0" dirty="0">
                <a:solidFill>
                  <a:srgbClr val="000000"/>
                </a:solidFill>
                <a:effectLst/>
                <a:latin typeface="Consolas" panose="020B0609020204030204" pitchFamily="49" charset="0"/>
              </a:rPr>
              <a:t>, </a:t>
            </a:r>
            <a:r>
              <a:rPr lang="de-DE" sz="4000" b="0" dirty="0">
                <a:solidFill>
                  <a:srgbClr val="098658"/>
                </a:solidFill>
                <a:effectLst/>
                <a:latin typeface="Consolas" panose="020B0609020204030204" pitchFamily="49" charset="0"/>
              </a:rPr>
              <a:t>2.0</a:t>
            </a:r>
            <a:r>
              <a:rPr lang="de-DE" sz="4000" b="0" dirty="0">
                <a:solidFill>
                  <a:srgbClr val="000000"/>
                </a:solidFill>
                <a:effectLst/>
                <a:latin typeface="Consolas" panose="020B0609020204030204" pitchFamily="49" charset="0"/>
              </a:rPr>
              <a:t>)</a:t>
            </a:r>
          </a:p>
          <a:p>
            <a:pPr algn="l"/>
            <a:br>
              <a:rPr lang="de-DE" sz="4000" b="0" dirty="0">
                <a:solidFill>
                  <a:srgbClr val="000000"/>
                </a:solidFill>
                <a:effectLst/>
                <a:latin typeface="Consolas" panose="020B0609020204030204" pitchFamily="49" charset="0"/>
              </a:rPr>
            </a:br>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print</a:t>
            </a:r>
            <a:r>
              <a:rPr lang="de-DE" sz="4000" b="0" dirty="0">
                <a:solidFill>
                  <a:srgbClr val="000000"/>
                </a:solidFill>
                <a:effectLst/>
                <a:latin typeface="Consolas" panose="020B0609020204030204" pitchFamily="49" charset="0"/>
              </a:rPr>
              <a:t> *, i, </a:t>
            </a:r>
            <a:r>
              <a:rPr lang="de-DE" sz="4000" b="0" dirty="0" err="1">
                <a:solidFill>
                  <a:srgbClr val="000000"/>
                </a:solidFill>
                <a:effectLst/>
                <a:latin typeface="Consolas" panose="020B0609020204030204" pitchFamily="49" charset="0"/>
              </a:rPr>
              <a:t>char</a:t>
            </a:r>
            <a:r>
              <a:rPr lang="de-DE" sz="4000" b="0" dirty="0">
                <a:solidFill>
                  <a:srgbClr val="000000"/>
                </a:solidFill>
                <a:effectLst/>
                <a:latin typeface="Consolas" panose="020B0609020204030204" pitchFamily="49" charset="0"/>
              </a:rPr>
              <a:t>, x, </a:t>
            </a:r>
            <a:r>
              <a:rPr lang="de-DE" sz="4000" b="0" dirty="0" err="1">
                <a:solidFill>
                  <a:srgbClr val="000000"/>
                </a:solidFill>
                <a:effectLst/>
                <a:latin typeface="Consolas" panose="020B0609020204030204" pitchFamily="49" charset="0"/>
              </a:rPr>
              <a:t>flag</a:t>
            </a:r>
            <a:r>
              <a:rPr lang="de-DE" sz="4000" b="0" dirty="0">
                <a:solidFill>
                  <a:srgbClr val="000000"/>
                </a:solidFill>
                <a:effectLst/>
                <a:latin typeface="Consolas" panose="020B0609020204030204" pitchFamily="49" charset="0"/>
              </a:rPr>
              <a:t>, z</a:t>
            </a:r>
          </a:p>
          <a:p>
            <a:pPr algn="l"/>
            <a:r>
              <a:rPr lang="de-DE" sz="4000" b="0" dirty="0">
                <a:solidFill>
                  <a:srgbClr val="0000FF"/>
                </a:solidFill>
                <a:effectLst/>
                <a:latin typeface="Consolas" panose="020B0609020204030204" pitchFamily="49" charset="0"/>
              </a:rPr>
              <a:t>end </a:t>
            </a:r>
            <a:r>
              <a:rPr lang="de-DE" sz="4000" b="0" dirty="0" err="1">
                <a:solidFill>
                  <a:srgbClr val="0000FF"/>
                </a:solidFill>
                <a:effectLst/>
                <a:latin typeface="Consolas" panose="020B0609020204030204" pitchFamily="49" charset="0"/>
              </a:rPr>
              <a:t>program</a:t>
            </a:r>
            <a:r>
              <a:rPr lang="de-DE" sz="4000" b="0" dirty="0">
                <a:solidFill>
                  <a:srgbClr val="000000"/>
                </a:solidFill>
                <a:effectLst/>
                <a:latin typeface="Consolas" panose="020B0609020204030204" pitchFamily="49" charset="0"/>
              </a:rPr>
              <a:t> variables</a:t>
            </a:r>
          </a:p>
        </p:txBody>
      </p:sp>
      <p:sp>
        <p:nvSpPr>
          <p:cNvPr id="7" name="Rechteck: abgerundete Ecken 6">
            <a:extLst>
              <a:ext uri="{FF2B5EF4-FFF2-40B4-BE49-F238E27FC236}">
                <a16:creationId xmlns:a16="http://schemas.microsoft.com/office/drawing/2014/main" id="{66EFADDD-D0EE-4450-CAFC-401F89B61F16}"/>
              </a:ext>
            </a:extLst>
          </p:cNvPr>
          <p:cNvSpPr/>
          <p:nvPr/>
        </p:nvSpPr>
        <p:spPr>
          <a:xfrm>
            <a:off x="-1" y="3156099"/>
            <a:ext cx="11326091" cy="10092826"/>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557681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Effect transition="in" filter="fade">
                                      <p:cBhvr>
                                        <p:cTn id="45" dur="500"/>
                                        <p:tgtEl>
                                          <p:spTgt spid="6">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500"/>
                                        <p:tgtEl>
                                          <p:spTgt spid="6">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animEffect transition="in" filter="fade">
                                      <p:cBhvr>
                                        <p:cTn id="51" dur="500"/>
                                        <p:tgtEl>
                                          <p:spTgt spid="6">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500"/>
                                        <p:tgtEl>
                                          <p:spTgt spid="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xEl>
                                              <p:pRg st="12" end="12"/>
                                            </p:txEl>
                                          </p:spTgt>
                                        </p:tgtEl>
                                        <p:attrNameLst>
                                          <p:attrName>style.visibility</p:attrName>
                                        </p:attrNameLst>
                                      </p:cBhvr>
                                      <p:to>
                                        <p:strVal val="visible"/>
                                      </p:to>
                                    </p:set>
                                    <p:animEffect transition="in" filter="fade">
                                      <p:cBhvr>
                                        <p:cTn id="61" dur="500"/>
                                        <p:tgtEl>
                                          <p:spTgt spid="6">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fade">
                                      <p:cBhvr>
                                        <p:cTn id="6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0E76E179-E726-F1D2-428B-5CEB93F6BAE7}"/>
              </a:ext>
            </a:extLst>
          </p:cNvPr>
          <p:cNvSpPr>
            <a:spLocks noGrp="1"/>
          </p:cNvSpPr>
          <p:nvPr>
            <p:ph type="body" idx="1"/>
          </p:nvPr>
        </p:nvSpPr>
        <p:spPr>
          <a:xfrm>
            <a:off x="12192000" y="4248504"/>
            <a:ext cx="10985499" cy="8256012"/>
          </a:xfrm>
        </p:spPr>
        <p:txBody>
          <a:bodyPr/>
          <a:lstStyle/>
          <a:p>
            <a:r>
              <a:rPr lang="de-DE" dirty="0"/>
              <a:t>Strings </a:t>
            </a:r>
            <a:r>
              <a:rPr lang="de-DE" dirty="0" err="1"/>
              <a:t>are</a:t>
            </a:r>
            <a:r>
              <a:rPr lang="de-DE" dirty="0"/>
              <a:t> </a:t>
            </a:r>
            <a:r>
              <a:rPr lang="de-DE" dirty="0" err="1"/>
              <a:t>realized</a:t>
            </a:r>
            <a:r>
              <a:rPr lang="de-DE" dirty="0"/>
              <a:t> with </a:t>
            </a:r>
            <a:r>
              <a:rPr lang="de-DE" dirty="0" err="1"/>
              <a:t>characters</a:t>
            </a:r>
            <a:endParaRPr lang="de-DE" dirty="0"/>
          </a:p>
        </p:txBody>
      </p:sp>
      <p:sp>
        <p:nvSpPr>
          <p:cNvPr id="7" name="Textfeld 6">
            <a:extLst>
              <a:ext uri="{FF2B5EF4-FFF2-40B4-BE49-F238E27FC236}">
                <a16:creationId xmlns:a16="http://schemas.microsoft.com/office/drawing/2014/main" id="{10A1BB35-0212-508F-6E47-C19FBFDEA2F8}"/>
              </a:ext>
            </a:extLst>
          </p:cNvPr>
          <p:cNvSpPr txBox="1"/>
          <p:nvPr/>
        </p:nvSpPr>
        <p:spPr>
          <a:xfrm>
            <a:off x="1206500" y="4274632"/>
            <a:ext cx="10597572"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000" b="0" dirty="0">
                <a:solidFill>
                  <a:srgbClr val="0000FF"/>
                </a:solidFill>
                <a:effectLst/>
                <a:latin typeface="Consolas" panose="020B0609020204030204" pitchFamily="49" charset="0"/>
              </a:rPr>
              <a:t>program</a:t>
            </a:r>
            <a:r>
              <a:rPr lang="en-US" sz="4000" b="0" dirty="0">
                <a:solidFill>
                  <a:srgbClr val="000000"/>
                </a:solidFill>
                <a:effectLst/>
                <a:latin typeface="Consolas" panose="020B0609020204030204" pitchFamily="49" charset="0"/>
              </a:rPr>
              <a:t> variables</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implicit</a:t>
            </a:r>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none</a:t>
            </a:r>
            <a:endParaRPr lang="en-US" sz="4000" b="0" dirty="0">
              <a:solidFill>
                <a:srgbClr val="000000"/>
              </a:solidFill>
              <a:effectLst/>
              <a:latin typeface="Consolas" panose="020B0609020204030204" pitchFamily="49" charset="0"/>
            </a:endParaRP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character</a:t>
            </a:r>
            <a:r>
              <a:rPr lang="en-US" sz="4000" b="0" dirty="0">
                <a:solidFill>
                  <a:srgbClr val="000000"/>
                </a:solidFill>
                <a:effectLst/>
                <a:latin typeface="Consolas" panose="020B0609020204030204" pitchFamily="49" charset="0"/>
              </a:rPr>
              <a:t>(</a:t>
            </a:r>
            <a:r>
              <a:rPr lang="en-US" sz="4000" b="0" dirty="0" err="1">
                <a:solidFill>
                  <a:srgbClr val="808080"/>
                </a:solidFill>
                <a:effectLst/>
                <a:latin typeface="Consolas" panose="020B0609020204030204" pitchFamily="49" charset="0"/>
              </a:rPr>
              <a:t>len</a:t>
            </a:r>
            <a:r>
              <a:rPr lang="en-US" sz="4000" b="0" dirty="0">
                <a:solidFill>
                  <a:srgbClr val="000000"/>
                </a:solidFill>
                <a:effectLst/>
                <a:latin typeface="Consolas" panose="020B0609020204030204" pitchFamily="49" charset="0"/>
              </a:rPr>
              <a:t>=</a:t>
            </a:r>
            <a:r>
              <a:rPr lang="en-US" sz="4000" b="0" dirty="0">
                <a:solidFill>
                  <a:srgbClr val="098658"/>
                </a:solidFill>
                <a:effectLst/>
                <a:latin typeface="Consolas" panose="020B0609020204030204" pitchFamily="49" charset="0"/>
              </a:rPr>
              <a:t>4</a:t>
            </a:r>
            <a:r>
              <a:rPr lang="en-US" sz="4000" b="0" dirty="0">
                <a:solidFill>
                  <a:srgbClr val="000000"/>
                </a:solidFill>
                <a:effectLst/>
                <a:latin typeface="Consolas" panose="020B0609020204030204" pitchFamily="49" charset="0"/>
              </a:rPr>
              <a:t>) ::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read</a:t>
            </a:r>
            <a:r>
              <a:rPr lang="en-US" sz="4000" b="0" dirty="0">
                <a:solidFill>
                  <a:srgbClr val="000000"/>
                </a:solidFill>
                <a:effectLst/>
                <a:latin typeface="Consolas" panose="020B0609020204030204" pitchFamily="49" charset="0"/>
              </a:rPr>
              <a:t>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print</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'Hey, '</a:t>
            </a:r>
            <a:r>
              <a:rPr lang="en-US" sz="4000" b="0" dirty="0">
                <a:solidFill>
                  <a:srgbClr val="000000"/>
                </a:solidFill>
                <a:effectLst/>
                <a:latin typeface="Consolas" panose="020B0609020204030204" pitchFamily="49" charset="0"/>
              </a:rPr>
              <a:t>,name,</a:t>
            </a:r>
            <a:r>
              <a:rPr lang="en-US" sz="4000" b="0" dirty="0">
                <a:solidFill>
                  <a:srgbClr val="A31515"/>
                </a:solidFill>
                <a:effectLst/>
                <a:latin typeface="Consolas" panose="020B0609020204030204" pitchFamily="49" charset="0"/>
              </a:rPr>
              <a:t>'!'</a:t>
            </a:r>
            <a:endParaRPr lang="en-US" sz="4000" b="0" dirty="0">
              <a:solidFill>
                <a:srgbClr val="000000"/>
              </a:solidFill>
              <a:effectLst/>
              <a:latin typeface="Consolas" panose="020B0609020204030204" pitchFamily="49" charset="0"/>
            </a:endParaRPr>
          </a:p>
          <a:p>
            <a:pPr algn="l"/>
            <a:r>
              <a:rPr lang="en-US" sz="4000" b="0" dirty="0">
                <a:solidFill>
                  <a:srgbClr val="0000FF"/>
                </a:solidFill>
                <a:effectLst/>
                <a:latin typeface="Consolas" panose="020B0609020204030204" pitchFamily="49" charset="0"/>
              </a:rPr>
              <a:t>end program</a:t>
            </a:r>
            <a:r>
              <a:rPr lang="en-US" sz="4000" b="0" dirty="0">
                <a:solidFill>
                  <a:srgbClr val="000000"/>
                </a:solidFill>
                <a:effectLst/>
                <a:latin typeface="Consolas" panose="020B0609020204030204" pitchFamily="49" charset="0"/>
              </a:rPr>
              <a:t> variables</a:t>
            </a:r>
          </a:p>
        </p:txBody>
      </p:sp>
      <p:sp>
        <p:nvSpPr>
          <p:cNvPr id="5" name="Rechteck: abgerundete Ecken 4">
            <a:extLst>
              <a:ext uri="{FF2B5EF4-FFF2-40B4-BE49-F238E27FC236}">
                <a16:creationId xmlns:a16="http://schemas.microsoft.com/office/drawing/2014/main" id="{4710B659-0AAE-69D0-DC6E-A73C7962A0D1}"/>
              </a:ext>
            </a:extLst>
          </p:cNvPr>
          <p:cNvSpPr/>
          <p:nvPr/>
        </p:nvSpPr>
        <p:spPr>
          <a:xfrm>
            <a:off x="1206500" y="4274632"/>
            <a:ext cx="10985498" cy="378565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3354721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0E76E179-E726-F1D2-428B-5CEB93F6BAE7}"/>
              </a:ext>
            </a:extLst>
          </p:cNvPr>
          <p:cNvSpPr>
            <a:spLocks noGrp="1"/>
          </p:cNvSpPr>
          <p:nvPr>
            <p:ph type="body" idx="1"/>
          </p:nvPr>
        </p:nvSpPr>
        <p:spPr>
          <a:xfrm>
            <a:off x="12192000" y="4248504"/>
            <a:ext cx="10985499" cy="8256012"/>
          </a:xfrm>
        </p:spPr>
        <p:txBody>
          <a:bodyPr/>
          <a:lstStyle/>
          <a:p>
            <a:r>
              <a:rPr lang="de-DE" dirty="0"/>
              <a:t>Strings </a:t>
            </a:r>
            <a:r>
              <a:rPr lang="de-DE" dirty="0" err="1"/>
              <a:t>are</a:t>
            </a:r>
            <a:r>
              <a:rPr lang="de-DE" dirty="0"/>
              <a:t> </a:t>
            </a:r>
            <a:r>
              <a:rPr lang="de-DE" dirty="0" err="1"/>
              <a:t>realized</a:t>
            </a:r>
            <a:r>
              <a:rPr lang="de-DE" dirty="0"/>
              <a:t> with </a:t>
            </a:r>
            <a:r>
              <a:rPr lang="de-DE" dirty="0" err="1"/>
              <a:t>characters</a:t>
            </a:r>
            <a:endParaRPr lang="de-DE" dirty="0"/>
          </a:p>
          <a:p>
            <a:r>
              <a:rPr lang="de-DE" dirty="0"/>
              <a:t>Rick 		→ Hey, Rick!</a:t>
            </a:r>
          </a:p>
          <a:p>
            <a:r>
              <a:rPr lang="de-DE" dirty="0"/>
              <a:t>Johnny 	→ Hey, John!</a:t>
            </a:r>
          </a:p>
          <a:p>
            <a:r>
              <a:rPr lang="de-DE" dirty="0"/>
              <a:t>Tim 		→ Hey, Tim !</a:t>
            </a:r>
          </a:p>
          <a:p>
            <a:endParaRPr lang="de-DE" dirty="0"/>
          </a:p>
        </p:txBody>
      </p:sp>
      <p:sp>
        <p:nvSpPr>
          <p:cNvPr id="7" name="Textfeld 6">
            <a:extLst>
              <a:ext uri="{FF2B5EF4-FFF2-40B4-BE49-F238E27FC236}">
                <a16:creationId xmlns:a16="http://schemas.microsoft.com/office/drawing/2014/main" id="{10A1BB35-0212-508F-6E47-C19FBFDEA2F8}"/>
              </a:ext>
            </a:extLst>
          </p:cNvPr>
          <p:cNvSpPr txBox="1"/>
          <p:nvPr/>
        </p:nvSpPr>
        <p:spPr>
          <a:xfrm>
            <a:off x="1206499" y="4248504"/>
            <a:ext cx="10985499"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000" b="0" dirty="0">
                <a:solidFill>
                  <a:srgbClr val="0000FF"/>
                </a:solidFill>
                <a:effectLst/>
                <a:latin typeface="Consolas" panose="020B0609020204030204" pitchFamily="49" charset="0"/>
              </a:rPr>
              <a:t>program</a:t>
            </a:r>
            <a:r>
              <a:rPr lang="en-US" sz="4000" b="0" dirty="0">
                <a:solidFill>
                  <a:srgbClr val="000000"/>
                </a:solidFill>
                <a:effectLst/>
                <a:latin typeface="Consolas" panose="020B0609020204030204" pitchFamily="49" charset="0"/>
              </a:rPr>
              <a:t> variables</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implicit</a:t>
            </a:r>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none</a:t>
            </a:r>
            <a:endParaRPr lang="en-US" sz="4000" b="0" dirty="0">
              <a:solidFill>
                <a:srgbClr val="000000"/>
              </a:solidFill>
              <a:effectLst/>
              <a:latin typeface="Consolas" panose="020B0609020204030204" pitchFamily="49" charset="0"/>
            </a:endParaRP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character</a:t>
            </a:r>
            <a:r>
              <a:rPr lang="en-US" sz="4000" b="0" dirty="0">
                <a:solidFill>
                  <a:srgbClr val="000000"/>
                </a:solidFill>
                <a:effectLst/>
                <a:latin typeface="Consolas" panose="020B0609020204030204" pitchFamily="49" charset="0"/>
              </a:rPr>
              <a:t>(</a:t>
            </a:r>
            <a:r>
              <a:rPr lang="en-US" sz="4000" b="0" dirty="0" err="1">
                <a:solidFill>
                  <a:srgbClr val="808080"/>
                </a:solidFill>
                <a:effectLst/>
                <a:highlight>
                  <a:srgbClr val="FFFF00"/>
                </a:highlight>
                <a:latin typeface="Consolas" panose="020B0609020204030204" pitchFamily="49" charset="0"/>
              </a:rPr>
              <a:t>len</a:t>
            </a:r>
            <a:r>
              <a:rPr lang="en-US" sz="4000" b="0" dirty="0">
                <a:solidFill>
                  <a:srgbClr val="000000"/>
                </a:solidFill>
                <a:effectLst/>
                <a:highlight>
                  <a:srgbClr val="FFFF00"/>
                </a:highlight>
                <a:latin typeface="Consolas" panose="020B0609020204030204" pitchFamily="49" charset="0"/>
              </a:rPr>
              <a:t>=</a:t>
            </a:r>
            <a:r>
              <a:rPr lang="en-US" sz="4000" b="0" dirty="0">
                <a:solidFill>
                  <a:srgbClr val="098658"/>
                </a:solidFill>
                <a:effectLst/>
                <a:highlight>
                  <a:srgbClr val="FFFF00"/>
                </a:highlight>
                <a:latin typeface="Consolas" panose="020B0609020204030204" pitchFamily="49" charset="0"/>
              </a:rPr>
              <a:t>4</a:t>
            </a:r>
            <a:r>
              <a:rPr lang="en-US" sz="4000" b="0" dirty="0">
                <a:solidFill>
                  <a:srgbClr val="000000"/>
                </a:solidFill>
                <a:effectLst/>
                <a:latin typeface="Consolas" panose="020B0609020204030204" pitchFamily="49" charset="0"/>
              </a:rPr>
              <a:t>) ::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read</a:t>
            </a:r>
            <a:r>
              <a:rPr lang="en-US" sz="4000" b="0" dirty="0">
                <a:solidFill>
                  <a:srgbClr val="000000"/>
                </a:solidFill>
                <a:effectLst/>
                <a:latin typeface="Consolas" panose="020B0609020204030204" pitchFamily="49" charset="0"/>
              </a:rPr>
              <a:t>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print</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'Hey, '</a:t>
            </a:r>
            <a:r>
              <a:rPr lang="en-US" sz="4000" b="0" dirty="0">
                <a:solidFill>
                  <a:srgbClr val="000000"/>
                </a:solidFill>
                <a:effectLst/>
                <a:latin typeface="Consolas" panose="020B0609020204030204" pitchFamily="49" charset="0"/>
              </a:rPr>
              <a:t>,name,</a:t>
            </a:r>
            <a:r>
              <a:rPr lang="en-US" sz="4000" b="0" dirty="0">
                <a:solidFill>
                  <a:srgbClr val="A31515"/>
                </a:solidFill>
                <a:effectLst/>
                <a:latin typeface="Consolas" panose="020B0609020204030204" pitchFamily="49" charset="0"/>
              </a:rPr>
              <a:t>'!'</a:t>
            </a:r>
            <a:endParaRPr lang="en-US" sz="4000" b="0" dirty="0">
              <a:solidFill>
                <a:srgbClr val="000000"/>
              </a:solidFill>
              <a:effectLst/>
              <a:latin typeface="Consolas" panose="020B0609020204030204" pitchFamily="49" charset="0"/>
            </a:endParaRPr>
          </a:p>
          <a:p>
            <a:pPr algn="l"/>
            <a:r>
              <a:rPr lang="en-US" sz="4000" b="0" dirty="0">
                <a:solidFill>
                  <a:srgbClr val="0000FF"/>
                </a:solidFill>
                <a:effectLst/>
                <a:latin typeface="Consolas" panose="020B0609020204030204" pitchFamily="49" charset="0"/>
              </a:rPr>
              <a:t>end program</a:t>
            </a:r>
            <a:r>
              <a:rPr lang="en-US" sz="4000" b="0" dirty="0">
                <a:solidFill>
                  <a:srgbClr val="000000"/>
                </a:solidFill>
                <a:effectLst/>
                <a:latin typeface="Consolas" panose="020B0609020204030204" pitchFamily="49" charset="0"/>
              </a:rPr>
              <a:t> variables</a:t>
            </a:r>
          </a:p>
        </p:txBody>
      </p:sp>
      <p:sp>
        <p:nvSpPr>
          <p:cNvPr id="8" name="Rechteck: abgerundete Ecken 7">
            <a:extLst>
              <a:ext uri="{FF2B5EF4-FFF2-40B4-BE49-F238E27FC236}">
                <a16:creationId xmlns:a16="http://schemas.microsoft.com/office/drawing/2014/main" id="{1E5F2DE1-854C-DA4B-49D6-6F37D75540E4}"/>
              </a:ext>
            </a:extLst>
          </p:cNvPr>
          <p:cNvSpPr/>
          <p:nvPr/>
        </p:nvSpPr>
        <p:spPr>
          <a:xfrm>
            <a:off x="1206500" y="4248504"/>
            <a:ext cx="10985498" cy="378565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157140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andro, Toygun, Tufa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Sandro, Toygun, Tufan</a:t>
            </a:r>
          </a:p>
        </p:txBody>
      </p:sp>
      <p:sp>
        <p:nvSpPr>
          <p:cNvPr id="153" name="Historic Programming Languages"/>
          <p:cNvSpPr txBox="1">
            <a:spLocks noGrp="1"/>
          </p:cNvSpPr>
          <p:nvPr>
            <p:ph type="ctrTitle"/>
          </p:nvPr>
        </p:nvSpPr>
        <p:spPr>
          <a:prstGeom prst="rect">
            <a:avLst/>
          </a:prstGeom>
        </p:spPr>
        <p:txBody>
          <a:bodyPr/>
          <a:lstStyle/>
          <a:p>
            <a:r>
              <a:t>Historic Programming Languages</a:t>
            </a:r>
          </a:p>
        </p:txBody>
      </p:sp>
      <p:sp>
        <p:nvSpPr>
          <p:cNvPr id="154" name="Fortgeschrittene Programmierkonzepte"/>
          <p:cNvSpPr txBox="1">
            <a:spLocks noGrp="1"/>
          </p:cNvSpPr>
          <p:nvPr>
            <p:ph type="subTitle" sz="quarter" idx="1"/>
          </p:nvPr>
        </p:nvSpPr>
        <p:spPr>
          <a:prstGeom prst="rect">
            <a:avLst/>
          </a:prstGeom>
        </p:spPr>
        <p:txBody>
          <a:bodyPr/>
          <a:lstStyle/>
          <a:p>
            <a:r>
              <a:t>Fortgeschrittene Programmierkonzepte</a:t>
            </a:r>
          </a:p>
        </p:txBody>
      </p:sp>
      <p:sp>
        <p:nvSpPr>
          <p:cNvPr id="155" name="Foliennumm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905CC-0692-5C88-1564-799637D520F2}"/>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C021D5F-D040-58C2-1C11-2E42364B912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42234BC8-1571-7171-E4BE-EC2D87CFD4DD}"/>
              </a:ext>
            </a:extLst>
          </p:cNvPr>
          <p:cNvSpPr>
            <a:spLocks noGrp="1"/>
          </p:cNvSpPr>
          <p:nvPr>
            <p:ph type="body" idx="1"/>
          </p:nvPr>
        </p:nvSpPr>
        <p:spPr/>
        <p:txBody>
          <a:bodyPr/>
          <a:lstStyle/>
          <a:p>
            <a:r>
              <a:rPr lang="de-DE" dirty="0" err="1"/>
              <a:t>Todo</a:t>
            </a:r>
            <a:r>
              <a:rPr lang="de-DE" dirty="0"/>
              <a:t> </a:t>
            </a:r>
            <a:r>
              <a:rPr lang="de-DE" dirty="0" err="1"/>
              <a:t>name</a:t>
            </a:r>
            <a:r>
              <a:rPr lang="de-DE" dirty="0"/>
              <a:t>(1:1)</a:t>
            </a:r>
          </a:p>
        </p:txBody>
      </p:sp>
    </p:spTree>
    <p:extLst>
      <p:ext uri="{BB962C8B-B14F-4D97-AF65-F5344CB8AC3E}">
        <p14:creationId xmlns:p14="http://schemas.microsoft.com/office/powerpoint/2010/main" val="28766637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07368-0273-2EDD-8F47-855F35C8FE84}"/>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37F03CB7-54CC-F4B6-2B67-AE1A0CB1A6C1}"/>
              </a:ext>
            </a:extLst>
          </p:cNvPr>
          <p:cNvSpPr>
            <a:spLocks noGrp="1"/>
          </p:cNvSpPr>
          <p:nvPr>
            <p:ph type="body" sz="quarter" idx="21"/>
          </p:nvPr>
        </p:nvSpPr>
        <p:spPr/>
        <p:txBody>
          <a:bodyPr/>
          <a:lstStyle/>
          <a:p>
            <a:r>
              <a:rPr lang="de-DE" dirty="0"/>
              <a:t>Operators</a:t>
            </a:r>
          </a:p>
        </p:txBody>
      </p:sp>
      <p:sp>
        <p:nvSpPr>
          <p:cNvPr id="4" name="Textplatzhalter 3">
            <a:extLst>
              <a:ext uri="{FF2B5EF4-FFF2-40B4-BE49-F238E27FC236}">
                <a16:creationId xmlns:a16="http://schemas.microsoft.com/office/drawing/2014/main" id="{5500ACF1-C615-1B98-B3B7-98B63AA77BE4}"/>
              </a:ext>
            </a:extLst>
          </p:cNvPr>
          <p:cNvSpPr>
            <a:spLocks noGrp="1"/>
          </p:cNvSpPr>
          <p:nvPr>
            <p:ph type="body" idx="1"/>
          </p:nvPr>
        </p:nvSpPr>
        <p:spPr>
          <a:xfrm>
            <a:off x="1351723" y="11012556"/>
            <a:ext cx="8090452" cy="1491959"/>
          </a:xfrm>
        </p:spPr>
        <p:txBody>
          <a:bodyPr/>
          <a:lstStyle/>
          <a:p>
            <a:pPr marL="0" indent="0">
              <a:buNone/>
            </a:pPr>
            <a:r>
              <a:rPr lang="de-DE" dirty="0"/>
              <a:t>420 .NE. 69 </a:t>
            </a:r>
            <a:r>
              <a:rPr lang="de-DE" dirty="0" err="1"/>
              <a:t>returns</a:t>
            </a:r>
            <a:r>
              <a:rPr lang="de-DE" dirty="0"/>
              <a:t> .</a:t>
            </a:r>
            <a:r>
              <a:rPr lang="de-DE" dirty="0" err="1"/>
              <a:t>true</a:t>
            </a:r>
            <a:r>
              <a:rPr lang="de-DE" dirty="0"/>
              <a:t>.</a:t>
            </a:r>
          </a:p>
        </p:txBody>
      </p:sp>
      <p:graphicFrame>
        <p:nvGraphicFramePr>
          <p:cNvPr id="5" name="Tabelle 5">
            <a:extLst>
              <a:ext uri="{FF2B5EF4-FFF2-40B4-BE49-F238E27FC236}">
                <a16:creationId xmlns:a16="http://schemas.microsoft.com/office/drawing/2014/main" id="{8E5C6F67-5CD7-E362-E75F-29179E8D84D5}"/>
              </a:ext>
            </a:extLst>
          </p:cNvPr>
          <p:cNvGraphicFramePr>
            <a:graphicFrameLocks noGrp="1"/>
          </p:cNvGraphicFramePr>
          <p:nvPr>
            <p:extLst>
              <p:ext uri="{D42A27DB-BD31-4B8C-83A1-F6EECF244321}">
                <p14:modId xmlns:p14="http://schemas.microsoft.com/office/powerpoint/2010/main" val="3572015412"/>
              </p:ext>
            </p:extLst>
          </p:nvPr>
        </p:nvGraphicFramePr>
        <p:xfrm>
          <a:off x="1206500" y="4248504"/>
          <a:ext cx="8235674" cy="6132035"/>
        </p:xfrm>
        <a:graphic>
          <a:graphicData uri="http://schemas.openxmlformats.org/drawingml/2006/table">
            <a:tbl>
              <a:tblPr firstRow="1" bandRow="1">
                <a:tableStyleId>{5940675A-B579-460E-94D1-54222C63F5DA}</a:tableStyleId>
              </a:tblPr>
              <a:tblGrid>
                <a:gridCol w="4117837">
                  <a:extLst>
                    <a:ext uri="{9D8B030D-6E8A-4147-A177-3AD203B41FA5}">
                      <a16:colId xmlns:a16="http://schemas.microsoft.com/office/drawing/2014/main" val="1076020170"/>
                    </a:ext>
                  </a:extLst>
                </a:gridCol>
                <a:gridCol w="4117837">
                  <a:extLst>
                    <a:ext uri="{9D8B030D-6E8A-4147-A177-3AD203B41FA5}">
                      <a16:colId xmlns:a16="http://schemas.microsoft.com/office/drawing/2014/main" val="43262646"/>
                    </a:ext>
                  </a:extLst>
                </a:gridCol>
              </a:tblGrid>
              <a:tr h="876005">
                <a:tc>
                  <a:txBody>
                    <a:bodyPr/>
                    <a:lstStyle/>
                    <a:p>
                      <a:r>
                        <a:rPr lang="de-DE" sz="4000" b="1" dirty="0">
                          <a:solidFill>
                            <a:schemeClr val="bg2">
                              <a:lumMod val="10000"/>
                            </a:schemeClr>
                          </a:solidFill>
                        </a:rPr>
                        <a:t>Java</a:t>
                      </a:r>
                    </a:p>
                  </a:txBody>
                  <a:tcPr/>
                </a:tc>
                <a:tc>
                  <a:txBody>
                    <a:bodyPr/>
                    <a:lstStyle/>
                    <a:p>
                      <a:r>
                        <a:rPr lang="de-DE" sz="4000" b="1" dirty="0">
                          <a:solidFill>
                            <a:schemeClr val="bg2">
                              <a:lumMod val="10000"/>
                            </a:schemeClr>
                          </a:solidFill>
                        </a:rPr>
                        <a:t>Fortran</a:t>
                      </a:r>
                    </a:p>
                  </a:txBody>
                  <a:tcPr/>
                </a:tc>
                <a:extLst>
                  <a:ext uri="{0D108BD9-81ED-4DB2-BD59-A6C34878D82A}">
                    <a16:rowId xmlns:a16="http://schemas.microsoft.com/office/drawing/2014/main" val="507171910"/>
                  </a:ext>
                </a:extLst>
              </a:tr>
              <a:tr h="876005">
                <a:tc>
                  <a:txBody>
                    <a:bodyPr/>
                    <a:lstStyle/>
                    <a:p>
                      <a:r>
                        <a:rPr lang="de-DE" sz="4000" dirty="0">
                          <a:solidFill>
                            <a:schemeClr val="bg2">
                              <a:lumMod val="10000"/>
                            </a:schemeClr>
                          </a:solidFill>
                        </a:rPr>
                        <a:t>&lt;</a:t>
                      </a:r>
                    </a:p>
                  </a:txBody>
                  <a:tcPr/>
                </a:tc>
                <a:tc>
                  <a:txBody>
                    <a:bodyPr/>
                    <a:lstStyle/>
                    <a:p>
                      <a:r>
                        <a:rPr lang="de-DE" sz="4000" dirty="0">
                          <a:solidFill>
                            <a:schemeClr val="bg2">
                              <a:lumMod val="10000"/>
                            </a:schemeClr>
                          </a:solidFill>
                        </a:rPr>
                        <a:t>.LT.</a:t>
                      </a:r>
                    </a:p>
                  </a:txBody>
                  <a:tcPr/>
                </a:tc>
                <a:extLst>
                  <a:ext uri="{0D108BD9-81ED-4DB2-BD59-A6C34878D82A}">
                    <a16:rowId xmlns:a16="http://schemas.microsoft.com/office/drawing/2014/main" val="3988564639"/>
                  </a:ext>
                </a:extLst>
              </a:tr>
              <a:tr h="876005">
                <a:tc>
                  <a:txBody>
                    <a:bodyPr/>
                    <a:lstStyle/>
                    <a:p>
                      <a:r>
                        <a:rPr lang="de-DE" sz="4000" dirty="0">
                          <a:solidFill>
                            <a:schemeClr val="bg2">
                              <a:lumMod val="10000"/>
                            </a:schemeClr>
                          </a:solidFill>
                        </a:rPr>
                        <a:t>&lt;=</a:t>
                      </a:r>
                    </a:p>
                  </a:txBody>
                  <a:tcPr/>
                </a:tc>
                <a:tc>
                  <a:txBody>
                    <a:bodyPr/>
                    <a:lstStyle/>
                    <a:p>
                      <a:r>
                        <a:rPr lang="de-DE" sz="4000" dirty="0">
                          <a:solidFill>
                            <a:schemeClr val="bg2">
                              <a:lumMod val="10000"/>
                            </a:schemeClr>
                          </a:solidFill>
                        </a:rPr>
                        <a:t>.LE.</a:t>
                      </a:r>
                    </a:p>
                  </a:txBody>
                  <a:tcPr/>
                </a:tc>
                <a:extLst>
                  <a:ext uri="{0D108BD9-81ED-4DB2-BD59-A6C34878D82A}">
                    <a16:rowId xmlns:a16="http://schemas.microsoft.com/office/drawing/2014/main" val="3419939952"/>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.EQ.</a:t>
                      </a:r>
                    </a:p>
                  </a:txBody>
                  <a:tcPr/>
                </a:tc>
                <a:extLst>
                  <a:ext uri="{0D108BD9-81ED-4DB2-BD59-A6C34878D82A}">
                    <a16:rowId xmlns:a16="http://schemas.microsoft.com/office/drawing/2014/main" val="125180774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.NE.</a:t>
                      </a:r>
                    </a:p>
                  </a:txBody>
                  <a:tcPr/>
                </a:tc>
                <a:extLst>
                  <a:ext uri="{0D108BD9-81ED-4DB2-BD59-A6C34878D82A}">
                    <a16:rowId xmlns:a16="http://schemas.microsoft.com/office/drawing/2014/main" val="2290227569"/>
                  </a:ext>
                </a:extLst>
              </a:tr>
              <a:tr h="876005">
                <a:tc>
                  <a:txBody>
                    <a:bodyPr/>
                    <a:lstStyle/>
                    <a:p>
                      <a:r>
                        <a:rPr lang="de-DE" sz="4000" dirty="0">
                          <a:solidFill>
                            <a:schemeClr val="bg2">
                              <a:lumMod val="10000"/>
                            </a:schemeClr>
                          </a:solidFill>
                        </a:rPr>
                        <a:t>&gt;=</a:t>
                      </a:r>
                    </a:p>
                  </a:txBody>
                  <a:tcPr/>
                </a:tc>
                <a:tc>
                  <a:txBody>
                    <a:bodyPr/>
                    <a:lstStyle/>
                    <a:p>
                      <a:r>
                        <a:rPr lang="de-DE" sz="4000" dirty="0">
                          <a:solidFill>
                            <a:schemeClr val="bg2">
                              <a:lumMod val="10000"/>
                            </a:schemeClr>
                          </a:solidFill>
                        </a:rPr>
                        <a:t>.GE.</a:t>
                      </a:r>
                    </a:p>
                  </a:txBody>
                  <a:tcPr/>
                </a:tc>
                <a:extLst>
                  <a:ext uri="{0D108BD9-81ED-4DB2-BD59-A6C34878D82A}">
                    <a16:rowId xmlns:a16="http://schemas.microsoft.com/office/drawing/2014/main" val="71284177"/>
                  </a:ext>
                </a:extLst>
              </a:tr>
              <a:tr h="876005">
                <a:tc>
                  <a:txBody>
                    <a:bodyPr/>
                    <a:lstStyle/>
                    <a:p>
                      <a:r>
                        <a:rPr lang="de-DE" sz="4000" dirty="0">
                          <a:solidFill>
                            <a:schemeClr val="bg2">
                              <a:lumMod val="10000"/>
                            </a:schemeClr>
                          </a:solidFill>
                        </a:rPr>
                        <a:t>&gt;</a:t>
                      </a:r>
                    </a:p>
                  </a:txBody>
                  <a:tcPr/>
                </a:tc>
                <a:tc>
                  <a:txBody>
                    <a:bodyPr/>
                    <a:lstStyle/>
                    <a:p>
                      <a:r>
                        <a:rPr lang="de-DE" sz="4000" dirty="0">
                          <a:solidFill>
                            <a:schemeClr val="bg2">
                              <a:lumMod val="10000"/>
                            </a:schemeClr>
                          </a:solidFill>
                        </a:rPr>
                        <a:t>.GT.</a:t>
                      </a:r>
                    </a:p>
                  </a:txBody>
                  <a:tcPr/>
                </a:tc>
                <a:extLst>
                  <a:ext uri="{0D108BD9-81ED-4DB2-BD59-A6C34878D82A}">
                    <a16:rowId xmlns:a16="http://schemas.microsoft.com/office/drawing/2014/main" val="3210849509"/>
                  </a:ext>
                </a:extLst>
              </a:tr>
            </a:tbl>
          </a:graphicData>
        </a:graphic>
      </p:graphicFrame>
      <p:graphicFrame>
        <p:nvGraphicFramePr>
          <p:cNvPr id="6" name="Tabelle 5">
            <a:extLst>
              <a:ext uri="{FF2B5EF4-FFF2-40B4-BE49-F238E27FC236}">
                <a16:creationId xmlns:a16="http://schemas.microsoft.com/office/drawing/2014/main" id="{D00CBD43-7291-310A-EFBD-9F20926FE7B5}"/>
              </a:ext>
            </a:extLst>
          </p:cNvPr>
          <p:cNvGraphicFramePr>
            <a:graphicFrameLocks noGrp="1"/>
          </p:cNvGraphicFramePr>
          <p:nvPr>
            <p:extLst>
              <p:ext uri="{D42A27DB-BD31-4B8C-83A1-F6EECF244321}">
                <p14:modId xmlns:p14="http://schemas.microsoft.com/office/powerpoint/2010/main" val="3699008415"/>
              </p:ext>
            </p:extLst>
          </p:nvPr>
        </p:nvGraphicFramePr>
        <p:xfrm>
          <a:off x="14941825" y="4248503"/>
          <a:ext cx="8235674" cy="6132035"/>
        </p:xfrm>
        <a:graphic>
          <a:graphicData uri="http://schemas.openxmlformats.org/drawingml/2006/table">
            <a:tbl>
              <a:tblPr firstRow="1" bandRow="1">
                <a:tableStyleId>{5940675A-B579-460E-94D1-54222C63F5DA}</a:tableStyleId>
              </a:tblPr>
              <a:tblGrid>
                <a:gridCol w="4117837">
                  <a:extLst>
                    <a:ext uri="{9D8B030D-6E8A-4147-A177-3AD203B41FA5}">
                      <a16:colId xmlns:a16="http://schemas.microsoft.com/office/drawing/2014/main" val="1076020170"/>
                    </a:ext>
                  </a:extLst>
                </a:gridCol>
                <a:gridCol w="4117837">
                  <a:extLst>
                    <a:ext uri="{9D8B030D-6E8A-4147-A177-3AD203B41FA5}">
                      <a16:colId xmlns:a16="http://schemas.microsoft.com/office/drawing/2014/main" val="43262646"/>
                    </a:ext>
                  </a:extLst>
                </a:gridCol>
              </a:tblGrid>
              <a:tr h="876005">
                <a:tc>
                  <a:txBody>
                    <a:bodyPr/>
                    <a:lstStyle/>
                    <a:p>
                      <a:r>
                        <a:rPr lang="de-DE" sz="4000" b="1" dirty="0">
                          <a:solidFill>
                            <a:schemeClr val="bg2">
                              <a:lumMod val="10000"/>
                            </a:schemeClr>
                          </a:solidFill>
                        </a:rPr>
                        <a:t>Python</a:t>
                      </a:r>
                    </a:p>
                  </a:txBody>
                  <a:tcPr/>
                </a:tc>
                <a:tc>
                  <a:txBody>
                    <a:bodyPr/>
                    <a:lstStyle/>
                    <a:p>
                      <a:r>
                        <a:rPr lang="de-DE" sz="4000" b="1" dirty="0">
                          <a:solidFill>
                            <a:schemeClr val="bg2">
                              <a:lumMod val="10000"/>
                            </a:schemeClr>
                          </a:solidFill>
                        </a:rPr>
                        <a:t>Fortran</a:t>
                      </a:r>
                    </a:p>
                  </a:txBody>
                  <a:tcPr/>
                </a:tc>
                <a:extLst>
                  <a:ext uri="{0D108BD9-81ED-4DB2-BD59-A6C34878D82A}">
                    <a16:rowId xmlns:a16="http://schemas.microsoft.com/office/drawing/2014/main" val="507171910"/>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3988564639"/>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3419939952"/>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125180774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2290227569"/>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7128417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3210849509"/>
                  </a:ext>
                </a:extLst>
              </a:tr>
            </a:tbl>
          </a:graphicData>
        </a:graphic>
      </p:graphicFrame>
      <p:sp>
        <p:nvSpPr>
          <p:cNvPr id="7" name="Textfeld 6">
            <a:extLst>
              <a:ext uri="{FF2B5EF4-FFF2-40B4-BE49-F238E27FC236}">
                <a16:creationId xmlns:a16="http://schemas.microsoft.com/office/drawing/2014/main" id="{7821D748-4132-A785-0650-4E8DE5A03D4C}"/>
              </a:ext>
            </a:extLst>
          </p:cNvPr>
          <p:cNvSpPr txBox="1"/>
          <p:nvPr/>
        </p:nvSpPr>
        <p:spPr>
          <a:xfrm>
            <a:off x="14941825" y="10968575"/>
            <a:ext cx="8235674"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Fortran </a:t>
            </a:r>
            <a:r>
              <a:rPr kumimoji="0" lang="de-DE" sz="4800" b="0" i="0" u="none" strike="noStrike" cap="none" spc="0" normalizeH="0" baseline="0" dirty="0" err="1">
                <a:ln>
                  <a:noFill/>
                </a:ln>
                <a:solidFill>
                  <a:schemeClr val="bg2">
                    <a:lumMod val="10000"/>
                  </a:schemeClr>
                </a:solidFill>
                <a:effectLst/>
                <a:uFillTx/>
                <a:latin typeface="+mn-lt"/>
                <a:ea typeface="+mn-ea"/>
                <a:cs typeface="+mn-cs"/>
                <a:sym typeface="Helvetica Neue"/>
              </a:rPr>
              <a:t>hugely</a:t>
            </a: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 </a:t>
            </a:r>
            <a:r>
              <a:rPr kumimoji="0" lang="de-DE" sz="4800" b="0" i="0" u="none" strike="noStrike" cap="none" spc="0" normalizeH="0" baseline="0" dirty="0" err="1">
                <a:ln>
                  <a:noFill/>
                </a:ln>
                <a:solidFill>
                  <a:schemeClr val="bg2">
                    <a:lumMod val="10000"/>
                  </a:schemeClr>
                </a:solidFill>
                <a:effectLst/>
                <a:uFillTx/>
                <a:latin typeface="+mn-lt"/>
                <a:ea typeface="+mn-ea"/>
                <a:cs typeface="+mn-cs"/>
                <a:sym typeface="Helvetica Neue"/>
              </a:rPr>
              <a:t>impacted</a:t>
            </a: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 modern </a:t>
            </a:r>
            <a:r>
              <a:rPr kumimoji="0" lang="de-DE" sz="4800" b="0" i="0" u="none" strike="noStrike" cap="none" spc="0" normalizeH="0" baseline="0" dirty="0" err="1">
                <a:ln>
                  <a:noFill/>
                </a:ln>
                <a:solidFill>
                  <a:schemeClr val="bg2">
                    <a:lumMod val="10000"/>
                  </a:schemeClr>
                </a:solidFill>
                <a:effectLst/>
                <a:uFillTx/>
                <a:latin typeface="+mn-lt"/>
                <a:ea typeface="+mn-ea"/>
                <a:cs typeface="+mn-cs"/>
                <a:sym typeface="Helvetica Neue"/>
              </a:rPr>
              <a:t>languages</a:t>
            </a:r>
            <a:endPar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4914310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07368-0273-2EDD-8F47-855F35C8FE84}"/>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37F03CB7-54CC-F4B6-2B67-AE1A0CB1A6C1}"/>
              </a:ext>
            </a:extLst>
          </p:cNvPr>
          <p:cNvSpPr>
            <a:spLocks noGrp="1"/>
          </p:cNvSpPr>
          <p:nvPr>
            <p:ph type="body" sz="quarter" idx="21"/>
          </p:nvPr>
        </p:nvSpPr>
        <p:spPr/>
        <p:txBody>
          <a:bodyPr/>
          <a:lstStyle/>
          <a:p>
            <a:r>
              <a:rPr lang="de-DE" dirty="0"/>
              <a:t>Operators</a:t>
            </a:r>
          </a:p>
        </p:txBody>
      </p:sp>
      <p:sp>
        <p:nvSpPr>
          <p:cNvPr id="4" name="Textplatzhalter 3">
            <a:extLst>
              <a:ext uri="{FF2B5EF4-FFF2-40B4-BE49-F238E27FC236}">
                <a16:creationId xmlns:a16="http://schemas.microsoft.com/office/drawing/2014/main" id="{5500ACF1-C615-1B98-B3B7-98B63AA77BE4}"/>
              </a:ext>
            </a:extLst>
          </p:cNvPr>
          <p:cNvSpPr>
            <a:spLocks noGrp="1"/>
          </p:cNvSpPr>
          <p:nvPr>
            <p:ph type="body" idx="1"/>
          </p:nvPr>
        </p:nvSpPr>
        <p:spPr>
          <a:xfrm>
            <a:off x="1351722" y="11012556"/>
            <a:ext cx="9899373" cy="1491959"/>
          </a:xfrm>
        </p:spPr>
        <p:txBody>
          <a:bodyPr/>
          <a:lstStyle/>
          <a:p>
            <a:pPr marL="0" indent="0">
              <a:buNone/>
            </a:pPr>
            <a:r>
              <a:rPr lang="de-DE" dirty="0"/>
              <a:t>.</a:t>
            </a:r>
            <a:r>
              <a:rPr lang="de-DE" dirty="0" err="1"/>
              <a:t>true</a:t>
            </a:r>
            <a:r>
              <a:rPr lang="de-DE" dirty="0"/>
              <a:t>. .NEQV. .false. </a:t>
            </a:r>
            <a:r>
              <a:rPr lang="de-DE" dirty="0" err="1"/>
              <a:t>returns</a:t>
            </a:r>
            <a:r>
              <a:rPr lang="de-DE" dirty="0"/>
              <a:t> .</a:t>
            </a:r>
            <a:r>
              <a:rPr lang="de-DE" dirty="0" err="1"/>
              <a:t>true</a:t>
            </a:r>
            <a:r>
              <a:rPr lang="de-DE" dirty="0"/>
              <a:t>.</a:t>
            </a:r>
          </a:p>
        </p:txBody>
      </p:sp>
      <p:graphicFrame>
        <p:nvGraphicFramePr>
          <p:cNvPr id="5" name="Tabelle 5">
            <a:extLst>
              <a:ext uri="{FF2B5EF4-FFF2-40B4-BE49-F238E27FC236}">
                <a16:creationId xmlns:a16="http://schemas.microsoft.com/office/drawing/2014/main" id="{8E5C6F67-5CD7-E362-E75F-29179E8D84D5}"/>
              </a:ext>
            </a:extLst>
          </p:cNvPr>
          <p:cNvGraphicFramePr>
            <a:graphicFrameLocks noGrp="1"/>
          </p:cNvGraphicFramePr>
          <p:nvPr>
            <p:extLst>
              <p:ext uri="{D42A27DB-BD31-4B8C-83A1-F6EECF244321}">
                <p14:modId xmlns:p14="http://schemas.microsoft.com/office/powerpoint/2010/main" val="1386779205"/>
              </p:ext>
            </p:extLst>
          </p:nvPr>
        </p:nvGraphicFramePr>
        <p:xfrm>
          <a:off x="1206500" y="4248504"/>
          <a:ext cx="8235674" cy="5256030"/>
        </p:xfrm>
        <a:graphic>
          <a:graphicData uri="http://schemas.openxmlformats.org/drawingml/2006/table">
            <a:tbl>
              <a:tblPr firstRow="1" bandRow="1">
                <a:tableStyleId>{5940675A-B579-460E-94D1-54222C63F5DA}</a:tableStyleId>
              </a:tblPr>
              <a:tblGrid>
                <a:gridCol w="4117837">
                  <a:extLst>
                    <a:ext uri="{9D8B030D-6E8A-4147-A177-3AD203B41FA5}">
                      <a16:colId xmlns:a16="http://schemas.microsoft.com/office/drawing/2014/main" val="1076020170"/>
                    </a:ext>
                  </a:extLst>
                </a:gridCol>
                <a:gridCol w="4117837">
                  <a:extLst>
                    <a:ext uri="{9D8B030D-6E8A-4147-A177-3AD203B41FA5}">
                      <a16:colId xmlns:a16="http://schemas.microsoft.com/office/drawing/2014/main" val="43262646"/>
                    </a:ext>
                  </a:extLst>
                </a:gridCol>
              </a:tblGrid>
              <a:tr h="876005">
                <a:tc>
                  <a:txBody>
                    <a:bodyPr/>
                    <a:lstStyle/>
                    <a:p>
                      <a:r>
                        <a:rPr lang="de-DE" sz="4000" b="1" dirty="0">
                          <a:solidFill>
                            <a:schemeClr val="bg2">
                              <a:lumMod val="10000"/>
                            </a:schemeClr>
                          </a:solidFill>
                        </a:rPr>
                        <a:t>Python</a:t>
                      </a:r>
                    </a:p>
                  </a:txBody>
                  <a:tcPr/>
                </a:tc>
                <a:tc>
                  <a:txBody>
                    <a:bodyPr/>
                    <a:lstStyle/>
                    <a:p>
                      <a:r>
                        <a:rPr lang="de-DE" sz="4000" b="1" dirty="0">
                          <a:solidFill>
                            <a:schemeClr val="bg2">
                              <a:lumMod val="10000"/>
                            </a:schemeClr>
                          </a:solidFill>
                        </a:rPr>
                        <a:t>Fortran</a:t>
                      </a:r>
                    </a:p>
                  </a:txBody>
                  <a:tcPr/>
                </a:tc>
                <a:extLst>
                  <a:ext uri="{0D108BD9-81ED-4DB2-BD59-A6C34878D82A}">
                    <a16:rowId xmlns:a16="http://schemas.microsoft.com/office/drawing/2014/main" val="507171910"/>
                  </a:ext>
                </a:extLst>
              </a:tr>
              <a:tr h="876005">
                <a:tc>
                  <a:txBody>
                    <a:bodyPr/>
                    <a:lstStyle/>
                    <a:p>
                      <a:r>
                        <a:rPr lang="de-DE" sz="4000" dirty="0">
                          <a:solidFill>
                            <a:schemeClr val="bg2">
                              <a:lumMod val="10000"/>
                            </a:schemeClr>
                          </a:solidFill>
                        </a:rPr>
                        <a:t>and</a:t>
                      </a:r>
                    </a:p>
                  </a:txBody>
                  <a:tcPr/>
                </a:tc>
                <a:tc>
                  <a:txBody>
                    <a:bodyPr/>
                    <a:lstStyle/>
                    <a:p>
                      <a:r>
                        <a:rPr lang="de-DE" sz="4000" dirty="0">
                          <a:solidFill>
                            <a:schemeClr val="bg2">
                              <a:lumMod val="10000"/>
                            </a:schemeClr>
                          </a:solidFill>
                        </a:rPr>
                        <a:t>.AND.</a:t>
                      </a:r>
                    </a:p>
                  </a:txBody>
                  <a:tcPr/>
                </a:tc>
                <a:extLst>
                  <a:ext uri="{0D108BD9-81ED-4DB2-BD59-A6C34878D82A}">
                    <a16:rowId xmlns:a16="http://schemas.microsoft.com/office/drawing/2014/main" val="3988564639"/>
                  </a:ext>
                </a:extLst>
              </a:tr>
              <a:tr h="876005">
                <a:tc>
                  <a:txBody>
                    <a:bodyPr/>
                    <a:lstStyle/>
                    <a:p>
                      <a:r>
                        <a:rPr lang="de-DE" sz="4000" dirty="0" err="1">
                          <a:solidFill>
                            <a:schemeClr val="bg2">
                              <a:lumMod val="10000"/>
                            </a:schemeClr>
                          </a:solidFill>
                        </a:rPr>
                        <a:t>or</a:t>
                      </a:r>
                      <a:endParaRPr lang="de-DE" sz="4000" dirty="0">
                        <a:solidFill>
                          <a:schemeClr val="bg2">
                            <a:lumMod val="10000"/>
                          </a:schemeClr>
                        </a:solidFill>
                      </a:endParaRPr>
                    </a:p>
                  </a:txBody>
                  <a:tcPr/>
                </a:tc>
                <a:tc>
                  <a:txBody>
                    <a:bodyPr/>
                    <a:lstStyle/>
                    <a:p>
                      <a:r>
                        <a:rPr lang="de-DE" sz="4000" dirty="0">
                          <a:solidFill>
                            <a:schemeClr val="bg2">
                              <a:lumMod val="10000"/>
                            </a:schemeClr>
                          </a:solidFill>
                        </a:rPr>
                        <a:t>.OR.</a:t>
                      </a:r>
                    </a:p>
                  </a:txBody>
                  <a:tcPr/>
                </a:tc>
                <a:extLst>
                  <a:ext uri="{0D108BD9-81ED-4DB2-BD59-A6C34878D82A}">
                    <a16:rowId xmlns:a16="http://schemas.microsoft.com/office/drawing/2014/main" val="3419939952"/>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.EQV.</a:t>
                      </a:r>
                    </a:p>
                  </a:txBody>
                  <a:tcPr/>
                </a:tc>
                <a:extLst>
                  <a:ext uri="{0D108BD9-81ED-4DB2-BD59-A6C34878D82A}">
                    <a16:rowId xmlns:a16="http://schemas.microsoft.com/office/drawing/2014/main" val="125180774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.NEQV.</a:t>
                      </a:r>
                    </a:p>
                  </a:txBody>
                  <a:tcPr/>
                </a:tc>
                <a:extLst>
                  <a:ext uri="{0D108BD9-81ED-4DB2-BD59-A6C34878D82A}">
                    <a16:rowId xmlns:a16="http://schemas.microsoft.com/office/drawing/2014/main" val="2290227569"/>
                  </a:ext>
                </a:extLst>
              </a:tr>
              <a:tr h="876005">
                <a:tc>
                  <a:txBody>
                    <a:bodyPr/>
                    <a:lstStyle/>
                    <a:p>
                      <a:r>
                        <a:rPr lang="de-DE" sz="4000" dirty="0">
                          <a:solidFill>
                            <a:schemeClr val="bg2">
                              <a:lumMod val="10000"/>
                            </a:schemeClr>
                          </a:solidFill>
                        </a:rPr>
                        <a:t>not</a:t>
                      </a:r>
                    </a:p>
                  </a:txBody>
                  <a:tcPr/>
                </a:tc>
                <a:tc>
                  <a:txBody>
                    <a:bodyPr/>
                    <a:lstStyle/>
                    <a:p>
                      <a:r>
                        <a:rPr lang="de-DE" sz="4000" dirty="0">
                          <a:solidFill>
                            <a:schemeClr val="bg2">
                              <a:lumMod val="10000"/>
                            </a:schemeClr>
                          </a:solidFill>
                        </a:rPr>
                        <a:t>.NOT.</a:t>
                      </a:r>
                    </a:p>
                  </a:txBody>
                  <a:tcPr/>
                </a:tc>
                <a:extLst>
                  <a:ext uri="{0D108BD9-81ED-4DB2-BD59-A6C34878D82A}">
                    <a16:rowId xmlns:a16="http://schemas.microsoft.com/office/drawing/2014/main" val="71284177"/>
                  </a:ext>
                </a:extLst>
              </a:tr>
            </a:tbl>
          </a:graphicData>
        </a:graphic>
      </p:graphicFrame>
    </p:spTree>
    <p:extLst>
      <p:ext uri="{BB962C8B-B14F-4D97-AF65-F5344CB8AC3E}">
        <p14:creationId xmlns:p14="http://schemas.microsoft.com/office/powerpoint/2010/main" val="1474555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670763-19B2-EFA5-304C-0B797265E163}"/>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F6464E78-2F9C-904F-1FA5-F30F01B96FE5}"/>
              </a:ext>
            </a:extLst>
          </p:cNvPr>
          <p:cNvSpPr>
            <a:spLocks noGrp="1"/>
          </p:cNvSpPr>
          <p:nvPr>
            <p:ph type="body" sz="quarter" idx="21"/>
          </p:nvPr>
        </p:nvSpPr>
        <p:spPr/>
        <p:txBody>
          <a:bodyPr/>
          <a:lstStyle/>
          <a:p>
            <a:r>
              <a:rPr lang="de-DE" dirty="0"/>
              <a:t>Control </a:t>
            </a:r>
            <a:r>
              <a:rPr lang="de-DE" dirty="0" err="1"/>
              <a:t>structures</a:t>
            </a:r>
            <a:endParaRPr lang="de-DE" dirty="0"/>
          </a:p>
        </p:txBody>
      </p:sp>
      <p:sp>
        <p:nvSpPr>
          <p:cNvPr id="4" name="Textplatzhalter 3">
            <a:extLst>
              <a:ext uri="{FF2B5EF4-FFF2-40B4-BE49-F238E27FC236}">
                <a16:creationId xmlns:a16="http://schemas.microsoft.com/office/drawing/2014/main" id="{C09373E0-263E-6F41-FE65-7A281ACD58F0}"/>
              </a:ext>
            </a:extLst>
          </p:cNvPr>
          <p:cNvSpPr>
            <a:spLocks noGrp="1"/>
          </p:cNvSpPr>
          <p:nvPr>
            <p:ph type="body" idx="1"/>
          </p:nvPr>
        </p:nvSpPr>
        <p:spPr>
          <a:xfrm>
            <a:off x="13401812" y="4248504"/>
            <a:ext cx="9775688" cy="8256012"/>
          </a:xfrm>
        </p:spPr>
        <p:txBody>
          <a:bodyPr/>
          <a:lstStyle/>
          <a:p>
            <a:r>
              <a:rPr lang="de-DE" dirty="0" err="1"/>
              <a:t>It</a:t>
            </a:r>
            <a:r>
              <a:rPr lang="de-DE" dirty="0"/>
              <a:t> </a:t>
            </a:r>
            <a:r>
              <a:rPr lang="de-DE" dirty="0" err="1"/>
              <a:t>is</a:t>
            </a:r>
            <a:r>
              <a:rPr lang="de-DE" dirty="0"/>
              <a:t> easy </a:t>
            </a:r>
            <a:r>
              <a:rPr lang="de-DE" dirty="0" err="1"/>
              <a:t>to</a:t>
            </a:r>
            <a:r>
              <a:rPr lang="de-DE" dirty="0"/>
              <a:t> </a:t>
            </a:r>
            <a:r>
              <a:rPr lang="de-DE" dirty="0" err="1"/>
              <a:t>see</a:t>
            </a:r>
            <a:r>
              <a:rPr lang="de-DE" dirty="0"/>
              <a:t> </a:t>
            </a:r>
            <a:r>
              <a:rPr lang="de-DE" dirty="0" err="1"/>
              <a:t>the</a:t>
            </a:r>
            <a:r>
              <a:rPr lang="de-DE" dirty="0"/>
              <a:t> </a:t>
            </a:r>
            <a:r>
              <a:rPr lang="de-DE" dirty="0" err="1"/>
              <a:t>similarities</a:t>
            </a:r>
            <a:r>
              <a:rPr lang="de-DE" dirty="0"/>
              <a:t> </a:t>
            </a:r>
            <a:r>
              <a:rPr lang="de-DE" dirty="0" err="1"/>
              <a:t>between</a:t>
            </a:r>
            <a:r>
              <a:rPr lang="de-DE" dirty="0"/>
              <a:t> Fortran and Java</a:t>
            </a:r>
          </a:p>
          <a:p>
            <a:r>
              <a:rPr lang="de-DE" dirty="0"/>
              <a:t>The </a:t>
            </a:r>
            <a:r>
              <a:rPr lang="de-DE" dirty="0" err="1"/>
              <a:t>program</a:t>
            </a:r>
            <a:r>
              <a:rPr lang="de-DE" dirty="0"/>
              <a:t> </a:t>
            </a:r>
            <a:r>
              <a:rPr lang="de-DE" dirty="0" err="1"/>
              <a:t>flow</a:t>
            </a:r>
            <a:r>
              <a:rPr lang="de-DE" dirty="0"/>
              <a:t> </a:t>
            </a:r>
            <a:r>
              <a:rPr lang="de-DE" dirty="0" err="1"/>
              <a:t>can</a:t>
            </a:r>
            <a:r>
              <a:rPr lang="de-DE" dirty="0"/>
              <a:t> </a:t>
            </a:r>
            <a:r>
              <a:rPr lang="de-DE" dirty="0" err="1"/>
              <a:t>be</a:t>
            </a:r>
            <a:r>
              <a:rPr lang="de-DE" dirty="0"/>
              <a:t> </a:t>
            </a:r>
            <a:r>
              <a:rPr lang="de-DE" dirty="0" err="1"/>
              <a:t>easily</a:t>
            </a:r>
            <a:r>
              <a:rPr lang="de-DE" dirty="0"/>
              <a:t> </a:t>
            </a:r>
            <a:r>
              <a:rPr lang="de-DE" dirty="0" err="1"/>
              <a:t>modified</a:t>
            </a:r>
            <a:r>
              <a:rPr lang="de-DE" dirty="0"/>
              <a:t> </a:t>
            </a:r>
            <a:r>
              <a:rPr lang="de-DE" dirty="0" err="1"/>
              <a:t>depending</a:t>
            </a:r>
            <a:r>
              <a:rPr lang="de-DE" dirty="0"/>
              <a:t> on </a:t>
            </a:r>
            <a:r>
              <a:rPr lang="de-DE" dirty="0" err="1"/>
              <a:t>values</a:t>
            </a:r>
            <a:r>
              <a:rPr lang="de-DE" dirty="0"/>
              <a:t> </a:t>
            </a:r>
            <a:r>
              <a:rPr lang="de-DE" dirty="0" err="1"/>
              <a:t>of</a:t>
            </a:r>
            <a:r>
              <a:rPr lang="de-DE" dirty="0"/>
              <a:t> variables</a:t>
            </a:r>
          </a:p>
        </p:txBody>
      </p:sp>
      <p:sp>
        <p:nvSpPr>
          <p:cNvPr id="6" name="Textfeld 5">
            <a:extLst>
              <a:ext uri="{FF2B5EF4-FFF2-40B4-BE49-F238E27FC236}">
                <a16:creationId xmlns:a16="http://schemas.microsoft.com/office/drawing/2014/main" id="{D00B1407-C08B-01F4-C3AB-4DB9EE475787}"/>
              </a:ext>
            </a:extLst>
          </p:cNvPr>
          <p:cNvSpPr txBox="1"/>
          <p:nvPr/>
        </p:nvSpPr>
        <p:spPr>
          <a:xfrm>
            <a:off x="1206500" y="4248504"/>
            <a:ext cx="10985500" cy="3970318"/>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dirty="0">
                <a:solidFill>
                  <a:schemeClr val="accent3">
                    <a:lumMod val="50000"/>
                  </a:schemeClr>
                </a:solidFill>
                <a:effectLst/>
                <a:latin typeface="Consolas" panose="020B0609020204030204" pitchFamily="49" charset="0"/>
              </a:rPr>
              <a:t>!Fortran:</a:t>
            </a:r>
          </a:p>
          <a:p>
            <a:pPr algn="l"/>
            <a:r>
              <a:rPr lang="en-US" sz="3600" b="0" dirty="0">
                <a:solidFill>
                  <a:srgbClr val="0000FF"/>
                </a:solidFill>
                <a:effectLst/>
                <a:latin typeface="Consolas" panose="020B0609020204030204" pitchFamily="49" charset="0"/>
              </a:rPr>
              <a:t>if</a:t>
            </a:r>
            <a:r>
              <a:rPr lang="en-US" sz="3600" b="0" dirty="0">
                <a:solidFill>
                  <a:srgbClr val="000000"/>
                </a:solidFill>
                <a:effectLst/>
                <a:latin typeface="Consolas" panose="020B0609020204030204" pitchFamily="49" charset="0"/>
              </a:rPr>
              <a:t> ( area</a:t>
            </a:r>
            <a:r>
              <a:rPr lang="en-US" sz="3600" b="0" dirty="0">
                <a:solidFill>
                  <a:srgbClr val="0000FF"/>
                </a:solidFill>
                <a:effectLst/>
                <a:latin typeface="Consolas" panose="020B0609020204030204" pitchFamily="49" charset="0"/>
              </a:rPr>
              <a:t> .LE.</a:t>
            </a:r>
            <a:r>
              <a:rPr lang="en-US" sz="3600" b="0" dirty="0">
                <a:solidFill>
                  <a:srgbClr val="000000"/>
                </a:solidFill>
                <a:effectLst/>
                <a:latin typeface="Consolas" panose="020B0609020204030204" pitchFamily="49" charset="0"/>
              </a:rPr>
              <a:t> paint) </a:t>
            </a:r>
            <a:r>
              <a:rPr lang="en-US" sz="3600" b="0" dirty="0">
                <a:solidFill>
                  <a:srgbClr val="0000FF"/>
                </a:solidFill>
                <a:effectLst/>
                <a:latin typeface="Consolas" panose="020B0609020204030204" pitchFamily="49" charset="0"/>
              </a:rPr>
              <a:t>then</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print</a:t>
            </a:r>
            <a:r>
              <a:rPr lang="en-US" sz="3600" b="0" dirty="0">
                <a:solidFill>
                  <a:srgbClr val="000000"/>
                </a:solidFill>
                <a:effectLst/>
                <a:latin typeface="Consolas" panose="020B0609020204030204" pitchFamily="49" charset="0"/>
              </a:rPr>
              <a:t> *, </a:t>
            </a:r>
            <a:r>
              <a:rPr lang="en-US" sz="3600" b="0" dirty="0">
                <a:solidFill>
                  <a:srgbClr val="A31515"/>
                </a:solidFill>
                <a:effectLst/>
                <a:latin typeface="Consolas" panose="020B0609020204030204" pitchFamily="49" charset="0"/>
              </a:rPr>
              <a:t>'The area can be painted'</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else</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print</a:t>
            </a:r>
            <a:r>
              <a:rPr lang="en-US" sz="3600" b="0" dirty="0">
                <a:solidFill>
                  <a:srgbClr val="000000"/>
                </a:solidFill>
                <a:effectLst/>
                <a:latin typeface="Consolas" panose="020B0609020204030204" pitchFamily="49" charset="0"/>
              </a:rPr>
              <a:t> *, </a:t>
            </a:r>
            <a:r>
              <a:rPr lang="en-US" sz="3600" b="0" dirty="0">
                <a:solidFill>
                  <a:srgbClr val="A31515"/>
                </a:solidFill>
                <a:effectLst/>
                <a:latin typeface="Consolas" panose="020B0609020204030204" pitchFamily="49" charset="0"/>
              </a:rPr>
              <a:t>'The area can not be painted'</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end if</a:t>
            </a:r>
            <a:endParaRPr lang="en-US" sz="3600" b="0" dirty="0">
              <a:solidFill>
                <a:srgbClr val="000000"/>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707472CB-20DE-7CB0-1716-23642A516C76}"/>
              </a:ext>
            </a:extLst>
          </p:cNvPr>
          <p:cNvSpPr txBox="1"/>
          <p:nvPr/>
        </p:nvSpPr>
        <p:spPr>
          <a:xfrm>
            <a:off x="1206500" y="8400927"/>
            <a:ext cx="12195312" cy="4524315"/>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dirty="0">
                <a:solidFill>
                  <a:schemeClr val="accent3">
                    <a:lumMod val="50000"/>
                  </a:schemeClr>
                </a:solidFill>
                <a:effectLst/>
                <a:latin typeface="Consolas" panose="020B0609020204030204" pitchFamily="49" charset="0"/>
              </a:rPr>
              <a:t>//Java:</a:t>
            </a:r>
          </a:p>
          <a:p>
            <a:pPr algn="l"/>
            <a:r>
              <a:rPr lang="en-US" sz="3600" b="0" dirty="0">
                <a:solidFill>
                  <a:srgbClr val="0000FF"/>
                </a:solidFill>
                <a:effectLst/>
                <a:latin typeface="Consolas" panose="020B0609020204030204" pitchFamily="49" charset="0"/>
              </a:rPr>
              <a:t>if</a:t>
            </a:r>
            <a:r>
              <a:rPr lang="en-US" sz="3600" b="0" dirty="0">
                <a:solidFill>
                  <a:srgbClr val="000000"/>
                </a:solidFill>
                <a:effectLst/>
                <a:latin typeface="Consolas" panose="020B0609020204030204" pitchFamily="49" charset="0"/>
              </a:rPr>
              <a:t> (area &lt;= paint) {</a:t>
            </a:r>
          </a:p>
          <a:p>
            <a:pPr algn="l"/>
            <a:r>
              <a:rPr lang="en-US" sz="3600" b="0" dirty="0">
                <a:solidFill>
                  <a:srgbClr val="000000"/>
                </a:solidFill>
                <a:effectLst/>
                <a:latin typeface="Consolas" panose="020B0609020204030204" pitchFamily="49" charset="0"/>
              </a:rPr>
              <a:t>            </a:t>
            </a:r>
            <a:r>
              <a:rPr lang="en-US" sz="3600" b="0" dirty="0" err="1">
                <a:solidFill>
                  <a:srgbClr val="2B91AF"/>
                </a:solidFill>
                <a:effectLst/>
                <a:latin typeface="Consolas" panose="020B0609020204030204" pitchFamily="49" charset="0"/>
              </a:rPr>
              <a:t>System</a:t>
            </a:r>
            <a:r>
              <a:rPr lang="en-US" sz="3600" b="0" dirty="0" err="1">
                <a:solidFill>
                  <a:srgbClr val="000000"/>
                </a:solidFill>
                <a:effectLst/>
                <a:latin typeface="Consolas" panose="020B0609020204030204" pitchFamily="49" charset="0"/>
              </a:rPr>
              <a:t>.out.println</a:t>
            </a:r>
            <a:r>
              <a:rPr lang="en-US" sz="3600" b="0" dirty="0">
                <a:solidFill>
                  <a:srgbClr val="000000"/>
                </a:solidFill>
                <a:effectLst/>
                <a:latin typeface="Consolas" panose="020B0609020204030204" pitchFamily="49" charset="0"/>
              </a:rPr>
              <a:t>(</a:t>
            </a:r>
            <a:r>
              <a:rPr lang="en-US" sz="3600" b="0" dirty="0">
                <a:solidFill>
                  <a:srgbClr val="A31515"/>
                </a:solidFill>
                <a:effectLst/>
                <a:latin typeface="Consolas" panose="020B0609020204030204" pitchFamily="49" charset="0"/>
              </a:rPr>
              <a:t>"The area can be painted"</a:t>
            </a:r>
            <a:r>
              <a:rPr lang="en-US" sz="3600" b="0" dirty="0">
                <a:solidFill>
                  <a:srgbClr val="000000"/>
                </a:solidFill>
                <a:effectLst/>
                <a:latin typeface="Consolas" panose="020B0609020204030204" pitchFamily="49" charset="0"/>
              </a:rPr>
              <a:t>);</a:t>
            </a:r>
          </a:p>
          <a:p>
            <a:pPr algn="l"/>
            <a:r>
              <a:rPr lang="en-US" sz="3600" b="0" dirty="0">
                <a:solidFill>
                  <a:srgbClr val="000000"/>
                </a:solidFill>
                <a:effectLst/>
                <a:latin typeface="Consolas" panose="020B0609020204030204" pitchFamily="49" charset="0"/>
              </a:rPr>
              <a:t>        } </a:t>
            </a:r>
            <a:r>
              <a:rPr lang="en-US" sz="3600" b="0" dirty="0">
                <a:solidFill>
                  <a:srgbClr val="0000FF"/>
                </a:solidFill>
                <a:effectLst/>
                <a:latin typeface="Consolas" panose="020B0609020204030204" pitchFamily="49" charset="0"/>
              </a:rPr>
              <a:t>else</a:t>
            </a:r>
            <a:r>
              <a:rPr lang="en-US" sz="3600" b="0" dirty="0">
                <a:solidFill>
                  <a:srgbClr val="000000"/>
                </a:solidFill>
                <a:effectLst/>
                <a:latin typeface="Consolas" panose="020B0609020204030204" pitchFamily="49" charset="0"/>
              </a:rPr>
              <a:t> {</a:t>
            </a:r>
          </a:p>
          <a:p>
            <a:pPr algn="l"/>
            <a:r>
              <a:rPr lang="en-US" sz="3600" b="0" dirty="0">
                <a:solidFill>
                  <a:srgbClr val="000000"/>
                </a:solidFill>
                <a:effectLst/>
                <a:latin typeface="Consolas" panose="020B0609020204030204" pitchFamily="49" charset="0"/>
              </a:rPr>
              <a:t>            </a:t>
            </a:r>
            <a:r>
              <a:rPr lang="en-US" sz="3600" b="0" dirty="0" err="1">
                <a:solidFill>
                  <a:srgbClr val="2B91AF"/>
                </a:solidFill>
                <a:effectLst/>
                <a:latin typeface="Consolas" panose="020B0609020204030204" pitchFamily="49" charset="0"/>
              </a:rPr>
              <a:t>System</a:t>
            </a:r>
            <a:r>
              <a:rPr lang="en-US" sz="3600" b="0" dirty="0" err="1">
                <a:solidFill>
                  <a:srgbClr val="000000"/>
                </a:solidFill>
                <a:effectLst/>
                <a:latin typeface="Consolas" panose="020B0609020204030204" pitchFamily="49" charset="0"/>
              </a:rPr>
              <a:t>.out.println</a:t>
            </a:r>
            <a:r>
              <a:rPr lang="en-US" sz="3600" b="0" dirty="0">
                <a:solidFill>
                  <a:srgbClr val="000000"/>
                </a:solidFill>
                <a:effectLst/>
                <a:latin typeface="Consolas" panose="020B0609020204030204" pitchFamily="49" charset="0"/>
              </a:rPr>
              <a:t>(</a:t>
            </a:r>
            <a:r>
              <a:rPr lang="en-US" sz="3600" b="0" dirty="0">
                <a:solidFill>
                  <a:srgbClr val="A31515"/>
                </a:solidFill>
                <a:effectLst/>
                <a:latin typeface="Consolas" panose="020B0609020204030204" pitchFamily="49" charset="0"/>
              </a:rPr>
              <a:t>"The area can not be painted"</a:t>
            </a:r>
            <a:r>
              <a:rPr lang="en-US" sz="3600" b="0" dirty="0">
                <a:solidFill>
                  <a:srgbClr val="000000"/>
                </a:solidFill>
                <a:effectLst/>
                <a:latin typeface="Consolas" panose="020B0609020204030204" pitchFamily="49" charset="0"/>
              </a:rPr>
              <a:t>);</a:t>
            </a:r>
          </a:p>
          <a:p>
            <a:pPr algn="l"/>
            <a:r>
              <a:rPr lang="en-US" sz="3600" b="0" dirty="0">
                <a:solidFill>
                  <a:srgbClr val="000000"/>
                </a:solidFill>
                <a:effectLst/>
                <a:latin typeface="Consolas" panose="020B0609020204030204" pitchFamily="49" charset="0"/>
              </a:rPr>
              <a:t>        }</a:t>
            </a:r>
          </a:p>
        </p:txBody>
      </p:sp>
      <p:sp>
        <p:nvSpPr>
          <p:cNvPr id="5" name="Rechteck: abgerundete Ecken 4">
            <a:extLst>
              <a:ext uri="{FF2B5EF4-FFF2-40B4-BE49-F238E27FC236}">
                <a16:creationId xmlns:a16="http://schemas.microsoft.com/office/drawing/2014/main" id="{EF6D0FC2-7B13-2AFC-4F82-A757F3FBD317}"/>
              </a:ext>
            </a:extLst>
          </p:cNvPr>
          <p:cNvSpPr/>
          <p:nvPr/>
        </p:nvSpPr>
        <p:spPr>
          <a:xfrm>
            <a:off x="0" y="4340836"/>
            <a:ext cx="13401812" cy="3877985"/>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hteck: abgerundete Ecken 6">
            <a:extLst>
              <a:ext uri="{FF2B5EF4-FFF2-40B4-BE49-F238E27FC236}">
                <a16:creationId xmlns:a16="http://schemas.microsoft.com/office/drawing/2014/main" id="{10E1282F-379C-4CCB-5D47-0FB2977EEB3F}"/>
              </a:ext>
            </a:extLst>
          </p:cNvPr>
          <p:cNvSpPr/>
          <p:nvPr/>
        </p:nvSpPr>
        <p:spPr>
          <a:xfrm>
            <a:off x="0" y="8400926"/>
            <a:ext cx="13401812" cy="4524314"/>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20869751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26B505-682F-D057-543C-C65B55330379}"/>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1B1FD623-4495-80D2-1621-9C5799623C05}"/>
              </a:ext>
            </a:extLst>
          </p:cNvPr>
          <p:cNvSpPr>
            <a:spLocks noGrp="1"/>
          </p:cNvSpPr>
          <p:nvPr>
            <p:ph type="body" sz="quarter" idx="21"/>
          </p:nvPr>
        </p:nvSpPr>
        <p:spPr/>
        <p:txBody>
          <a:bodyPr/>
          <a:lstStyle/>
          <a:p>
            <a:r>
              <a:rPr lang="de-DE" dirty="0"/>
              <a:t>Control </a:t>
            </a:r>
            <a:r>
              <a:rPr lang="de-DE" dirty="0" err="1"/>
              <a:t>structures</a:t>
            </a:r>
            <a:r>
              <a:rPr lang="de-DE" dirty="0"/>
              <a:t> - </a:t>
            </a:r>
            <a:r>
              <a:rPr lang="de-DE" dirty="0" err="1"/>
              <a:t>loops</a:t>
            </a:r>
            <a:endParaRPr lang="de-DE" dirty="0"/>
          </a:p>
        </p:txBody>
      </p:sp>
      <p:sp>
        <p:nvSpPr>
          <p:cNvPr id="6" name="Textfeld 5">
            <a:extLst>
              <a:ext uri="{FF2B5EF4-FFF2-40B4-BE49-F238E27FC236}">
                <a16:creationId xmlns:a16="http://schemas.microsoft.com/office/drawing/2014/main" id="{C13F752D-4B70-A13B-725A-90DFFA72B41A}"/>
              </a:ext>
            </a:extLst>
          </p:cNvPr>
          <p:cNvSpPr txBox="1"/>
          <p:nvPr/>
        </p:nvSpPr>
        <p:spPr>
          <a:xfrm>
            <a:off x="2286000" y="4060778"/>
            <a:ext cx="10254593" cy="3046988"/>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800" b="0" dirty="0">
                <a:solidFill>
                  <a:srgbClr val="0000FF"/>
                </a:solidFill>
                <a:effectLst/>
                <a:latin typeface="Consolas" panose="020B0609020204030204" pitchFamily="49" charset="0"/>
              </a:rPr>
              <a:t>integer</a:t>
            </a:r>
            <a:r>
              <a:rPr lang="de-DE" sz="4800" b="0" dirty="0">
                <a:solidFill>
                  <a:srgbClr val="000000"/>
                </a:solidFill>
                <a:effectLst/>
                <a:latin typeface="Consolas" panose="020B0609020204030204" pitchFamily="49" charset="0"/>
              </a:rPr>
              <a:t> :: </a:t>
            </a:r>
            <a:r>
              <a:rPr lang="de-DE" sz="4800" dirty="0">
                <a:solidFill>
                  <a:srgbClr val="000000"/>
                </a:solidFill>
                <a:latin typeface="Consolas" panose="020B0609020204030204" pitchFamily="49" charset="0"/>
              </a:rPr>
              <a:t>i</a:t>
            </a:r>
          </a:p>
          <a:p>
            <a:pPr algn="l"/>
            <a:r>
              <a:rPr lang="de-DE" sz="4800" b="0" dirty="0">
                <a:solidFill>
                  <a:srgbClr val="0000FF"/>
                </a:solidFill>
                <a:effectLst/>
                <a:latin typeface="Consolas" panose="020B0609020204030204" pitchFamily="49" charset="0"/>
              </a:rPr>
              <a:t>do</a:t>
            </a:r>
            <a:r>
              <a:rPr lang="de-DE" sz="4800" b="0" dirty="0">
                <a:solidFill>
                  <a:srgbClr val="000000"/>
                </a:solidFill>
                <a:effectLst/>
                <a:latin typeface="Consolas" panose="020B0609020204030204" pitchFamily="49" charset="0"/>
              </a:rPr>
              <a:t> i=</a:t>
            </a:r>
            <a:r>
              <a:rPr lang="de-DE" sz="4800" b="0" dirty="0">
                <a:solidFill>
                  <a:srgbClr val="098658"/>
                </a:solidFill>
                <a:effectLst/>
                <a:latin typeface="Consolas" panose="020B0609020204030204" pitchFamily="49" charset="0"/>
              </a:rPr>
              <a:t>1</a:t>
            </a:r>
            <a:r>
              <a:rPr lang="de-DE" sz="4800" b="0" dirty="0">
                <a:solidFill>
                  <a:srgbClr val="000000"/>
                </a:solidFill>
                <a:effectLst/>
                <a:latin typeface="Consolas" panose="020B0609020204030204" pitchFamily="49" charset="0"/>
              </a:rPr>
              <a:t>,</a:t>
            </a:r>
            <a:r>
              <a:rPr lang="de-DE" sz="4800" b="0" dirty="0">
                <a:solidFill>
                  <a:srgbClr val="098658"/>
                </a:solidFill>
                <a:effectLst/>
                <a:latin typeface="Consolas" panose="020B0609020204030204" pitchFamily="49" charset="0"/>
              </a:rPr>
              <a:t>10</a:t>
            </a:r>
            <a:endParaRPr lang="de-DE" sz="4800" dirty="0">
              <a:solidFill>
                <a:srgbClr val="000000"/>
              </a:solidFill>
              <a:latin typeface="Consolas" panose="020B0609020204030204" pitchFamily="49" charset="0"/>
            </a:endParaRPr>
          </a:p>
          <a:p>
            <a:pPr algn="l"/>
            <a:r>
              <a:rPr lang="de-DE" sz="4800" dirty="0">
                <a:solidFill>
                  <a:srgbClr val="000000"/>
                </a:solidFill>
                <a:latin typeface="Consolas" panose="020B0609020204030204" pitchFamily="49" charset="0"/>
              </a:rPr>
              <a:t>    </a:t>
            </a:r>
            <a:r>
              <a:rPr lang="de-DE" sz="4800" b="0" dirty="0" err="1">
                <a:solidFill>
                  <a:srgbClr val="0000FF"/>
                </a:solidFill>
                <a:effectLst/>
                <a:latin typeface="Consolas" panose="020B0609020204030204" pitchFamily="49" charset="0"/>
              </a:rPr>
              <a:t>print</a:t>
            </a:r>
            <a:r>
              <a:rPr lang="de-DE" sz="4800" b="0" dirty="0">
                <a:solidFill>
                  <a:srgbClr val="000000"/>
                </a:solidFill>
                <a:effectLst/>
                <a:latin typeface="Consolas" panose="020B0609020204030204" pitchFamily="49" charset="0"/>
              </a:rPr>
              <a:t> *, i</a:t>
            </a:r>
          </a:p>
          <a:p>
            <a:pPr algn="l"/>
            <a:r>
              <a:rPr lang="de-DE" sz="4800" b="0" dirty="0">
                <a:solidFill>
                  <a:srgbClr val="0000FF"/>
                </a:solidFill>
                <a:effectLst/>
                <a:latin typeface="Consolas" panose="020B0609020204030204" pitchFamily="49" charset="0"/>
              </a:rPr>
              <a:t>end do</a:t>
            </a:r>
            <a:endParaRPr lang="de-DE" sz="4800" b="0" dirty="0">
              <a:solidFill>
                <a:srgbClr val="000000"/>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59E96D27-6E01-AB39-F6C2-A076789DB3CA}"/>
              </a:ext>
            </a:extLst>
          </p:cNvPr>
          <p:cNvSpPr txBox="1"/>
          <p:nvPr/>
        </p:nvSpPr>
        <p:spPr>
          <a:xfrm>
            <a:off x="2286000" y="8641509"/>
            <a:ext cx="10254593" cy="2308324"/>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nn-NO" sz="4800" b="0" dirty="0">
                <a:solidFill>
                  <a:srgbClr val="000000"/>
                </a:solidFill>
                <a:effectLst/>
                <a:latin typeface="Consolas" panose="020B0609020204030204" pitchFamily="49" charset="0"/>
              </a:rPr>
              <a:t>for(</a:t>
            </a:r>
            <a:r>
              <a:rPr lang="nn-NO" sz="4800" b="0" dirty="0">
                <a:solidFill>
                  <a:srgbClr val="0000FF"/>
                </a:solidFill>
                <a:effectLst/>
                <a:latin typeface="Consolas" panose="020B0609020204030204" pitchFamily="49" charset="0"/>
              </a:rPr>
              <a:t>int</a:t>
            </a:r>
            <a:r>
              <a:rPr lang="nn-NO" sz="4800" b="0" dirty="0">
                <a:solidFill>
                  <a:srgbClr val="000000"/>
                </a:solidFill>
                <a:effectLst/>
                <a:latin typeface="Consolas" panose="020B0609020204030204" pitchFamily="49" charset="0"/>
              </a:rPr>
              <a:t> i = </a:t>
            </a:r>
            <a:r>
              <a:rPr lang="nn-NO" sz="4800" b="0" dirty="0">
                <a:solidFill>
                  <a:srgbClr val="808080"/>
                </a:solidFill>
                <a:effectLst/>
                <a:latin typeface="Consolas" panose="020B0609020204030204" pitchFamily="49" charset="0"/>
              </a:rPr>
              <a:t>1</a:t>
            </a:r>
            <a:r>
              <a:rPr lang="nn-NO" sz="4800" b="0" dirty="0">
                <a:solidFill>
                  <a:srgbClr val="000000"/>
                </a:solidFill>
                <a:effectLst/>
                <a:latin typeface="Consolas" panose="020B0609020204030204" pitchFamily="49" charset="0"/>
              </a:rPr>
              <a:t>; </a:t>
            </a:r>
            <a:r>
              <a:rPr lang="nn-NO" sz="4800" b="0" dirty="0">
                <a:solidFill>
                  <a:srgbClr val="808080"/>
                </a:solidFill>
                <a:effectLst/>
                <a:latin typeface="Consolas" panose="020B0609020204030204" pitchFamily="49" charset="0"/>
              </a:rPr>
              <a:t>i</a:t>
            </a:r>
            <a:r>
              <a:rPr lang="nn-NO" sz="4800" b="0" dirty="0">
                <a:solidFill>
                  <a:srgbClr val="000000"/>
                </a:solidFill>
                <a:effectLst/>
                <a:latin typeface="Consolas" panose="020B0609020204030204" pitchFamily="49" charset="0"/>
              </a:rPr>
              <a:t> &lt;= 10; </a:t>
            </a:r>
            <a:r>
              <a:rPr lang="nn-NO" sz="4800" b="0" dirty="0">
                <a:solidFill>
                  <a:srgbClr val="0000FF"/>
                </a:solidFill>
                <a:effectLst/>
                <a:latin typeface="Consolas" panose="020B0609020204030204" pitchFamily="49" charset="0"/>
              </a:rPr>
              <a:t>i</a:t>
            </a:r>
            <a:r>
              <a:rPr lang="nn-NO" sz="4800" b="0" dirty="0">
                <a:solidFill>
                  <a:srgbClr val="000000"/>
                </a:solidFill>
                <a:effectLst/>
                <a:latin typeface="Consolas" panose="020B0609020204030204" pitchFamily="49" charset="0"/>
              </a:rPr>
              <a:t>++) {</a:t>
            </a:r>
          </a:p>
          <a:p>
            <a:pPr algn="l"/>
            <a:r>
              <a:rPr lang="nn-NO" sz="4800" b="0" dirty="0">
                <a:solidFill>
                  <a:srgbClr val="000000"/>
                </a:solidFill>
                <a:effectLst/>
                <a:latin typeface="Consolas" panose="020B0609020204030204" pitchFamily="49" charset="0"/>
              </a:rPr>
              <a:t>    </a:t>
            </a:r>
            <a:r>
              <a:rPr lang="nn-NO" sz="4800" b="0" dirty="0">
                <a:solidFill>
                  <a:srgbClr val="2B91AF"/>
                </a:solidFill>
                <a:effectLst/>
                <a:latin typeface="Consolas" panose="020B0609020204030204" pitchFamily="49" charset="0"/>
              </a:rPr>
              <a:t>System</a:t>
            </a:r>
            <a:r>
              <a:rPr lang="nn-NO" sz="4800" b="0" dirty="0">
                <a:solidFill>
                  <a:srgbClr val="000000"/>
                </a:solidFill>
                <a:effectLst/>
                <a:latin typeface="Consolas" panose="020B0609020204030204" pitchFamily="49" charset="0"/>
              </a:rPr>
              <a:t>.out.println(i);</a:t>
            </a:r>
          </a:p>
          <a:p>
            <a:pPr algn="l"/>
            <a:r>
              <a:rPr lang="nn-NO" sz="4800" b="0" dirty="0">
                <a:solidFill>
                  <a:srgbClr val="000000"/>
                </a:solidFill>
                <a:effectLst/>
                <a:latin typeface="Consolas" panose="020B0609020204030204" pitchFamily="49" charset="0"/>
              </a:rPr>
              <a:t>}</a:t>
            </a:r>
          </a:p>
        </p:txBody>
      </p:sp>
      <p:sp>
        <p:nvSpPr>
          <p:cNvPr id="12" name="Textfeld 11">
            <a:extLst>
              <a:ext uri="{FF2B5EF4-FFF2-40B4-BE49-F238E27FC236}">
                <a16:creationId xmlns:a16="http://schemas.microsoft.com/office/drawing/2014/main" id="{B416D64F-F86D-D041-3CB7-8FFDCE6A24B6}"/>
              </a:ext>
            </a:extLst>
          </p:cNvPr>
          <p:cNvSpPr txBox="1"/>
          <p:nvPr/>
        </p:nvSpPr>
        <p:spPr>
          <a:xfrm>
            <a:off x="13066547" y="8641509"/>
            <a:ext cx="10110953"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800" b="0" dirty="0" err="1">
                <a:solidFill>
                  <a:srgbClr val="0000FF"/>
                </a:solidFill>
                <a:effectLst/>
                <a:latin typeface="Consolas" panose="020B0609020204030204" pitchFamily="49" charset="0"/>
              </a:rPr>
              <a:t>int</a:t>
            </a:r>
            <a:r>
              <a:rPr lang="de-DE" sz="4800" b="0" dirty="0">
                <a:solidFill>
                  <a:srgbClr val="000000"/>
                </a:solidFill>
                <a:effectLst/>
                <a:latin typeface="Consolas" panose="020B0609020204030204" pitchFamily="49" charset="0"/>
              </a:rPr>
              <a:t> n = </a:t>
            </a:r>
            <a:r>
              <a:rPr lang="de-DE" sz="4800" b="0" dirty="0">
                <a:solidFill>
                  <a:srgbClr val="098658"/>
                </a:solidFill>
                <a:effectLst/>
                <a:latin typeface="Consolas" panose="020B0609020204030204" pitchFamily="49" charset="0"/>
              </a:rPr>
              <a:t>2</a:t>
            </a:r>
            <a:r>
              <a:rPr lang="de-DE" sz="4800" b="0" dirty="0">
                <a:solidFill>
                  <a:srgbClr val="000000"/>
                </a:solidFill>
                <a:effectLst/>
                <a:latin typeface="Consolas" panose="020B0609020204030204" pitchFamily="49" charset="0"/>
              </a:rPr>
              <a:t>;</a:t>
            </a:r>
          </a:p>
          <a:p>
            <a:pPr algn="l"/>
            <a:r>
              <a:rPr lang="de-DE" sz="4800" b="0" dirty="0" err="1">
                <a:solidFill>
                  <a:srgbClr val="0000FF"/>
                </a:solidFill>
                <a:effectLst/>
                <a:latin typeface="Consolas" panose="020B0609020204030204" pitchFamily="49" charset="0"/>
              </a:rPr>
              <a:t>while</a:t>
            </a:r>
            <a:r>
              <a:rPr lang="de-DE" sz="4800" b="0" dirty="0">
                <a:solidFill>
                  <a:srgbClr val="000000"/>
                </a:solidFill>
                <a:effectLst/>
                <a:latin typeface="Consolas" panose="020B0609020204030204" pitchFamily="49" charset="0"/>
              </a:rPr>
              <a:t> (n &lt;= </a:t>
            </a:r>
            <a:r>
              <a:rPr lang="de-DE" sz="4800" b="0" dirty="0">
                <a:solidFill>
                  <a:srgbClr val="098658"/>
                </a:solidFill>
                <a:effectLst/>
                <a:latin typeface="Consolas" panose="020B0609020204030204" pitchFamily="49" charset="0"/>
              </a:rPr>
              <a:t>100</a:t>
            </a:r>
            <a:r>
              <a:rPr lang="de-DE" sz="4800" b="0" dirty="0">
                <a:solidFill>
                  <a:srgbClr val="000000"/>
                </a:solidFill>
                <a:effectLst/>
                <a:latin typeface="Consolas" panose="020B0609020204030204" pitchFamily="49" charset="0"/>
              </a:rPr>
              <a:t>) {</a:t>
            </a:r>
          </a:p>
          <a:p>
            <a:pPr algn="l"/>
            <a:r>
              <a:rPr lang="de-DE" sz="4800" b="0" dirty="0">
                <a:solidFill>
                  <a:srgbClr val="000000"/>
                </a:solidFill>
                <a:effectLst/>
                <a:latin typeface="Consolas" panose="020B0609020204030204" pitchFamily="49" charset="0"/>
              </a:rPr>
              <a:t>    </a:t>
            </a:r>
            <a:r>
              <a:rPr lang="de-DE" sz="4800" b="0" dirty="0" err="1">
                <a:solidFill>
                  <a:srgbClr val="2B91AF"/>
                </a:solidFill>
                <a:effectLst/>
                <a:latin typeface="Consolas" panose="020B0609020204030204" pitchFamily="49" charset="0"/>
              </a:rPr>
              <a:t>System</a:t>
            </a:r>
            <a:r>
              <a:rPr lang="de-DE" sz="4800" b="0" dirty="0" err="1">
                <a:solidFill>
                  <a:srgbClr val="000000"/>
                </a:solidFill>
                <a:effectLst/>
                <a:latin typeface="Consolas" panose="020B0609020204030204" pitchFamily="49" charset="0"/>
              </a:rPr>
              <a:t>.out.println</a:t>
            </a:r>
            <a:r>
              <a:rPr lang="de-DE" sz="4800" b="0" dirty="0">
                <a:solidFill>
                  <a:srgbClr val="000000"/>
                </a:solidFill>
                <a:effectLst/>
                <a:latin typeface="Consolas" panose="020B0609020204030204" pitchFamily="49" charset="0"/>
              </a:rPr>
              <a:t>(n);</a:t>
            </a:r>
          </a:p>
          <a:p>
            <a:pPr algn="l"/>
            <a:r>
              <a:rPr lang="de-DE" sz="4800" b="0" dirty="0">
                <a:solidFill>
                  <a:srgbClr val="000000"/>
                </a:solidFill>
                <a:effectLst/>
                <a:latin typeface="Consolas" panose="020B0609020204030204" pitchFamily="49" charset="0"/>
              </a:rPr>
              <a:t>    n = (</a:t>
            </a:r>
            <a:r>
              <a:rPr lang="de-DE" sz="4800" b="0" dirty="0" err="1">
                <a:solidFill>
                  <a:srgbClr val="0000FF"/>
                </a:solidFill>
                <a:effectLst/>
                <a:latin typeface="Consolas" panose="020B0609020204030204" pitchFamily="49" charset="0"/>
              </a:rPr>
              <a:t>int</a:t>
            </a:r>
            <a:r>
              <a:rPr lang="de-DE" sz="4800" b="0" dirty="0">
                <a:solidFill>
                  <a:srgbClr val="000000"/>
                </a:solidFill>
                <a:effectLst/>
                <a:latin typeface="Consolas" panose="020B0609020204030204" pitchFamily="49" charset="0"/>
              </a:rPr>
              <a:t>) </a:t>
            </a:r>
            <a:r>
              <a:rPr lang="de-DE" sz="4800" b="0" dirty="0" err="1">
                <a:solidFill>
                  <a:srgbClr val="2B91AF"/>
                </a:solidFill>
                <a:effectLst/>
                <a:latin typeface="Consolas" panose="020B0609020204030204" pitchFamily="49" charset="0"/>
              </a:rPr>
              <a:t>Math</a:t>
            </a:r>
            <a:r>
              <a:rPr lang="de-DE" sz="4800" b="0" dirty="0" err="1">
                <a:solidFill>
                  <a:srgbClr val="000000"/>
                </a:solidFill>
                <a:effectLst/>
                <a:latin typeface="Consolas" panose="020B0609020204030204" pitchFamily="49" charset="0"/>
              </a:rPr>
              <a:t>.pow</a:t>
            </a:r>
            <a:r>
              <a:rPr lang="de-DE" sz="4800" b="0" dirty="0">
                <a:solidFill>
                  <a:srgbClr val="000000"/>
                </a:solidFill>
                <a:effectLst/>
                <a:latin typeface="Consolas" panose="020B0609020204030204" pitchFamily="49" charset="0"/>
              </a:rPr>
              <a:t>(n, </a:t>
            </a:r>
            <a:r>
              <a:rPr lang="de-DE" sz="4800" b="0" dirty="0">
                <a:solidFill>
                  <a:srgbClr val="098658"/>
                </a:solidFill>
                <a:effectLst/>
                <a:latin typeface="Consolas" panose="020B0609020204030204" pitchFamily="49" charset="0"/>
              </a:rPr>
              <a:t>2</a:t>
            </a:r>
            <a:r>
              <a:rPr lang="de-DE" sz="4800" b="0" dirty="0">
                <a:solidFill>
                  <a:srgbClr val="000000"/>
                </a:solidFill>
                <a:effectLst/>
                <a:latin typeface="Consolas" panose="020B0609020204030204" pitchFamily="49" charset="0"/>
              </a:rPr>
              <a:t>);</a:t>
            </a:r>
          </a:p>
          <a:p>
            <a:pPr algn="l"/>
            <a:r>
              <a:rPr lang="de-DE" sz="4800" b="0" dirty="0">
                <a:solidFill>
                  <a:srgbClr val="000000"/>
                </a:solidFill>
                <a:effectLst/>
                <a:latin typeface="Consolas" panose="020B0609020204030204" pitchFamily="49" charset="0"/>
              </a:rPr>
              <a:t>}</a:t>
            </a:r>
          </a:p>
        </p:txBody>
      </p:sp>
      <p:sp>
        <p:nvSpPr>
          <p:cNvPr id="14" name="Textfeld 13">
            <a:extLst>
              <a:ext uri="{FF2B5EF4-FFF2-40B4-BE49-F238E27FC236}">
                <a16:creationId xmlns:a16="http://schemas.microsoft.com/office/drawing/2014/main" id="{A0855F4E-82F9-3870-B6D2-90D033704484}"/>
              </a:ext>
            </a:extLst>
          </p:cNvPr>
          <p:cNvSpPr txBox="1"/>
          <p:nvPr/>
        </p:nvSpPr>
        <p:spPr>
          <a:xfrm>
            <a:off x="13066547" y="4060778"/>
            <a:ext cx="10110953" cy="378565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pt-BR" sz="4800" b="0" dirty="0">
                <a:solidFill>
                  <a:srgbClr val="0000FF"/>
                </a:solidFill>
                <a:effectLst/>
                <a:latin typeface="Consolas" panose="020B0609020204030204" pitchFamily="49" charset="0"/>
              </a:rPr>
              <a:t>integer</a:t>
            </a:r>
            <a:r>
              <a:rPr lang="pt-BR" sz="4800" b="0" dirty="0">
                <a:solidFill>
                  <a:srgbClr val="000000"/>
                </a:solidFill>
                <a:effectLst/>
                <a:latin typeface="Consolas" panose="020B0609020204030204" pitchFamily="49" charset="0"/>
              </a:rPr>
              <a:t> :: n = </a:t>
            </a:r>
            <a:r>
              <a:rPr lang="pt-BR" sz="4800" b="0" dirty="0">
                <a:solidFill>
                  <a:srgbClr val="098658"/>
                </a:solidFill>
                <a:effectLst/>
                <a:latin typeface="Consolas" panose="020B0609020204030204" pitchFamily="49" charset="0"/>
              </a:rPr>
              <a:t>2</a:t>
            </a:r>
            <a:endParaRPr lang="pt-BR" sz="4800" b="0" dirty="0">
              <a:solidFill>
                <a:srgbClr val="000000"/>
              </a:solidFill>
              <a:effectLst/>
              <a:latin typeface="Consolas" panose="020B0609020204030204" pitchFamily="49" charset="0"/>
            </a:endParaRPr>
          </a:p>
          <a:p>
            <a:pPr algn="l"/>
            <a:r>
              <a:rPr lang="pt-BR" sz="4800" b="0" dirty="0">
                <a:solidFill>
                  <a:srgbClr val="0000FF"/>
                </a:solidFill>
                <a:effectLst/>
                <a:latin typeface="Consolas" panose="020B0609020204030204" pitchFamily="49" charset="0"/>
              </a:rPr>
              <a:t>do</a:t>
            </a:r>
            <a:r>
              <a:rPr lang="pt-BR" sz="4800" b="0" dirty="0">
                <a:solidFill>
                  <a:srgbClr val="000000"/>
                </a:solidFill>
                <a:effectLst/>
                <a:latin typeface="Consolas" panose="020B0609020204030204" pitchFamily="49" charset="0"/>
              </a:rPr>
              <a:t> </a:t>
            </a:r>
            <a:r>
              <a:rPr lang="pt-BR" sz="4800" b="0" dirty="0">
                <a:solidFill>
                  <a:srgbClr val="0000FF"/>
                </a:solidFill>
                <a:effectLst/>
                <a:latin typeface="Consolas" panose="020B0609020204030204" pitchFamily="49" charset="0"/>
              </a:rPr>
              <a:t>while</a:t>
            </a:r>
            <a:r>
              <a:rPr lang="pt-BR" sz="4800" b="0" dirty="0">
                <a:solidFill>
                  <a:srgbClr val="000000"/>
                </a:solidFill>
                <a:effectLst/>
                <a:latin typeface="Consolas" panose="020B0609020204030204" pitchFamily="49" charset="0"/>
              </a:rPr>
              <a:t> (n</a:t>
            </a:r>
            <a:r>
              <a:rPr lang="pt-BR" sz="4800" b="0" dirty="0">
                <a:solidFill>
                  <a:srgbClr val="0000FF"/>
                </a:solidFill>
                <a:effectLst/>
                <a:latin typeface="Consolas" panose="020B0609020204030204" pitchFamily="49" charset="0"/>
              </a:rPr>
              <a:t> .LE.</a:t>
            </a:r>
            <a:r>
              <a:rPr lang="pt-BR" sz="4800" b="0" dirty="0">
                <a:solidFill>
                  <a:srgbClr val="000000"/>
                </a:solidFill>
                <a:effectLst/>
                <a:latin typeface="Consolas" panose="020B0609020204030204" pitchFamily="49" charset="0"/>
              </a:rPr>
              <a:t> </a:t>
            </a:r>
            <a:r>
              <a:rPr lang="pt-BR" sz="4800" b="0" dirty="0">
                <a:solidFill>
                  <a:srgbClr val="098658"/>
                </a:solidFill>
                <a:effectLst/>
                <a:latin typeface="Consolas" panose="020B0609020204030204" pitchFamily="49" charset="0"/>
              </a:rPr>
              <a:t>100</a:t>
            </a:r>
            <a:r>
              <a:rPr lang="pt-BR" sz="4800" b="0" dirty="0">
                <a:solidFill>
                  <a:srgbClr val="000000"/>
                </a:solidFill>
                <a:effectLst/>
                <a:latin typeface="Consolas" panose="020B0609020204030204" pitchFamily="49" charset="0"/>
              </a:rPr>
              <a:t>)</a:t>
            </a:r>
          </a:p>
          <a:p>
            <a:pPr algn="l"/>
            <a:r>
              <a:rPr lang="pt-BR" sz="4800" b="0" dirty="0">
                <a:solidFill>
                  <a:srgbClr val="000000"/>
                </a:solidFill>
                <a:effectLst/>
                <a:latin typeface="Consolas" panose="020B0609020204030204" pitchFamily="49" charset="0"/>
              </a:rPr>
              <a:t>    </a:t>
            </a:r>
            <a:r>
              <a:rPr lang="pt-BR" sz="4800" b="0" dirty="0">
                <a:solidFill>
                  <a:srgbClr val="0000FF"/>
                </a:solidFill>
                <a:effectLst/>
                <a:latin typeface="Consolas" panose="020B0609020204030204" pitchFamily="49" charset="0"/>
              </a:rPr>
              <a:t>print</a:t>
            </a:r>
            <a:r>
              <a:rPr lang="pt-BR" sz="4800" b="0" dirty="0">
                <a:solidFill>
                  <a:srgbClr val="000000"/>
                </a:solidFill>
                <a:effectLst/>
                <a:latin typeface="Consolas" panose="020B0609020204030204" pitchFamily="49" charset="0"/>
              </a:rPr>
              <a:t> *, n</a:t>
            </a:r>
          </a:p>
          <a:p>
            <a:pPr algn="l"/>
            <a:r>
              <a:rPr lang="pt-BR" sz="4800" b="0" dirty="0">
                <a:solidFill>
                  <a:srgbClr val="000000"/>
                </a:solidFill>
                <a:effectLst/>
                <a:latin typeface="Consolas" panose="020B0609020204030204" pitchFamily="49" charset="0"/>
              </a:rPr>
              <a:t>    n = n ** </a:t>
            </a:r>
            <a:r>
              <a:rPr lang="pt-BR" sz="4800" b="0" dirty="0">
                <a:solidFill>
                  <a:srgbClr val="098658"/>
                </a:solidFill>
                <a:effectLst/>
                <a:latin typeface="Consolas" panose="020B0609020204030204" pitchFamily="49" charset="0"/>
              </a:rPr>
              <a:t>2</a:t>
            </a:r>
          </a:p>
          <a:p>
            <a:pPr algn="l"/>
            <a:r>
              <a:rPr lang="pt-BR" sz="4800" b="0" dirty="0">
                <a:solidFill>
                  <a:srgbClr val="0000FF"/>
                </a:solidFill>
                <a:effectLst/>
                <a:latin typeface="Consolas" panose="020B0609020204030204" pitchFamily="49" charset="0"/>
              </a:rPr>
              <a:t>end do</a:t>
            </a:r>
            <a:endParaRPr lang="pt-BR" sz="4800" b="0" dirty="0">
              <a:solidFill>
                <a:srgbClr val="000000"/>
              </a:solidFill>
              <a:effectLst/>
              <a:latin typeface="Consolas" panose="020B0609020204030204" pitchFamily="49" charset="0"/>
            </a:endParaRPr>
          </a:p>
        </p:txBody>
      </p:sp>
      <p:sp>
        <p:nvSpPr>
          <p:cNvPr id="15" name="Rechteck 14">
            <a:extLst>
              <a:ext uri="{FF2B5EF4-FFF2-40B4-BE49-F238E27FC236}">
                <a16:creationId xmlns:a16="http://schemas.microsoft.com/office/drawing/2014/main" id="{1553EF07-5E2E-29B5-7F73-81C8F1034B01}"/>
              </a:ext>
            </a:extLst>
          </p:cNvPr>
          <p:cNvSpPr/>
          <p:nvPr/>
        </p:nvSpPr>
        <p:spPr>
          <a:xfrm>
            <a:off x="10109431" y="4060778"/>
            <a:ext cx="2416046" cy="923330"/>
          </a:xfrm>
          <a:prstGeom prst="rect">
            <a:avLst/>
          </a:prstGeom>
          <a:noFill/>
        </p:spPr>
        <p:txBody>
          <a:bodyPr wrap="none" lIns="91440" tIns="45720" rIns="91440" bIns="45720">
            <a:spAutoFit/>
          </a:bodyPr>
          <a:lstStyle/>
          <a:p>
            <a:pPr algn="ctr"/>
            <a:r>
              <a:rPr lang="de-D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Fortran</a:t>
            </a:r>
            <a:endParaRPr lang="de-DE" sz="5400" b="0" cap="none" spc="0" dirty="0">
              <a:ln w="0"/>
              <a:gradFill>
                <a:gsLst>
                  <a:gs pos="21000">
                    <a:srgbClr val="53575C"/>
                  </a:gs>
                  <a:gs pos="88000">
                    <a:srgbClr val="C5C7CA"/>
                  </a:gs>
                </a:gsLst>
                <a:lin ang="5400000"/>
              </a:gradFill>
              <a:effectLst/>
            </a:endParaRPr>
          </a:p>
        </p:txBody>
      </p:sp>
      <p:sp>
        <p:nvSpPr>
          <p:cNvPr id="16" name="Rechteck 15">
            <a:extLst>
              <a:ext uri="{FF2B5EF4-FFF2-40B4-BE49-F238E27FC236}">
                <a16:creationId xmlns:a16="http://schemas.microsoft.com/office/drawing/2014/main" id="{D8EBE933-4B17-F77A-962E-380B5AADC48E}"/>
              </a:ext>
            </a:extLst>
          </p:cNvPr>
          <p:cNvSpPr/>
          <p:nvPr/>
        </p:nvSpPr>
        <p:spPr>
          <a:xfrm>
            <a:off x="20761454" y="4033880"/>
            <a:ext cx="2416046" cy="923330"/>
          </a:xfrm>
          <a:prstGeom prst="rect">
            <a:avLst/>
          </a:prstGeom>
          <a:noFill/>
        </p:spPr>
        <p:txBody>
          <a:bodyPr wrap="none" lIns="91440" tIns="45720" rIns="91440" bIns="45720">
            <a:spAutoFit/>
          </a:bodyPr>
          <a:lstStyle/>
          <a:p>
            <a:pPr algn="ctr"/>
            <a:r>
              <a:rPr lang="de-D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Fortran</a:t>
            </a:r>
            <a:endParaRPr lang="de-DE" sz="5400" b="0" cap="none" spc="0" dirty="0">
              <a:ln w="0"/>
              <a:gradFill>
                <a:gsLst>
                  <a:gs pos="21000">
                    <a:srgbClr val="53575C"/>
                  </a:gs>
                  <a:gs pos="88000">
                    <a:srgbClr val="C5C7CA"/>
                  </a:gs>
                </a:gsLst>
                <a:lin ang="5400000"/>
              </a:gradFill>
              <a:effectLst/>
            </a:endParaRPr>
          </a:p>
        </p:txBody>
      </p:sp>
      <p:sp>
        <p:nvSpPr>
          <p:cNvPr id="17" name="Rechteck 16">
            <a:extLst>
              <a:ext uri="{FF2B5EF4-FFF2-40B4-BE49-F238E27FC236}">
                <a16:creationId xmlns:a16="http://schemas.microsoft.com/office/drawing/2014/main" id="{27EF9E8A-D5B1-46B8-C60E-915EF7CB478D}"/>
              </a:ext>
            </a:extLst>
          </p:cNvPr>
          <p:cNvSpPr/>
          <p:nvPr/>
        </p:nvSpPr>
        <p:spPr>
          <a:xfrm>
            <a:off x="10893988" y="9956279"/>
            <a:ext cx="1646605" cy="923330"/>
          </a:xfrm>
          <a:prstGeom prst="rect">
            <a:avLst/>
          </a:prstGeom>
          <a:noFill/>
        </p:spPr>
        <p:txBody>
          <a:bodyPr wrap="none" lIns="91440" tIns="45720" rIns="91440" bIns="45720">
            <a:spAutoFit/>
          </a:bodyPr>
          <a:lstStyle/>
          <a:p>
            <a:pPr algn="ctr"/>
            <a:r>
              <a:rPr lang="de-D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Java</a:t>
            </a:r>
            <a:endParaRPr lang="de-DE" sz="5400" b="0" cap="none" spc="0" dirty="0">
              <a:ln w="0"/>
              <a:gradFill>
                <a:gsLst>
                  <a:gs pos="21000">
                    <a:srgbClr val="53575C"/>
                  </a:gs>
                  <a:gs pos="88000">
                    <a:srgbClr val="C5C7CA"/>
                  </a:gs>
                </a:gsLst>
                <a:lin ang="5400000"/>
              </a:gradFill>
              <a:effectLst/>
            </a:endParaRPr>
          </a:p>
        </p:txBody>
      </p:sp>
      <p:sp>
        <p:nvSpPr>
          <p:cNvPr id="18" name="Rechteck 17">
            <a:extLst>
              <a:ext uri="{FF2B5EF4-FFF2-40B4-BE49-F238E27FC236}">
                <a16:creationId xmlns:a16="http://schemas.microsoft.com/office/drawing/2014/main" id="{4C99F1ED-8D07-6EA0-E880-B35B2BE88331}"/>
              </a:ext>
            </a:extLst>
          </p:cNvPr>
          <p:cNvSpPr/>
          <p:nvPr/>
        </p:nvSpPr>
        <p:spPr>
          <a:xfrm>
            <a:off x="21530895" y="8641509"/>
            <a:ext cx="1646605" cy="923330"/>
          </a:xfrm>
          <a:prstGeom prst="rect">
            <a:avLst/>
          </a:prstGeom>
          <a:noFill/>
        </p:spPr>
        <p:txBody>
          <a:bodyPr wrap="none" lIns="91440" tIns="45720" rIns="91440" bIns="45720">
            <a:spAutoFit/>
          </a:bodyPr>
          <a:lstStyle/>
          <a:p>
            <a:pPr algn="ctr"/>
            <a:r>
              <a:rPr lang="de-D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Java</a:t>
            </a:r>
            <a:endParaRPr lang="de-DE" sz="5400" b="0" cap="none" spc="0" dirty="0">
              <a:ln w="0"/>
              <a:gradFill>
                <a:gsLst>
                  <a:gs pos="21000">
                    <a:srgbClr val="53575C"/>
                  </a:gs>
                  <a:gs pos="88000">
                    <a:srgbClr val="C5C7CA"/>
                  </a:gs>
                </a:gsLst>
                <a:lin ang="5400000"/>
              </a:gradFill>
              <a:effectLst/>
            </a:endParaRPr>
          </a:p>
        </p:txBody>
      </p:sp>
      <p:sp>
        <p:nvSpPr>
          <p:cNvPr id="4" name="Rechteck: abgerundete Ecken 3">
            <a:extLst>
              <a:ext uri="{FF2B5EF4-FFF2-40B4-BE49-F238E27FC236}">
                <a16:creationId xmlns:a16="http://schemas.microsoft.com/office/drawing/2014/main" id="{F93FA6E0-C01B-5875-C4A2-4B9BF80B8CDF}"/>
              </a:ext>
            </a:extLst>
          </p:cNvPr>
          <p:cNvSpPr/>
          <p:nvPr/>
        </p:nvSpPr>
        <p:spPr>
          <a:xfrm>
            <a:off x="2286000" y="4046406"/>
            <a:ext cx="10110953" cy="3046988"/>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Rechteck: abgerundete Ecken 4">
            <a:extLst>
              <a:ext uri="{FF2B5EF4-FFF2-40B4-BE49-F238E27FC236}">
                <a16:creationId xmlns:a16="http://schemas.microsoft.com/office/drawing/2014/main" id="{B3D780D9-4CF9-18BF-71F9-3C57F4EAC8B8}"/>
              </a:ext>
            </a:extLst>
          </p:cNvPr>
          <p:cNvSpPr/>
          <p:nvPr/>
        </p:nvSpPr>
        <p:spPr>
          <a:xfrm>
            <a:off x="2286000" y="8641508"/>
            <a:ext cx="10239477" cy="2701529"/>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hteck: abgerundete Ecken 6">
            <a:extLst>
              <a:ext uri="{FF2B5EF4-FFF2-40B4-BE49-F238E27FC236}">
                <a16:creationId xmlns:a16="http://schemas.microsoft.com/office/drawing/2014/main" id="{7816E9BA-C53D-772F-0888-C2AA6AB3FB1F}"/>
              </a:ext>
            </a:extLst>
          </p:cNvPr>
          <p:cNvSpPr/>
          <p:nvPr/>
        </p:nvSpPr>
        <p:spPr>
          <a:xfrm>
            <a:off x="13066547" y="4043256"/>
            <a:ext cx="10254593" cy="3803173"/>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hteck: abgerundete Ecken 8">
            <a:extLst>
              <a:ext uri="{FF2B5EF4-FFF2-40B4-BE49-F238E27FC236}">
                <a16:creationId xmlns:a16="http://schemas.microsoft.com/office/drawing/2014/main" id="{D7D2D589-29CA-4BFE-7742-C609A7EE07E3}"/>
              </a:ext>
            </a:extLst>
          </p:cNvPr>
          <p:cNvSpPr/>
          <p:nvPr/>
        </p:nvSpPr>
        <p:spPr>
          <a:xfrm>
            <a:off x="13066547" y="8639789"/>
            <a:ext cx="10254593" cy="3803172"/>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15788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6" grpId="0"/>
      <p:bldP spid="17" grpId="0"/>
      <p:bldP spid="18" grpId="0"/>
      <p:bldP spid="5"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8D81C-5D58-2A5B-81A7-50116B583273}"/>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F55EB50B-DDA2-52B2-F1B2-039EDE440EA4}"/>
              </a:ext>
            </a:extLst>
          </p:cNvPr>
          <p:cNvSpPr>
            <a:spLocks noGrp="1"/>
          </p:cNvSpPr>
          <p:nvPr>
            <p:ph type="body" sz="quarter" idx="21"/>
          </p:nvPr>
        </p:nvSpPr>
        <p:spPr/>
        <p:txBody>
          <a:bodyPr>
            <a:normAutofit/>
          </a:bodyPr>
          <a:lstStyle/>
          <a:p>
            <a:r>
              <a:rPr lang="de-DE" dirty="0" err="1"/>
              <a:t>Paintingproblem</a:t>
            </a:r>
            <a:endParaRPr lang="de-DE" dirty="0"/>
          </a:p>
        </p:txBody>
      </p:sp>
      <p:sp>
        <p:nvSpPr>
          <p:cNvPr id="8" name="Textfeld 7">
            <a:extLst>
              <a:ext uri="{FF2B5EF4-FFF2-40B4-BE49-F238E27FC236}">
                <a16:creationId xmlns:a16="http://schemas.microsoft.com/office/drawing/2014/main" id="{69517466-67B5-12A5-E385-60B6A56BA36D}"/>
              </a:ext>
            </a:extLst>
          </p:cNvPr>
          <p:cNvSpPr txBox="1"/>
          <p:nvPr/>
        </p:nvSpPr>
        <p:spPr>
          <a:xfrm>
            <a:off x="1206499" y="3307742"/>
            <a:ext cx="21970999" cy="10495181"/>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2600" b="0" dirty="0" err="1">
                <a:solidFill>
                  <a:srgbClr val="0000FF"/>
                </a:solidFill>
                <a:effectLst/>
                <a:latin typeface="Consolas" panose="020B0609020204030204" pitchFamily="49" charset="0"/>
              </a:rPr>
              <a:t>program</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painting</a:t>
            </a:r>
            <a:r>
              <a:rPr lang="de-DE" sz="2600" b="0" dirty="0">
                <a:solidFill>
                  <a:srgbClr val="000000"/>
                </a:solidFill>
                <a:effectLst/>
                <a:latin typeface="Consolas" panose="020B0609020204030204" pitchFamily="49" charset="0"/>
              </a:rPr>
              <a:t> </a:t>
            </a:r>
          </a:p>
          <a:p>
            <a:pPr algn="l"/>
            <a:r>
              <a:rPr lang="de-DE" sz="2600" b="0" dirty="0">
                <a:solidFill>
                  <a:srgbClr val="000000"/>
                </a:solidFill>
                <a:effectLst/>
                <a:latin typeface="Consolas" panose="020B0609020204030204" pitchFamily="49" charset="0"/>
              </a:rPr>
              <a:t>    </a:t>
            </a:r>
            <a:r>
              <a:rPr lang="de-DE" sz="2600" b="0" dirty="0" err="1">
                <a:solidFill>
                  <a:srgbClr val="0000FF"/>
                </a:solidFill>
                <a:effectLst/>
                <a:latin typeface="Consolas" panose="020B0609020204030204" pitchFamily="49" charset="0"/>
              </a:rPr>
              <a:t>implicit</a:t>
            </a:r>
            <a:r>
              <a:rPr lang="de-DE" sz="2600" b="0" dirty="0">
                <a:solidFill>
                  <a:srgbClr val="000000"/>
                </a:solidFill>
                <a:effectLst/>
                <a:latin typeface="Consolas" panose="020B0609020204030204" pitchFamily="49" charset="0"/>
              </a:rPr>
              <a:t> </a:t>
            </a:r>
            <a:r>
              <a:rPr lang="de-DE" sz="2600" b="0" dirty="0" err="1">
                <a:solidFill>
                  <a:srgbClr val="0000FF"/>
                </a:solidFill>
                <a:effectLst/>
                <a:latin typeface="Consolas" panose="020B0609020204030204" pitchFamily="49" charset="0"/>
              </a:rPr>
              <a:t>none</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000FF"/>
                </a:solidFill>
                <a:effectLst/>
                <a:latin typeface="Consolas" panose="020B0609020204030204" pitchFamily="49" charset="0"/>
              </a:rPr>
              <a:t>real</a:t>
            </a:r>
            <a:r>
              <a:rPr lang="de-DE" sz="2600" b="0" dirty="0">
                <a:solidFill>
                  <a:srgbClr val="000000"/>
                </a:solidFill>
                <a:effectLst/>
                <a:latin typeface="Consolas" panose="020B0609020204030204" pitchFamily="49" charset="0"/>
              </a:rPr>
              <a:t> :: r, </a:t>
            </a:r>
            <a:r>
              <a:rPr lang="de-DE" sz="2600" b="0" dirty="0" err="1">
                <a:solidFill>
                  <a:srgbClr val="000000"/>
                </a:solidFill>
                <a:effectLst/>
                <a:latin typeface="Consolas" panose="020B0609020204030204" pitchFamily="49" charset="0"/>
              </a:rPr>
              <a:t>pi</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area</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paint</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err="1">
                <a:solidFill>
                  <a:srgbClr val="0000FF"/>
                </a:solidFill>
                <a:effectLst/>
                <a:latin typeface="Consolas" panose="020B0609020204030204" pitchFamily="49" charset="0"/>
              </a:rPr>
              <a:t>parameter</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pi</a:t>
            </a:r>
            <a:r>
              <a:rPr lang="de-DE" sz="2600" b="0" dirty="0">
                <a:solidFill>
                  <a:srgbClr val="000000"/>
                </a:solidFill>
                <a:effectLst/>
                <a:latin typeface="Consolas" panose="020B0609020204030204" pitchFamily="49" charset="0"/>
              </a:rPr>
              <a:t> = </a:t>
            </a:r>
            <a:r>
              <a:rPr lang="de-DE" sz="2600" b="0" dirty="0">
                <a:solidFill>
                  <a:srgbClr val="098658"/>
                </a:solidFill>
                <a:effectLst/>
                <a:latin typeface="Consolas" panose="020B0609020204030204" pitchFamily="49" charset="0"/>
              </a:rPr>
              <a:t>3.141592653589793238462643383279502884197169399375105820974944592307816406286208998628034825342</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117067982148086513282306647093844609550582231725359408128481117450284102701938521105559644622948954930381964428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810975665933446128475648233786783165271201909145648566923460348610454326648213393607260249141273724587006606315</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588174881520920962829254091715364367892590360011330530548820466521384146951941511609433057270365759591953092186</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117381932611793105118548074462379962749567351885752724891227938183011949129833673362440656643086021394946395224</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737190702179860943702770539217176293176752384674818467669405132000568127145263560827785771342757789609173637178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721468440901224953430146549585371050792279689258923542019956112129021960864034418159813629774771309960518707211</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3499999983729780499</a:t>
            </a:r>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5105973173281609631859502445945534690830264252230825334468503526104287554687311595628638823</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537875937519577818577805321712268066130019278766111959092164201989380952572010654858632788659361533818279682303</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019520353018529689957736225994138912497217752834791315155748572424541506959508295331168617278558890750983817546</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374649393192550604009277016711390098488240128583616035637076601047101819429555961989467678374494482553797747268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471040475346462080466842590694912933136770289891521047521620569660240580381501935112533824300355876402474964732</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639141992726042699227967823547816360093417216412199245863150302861829745557067498385054945885869269956909272107</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975093029553211653449872027559602364806654991198818347977535663698074265425278625518184175746728909777727938000</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816470600161452491921732172147723501414419735685481613611573525521334757418494684385233239073941433345477624168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625189835694855620992192221842725502542568876717904946016534668049886272327917860857843838279679766814541009538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837863609506800642251252051173929848960841284886269456042419652850222106611863067442786220391949450471237137869</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609563643719172874677646575739624138908658326459958133904780275900994657640789512694683983525957098258226205224</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894077267194782684826014769909026401363944374553050682034962524517493996514314298091906592509372216964615157098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583874105978859597729754989301617539284681382686838689427741559918559252459539594310499725246808459872736446958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486538367362226260991246080512438843904512441365497627807977156914359977001296160894416948685558484063534220722</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258284886481584560285060168427394522674676788952521385225499546667278239864565961163548862305774564980355936345</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681743241125150760694794510965960940252288797108931456691368672287489405601015033086179286809208747609178249385</a:t>
            </a:r>
            <a:r>
              <a:rPr lang="de-DE" sz="2600" b="0" dirty="0">
                <a:solidFill>
                  <a:srgbClr val="000000"/>
                </a:solidFill>
                <a:effectLst/>
                <a:latin typeface="Consolas" panose="020B0609020204030204" pitchFamily="49" charset="0"/>
              </a:rPr>
              <a:t>   </a:t>
            </a:r>
          </a:p>
        </p:txBody>
      </p:sp>
      <p:sp>
        <p:nvSpPr>
          <p:cNvPr id="4" name="Rechteck: abgerundete Ecken 3">
            <a:extLst>
              <a:ext uri="{FF2B5EF4-FFF2-40B4-BE49-F238E27FC236}">
                <a16:creationId xmlns:a16="http://schemas.microsoft.com/office/drawing/2014/main" id="{07354B5C-D354-64A7-EE55-C5CE1E4843AD}"/>
              </a:ext>
            </a:extLst>
          </p:cNvPr>
          <p:cNvSpPr/>
          <p:nvPr/>
        </p:nvSpPr>
        <p:spPr>
          <a:xfrm>
            <a:off x="0" y="3307742"/>
            <a:ext cx="24383999" cy="11740101"/>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0156907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8D81C-5D58-2A5B-81A7-50116B583273}"/>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F55EB50B-DDA2-52B2-F1B2-039EDE440EA4}"/>
              </a:ext>
            </a:extLst>
          </p:cNvPr>
          <p:cNvSpPr>
            <a:spLocks noGrp="1"/>
          </p:cNvSpPr>
          <p:nvPr>
            <p:ph type="body" sz="quarter" idx="21"/>
          </p:nvPr>
        </p:nvSpPr>
        <p:spPr/>
        <p:txBody>
          <a:bodyPr>
            <a:normAutofit/>
          </a:bodyPr>
          <a:lstStyle/>
          <a:p>
            <a:r>
              <a:rPr lang="de-DE" dirty="0" err="1"/>
              <a:t>Paintingproblem</a:t>
            </a:r>
            <a:endParaRPr lang="de-DE" dirty="0"/>
          </a:p>
        </p:txBody>
      </p:sp>
      <p:sp>
        <p:nvSpPr>
          <p:cNvPr id="5" name="Textfeld 4">
            <a:extLst>
              <a:ext uri="{FF2B5EF4-FFF2-40B4-BE49-F238E27FC236}">
                <a16:creationId xmlns:a16="http://schemas.microsoft.com/office/drawing/2014/main" id="{C1E1B569-86EA-5522-3BE1-58B3CA905325}"/>
              </a:ext>
            </a:extLst>
          </p:cNvPr>
          <p:cNvSpPr txBox="1"/>
          <p:nvPr/>
        </p:nvSpPr>
        <p:spPr>
          <a:xfrm>
            <a:off x="1206500" y="3307742"/>
            <a:ext cx="12389184" cy="8463855"/>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solidFill>
                  <a:srgbClr val="0000FF"/>
                </a:solidFill>
                <a:effectLst/>
                <a:latin typeface="Consolas" panose="020B0609020204030204" pitchFamily="49" charset="0"/>
              </a:rPr>
              <a:t>program</a:t>
            </a:r>
            <a:r>
              <a:rPr lang="en-US" sz="3200" b="0" dirty="0">
                <a:solidFill>
                  <a:srgbClr val="000000"/>
                </a:solidFill>
                <a:effectLst/>
                <a:latin typeface="Consolas" panose="020B0609020204030204" pitchFamily="49" charset="0"/>
              </a:rPr>
              <a:t> painting </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implicit</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none</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real</a:t>
            </a:r>
            <a:r>
              <a:rPr lang="en-US" sz="3200" b="0" dirty="0">
                <a:solidFill>
                  <a:srgbClr val="000000"/>
                </a:solidFill>
                <a:effectLst/>
                <a:latin typeface="Consolas" panose="020B0609020204030204" pitchFamily="49" charset="0"/>
              </a:rPr>
              <a:t> :: r, pi, area, paint</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parameter</a:t>
            </a:r>
            <a:r>
              <a:rPr lang="en-US" sz="3200" b="0" dirty="0">
                <a:solidFill>
                  <a:srgbClr val="000000"/>
                </a:solidFill>
                <a:effectLst/>
                <a:latin typeface="Consolas" panose="020B0609020204030204" pitchFamily="49" charset="0"/>
              </a:rPr>
              <a:t> (pi = </a:t>
            </a:r>
            <a:r>
              <a:rPr lang="en-US" sz="3200" b="0" dirty="0">
                <a:solidFill>
                  <a:srgbClr val="098658"/>
                </a:solidFill>
                <a:effectLst/>
                <a:latin typeface="Consolas" panose="020B0609020204030204" pitchFamily="49" charset="0"/>
              </a:rPr>
              <a:t>3.1415926535897932384626433832795</a:t>
            </a:r>
            <a:r>
              <a:rPr lang="en-US" sz="3200" b="0" dirty="0">
                <a:solidFill>
                  <a:srgbClr val="000000"/>
                </a:solidFill>
                <a:effectLst/>
                <a:latin typeface="Consolas" panose="020B0609020204030204" pitchFamily="49" charset="0"/>
              </a:rPr>
              <a:t>)</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'Enter radius of circle'</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read</a:t>
            </a:r>
            <a:r>
              <a:rPr lang="en-US" sz="3200" b="0" dirty="0">
                <a:solidFill>
                  <a:srgbClr val="000000"/>
                </a:solidFill>
                <a:effectLst/>
                <a:latin typeface="Consolas" panose="020B0609020204030204" pitchFamily="49" charset="0"/>
              </a:rPr>
              <a:t> *, r</a:t>
            </a:r>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'Enter Area that can be covered in paint'</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read</a:t>
            </a:r>
            <a:r>
              <a:rPr lang="en-US" sz="3200" b="0" dirty="0">
                <a:solidFill>
                  <a:srgbClr val="000000"/>
                </a:solidFill>
                <a:effectLst/>
                <a:latin typeface="Consolas" panose="020B0609020204030204" pitchFamily="49" charset="0"/>
              </a:rPr>
              <a:t> *, paint</a:t>
            </a:r>
          </a:p>
          <a:p>
            <a:pPr algn="l"/>
            <a:r>
              <a:rPr lang="en-US" sz="3200" b="0" dirty="0">
                <a:solidFill>
                  <a:srgbClr val="000000"/>
                </a:solidFill>
                <a:effectLst/>
                <a:latin typeface="Consolas" panose="020B0609020204030204" pitchFamily="49" charset="0"/>
              </a:rPr>
              <a:t>    </a:t>
            </a:r>
          </a:p>
          <a:p>
            <a:pPr algn="l"/>
            <a:r>
              <a:rPr lang="en-US" sz="3200" b="0" dirty="0">
                <a:solidFill>
                  <a:srgbClr val="000000"/>
                </a:solidFill>
                <a:effectLst/>
                <a:latin typeface="Consolas" panose="020B0609020204030204" pitchFamily="49" charset="0"/>
              </a:rPr>
              <a:t>    area = pi * r**</a:t>
            </a:r>
            <a:r>
              <a:rPr lang="en-US" sz="3200" b="0" dirty="0">
                <a:solidFill>
                  <a:srgbClr val="098658"/>
                </a:solidFill>
                <a:effectLst/>
                <a:latin typeface="Consolas" panose="020B0609020204030204" pitchFamily="49" charset="0"/>
              </a:rPr>
              <a:t>2</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if</a:t>
            </a:r>
            <a:r>
              <a:rPr lang="en-US" sz="3200" b="0" dirty="0">
                <a:solidFill>
                  <a:srgbClr val="000000"/>
                </a:solidFill>
                <a:effectLst/>
                <a:latin typeface="Consolas" panose="020B0609020204030204" pitchFamily="49" charset="0"/>
              </a:rPr>
              <a:t> ( area</a:t>
            </a:r>
            <a:r>
              <a:rPr lang="en-US" sz="3200" b="0" dirty="0">
                <a:solidFill>
                  <a:srgbClr val="0000FF"/>
                </a:solidFill>
                <a:effectLst/>
                <a:latin typeface="Consolas" panose="020B0609020204030204" pitchFamily="49" charset="0"/>
              </a:rPr>
              <a:t> .LE.</a:t>
            </a:r>
            <a:r>
              <a:rPr lang="en-US" sz="3200" b="0" dirty="0">
                <a:solidFill>
                  <a:srgbClr val="000000"/>
                </a:solidFill>
                <a:effectLst/>
                <a:latin typeface="Consolas" panose="020B0609020204030204" pitchFamily="49" charset="0"/>
              </a:rPr>
              <a:t> paint) </a:t>
            </a:r>
            <a:r>
              <a:rPr lang="en-US" sz="3200" b="0" dirty="0">
                <a:solidFill>
                  <a:srgbClr val="0000FF"/>
                </a:solidFill>
                <a:effectLst/>
                <a:latin typeface="Consolas" panose="020B0609020204030204" pitchFamily="49" charset="0"/>
              </a:rPr>
              <a:t>then</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'The circle can be painted'</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else</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'The circle cannot be painted'</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end if</a:t>
            </a:r>
            <a:endParaRPr lang="en-US" sz="3200" b="0" dirty="0">
              <a:solidFill>
                <a:srgbClr val="000000"/>
              </a:solidFill>
              <a:effectLst/>
              <a:latin typeface="Consolas" panose="020B0609020204030204" pitchFamily="49" charset="0"/>
            </a:endParaRPr>
          </a:p>
          <a:p>
            <a:pPr algn="l"/>
            <a:r>
              <a:rPr lang="en-US" sz="3200" b="0" dirty="0">
                <a:solidFill>
                  <a:srgbClr val="0000FF"/>
                </a:solidFill>
                <a:effectLst/>
                <a:latin typeface="Consolas" panose="020B0609020204030204" pitchFamily="49" charset="0"/>
              </a:rPr>
              <a:t>end program</a:t>
            </a:r>
            <a:r>
              <a:rPr lang="en-US" sz="3200" b="0" dirty="0">
                <a:solidFill>
                  <a:srgbClr val="000000"/>
                </a:solidFill>
                <a:effectLst/>
                <a:latin typeface="Consolas" panose="020B0609020204030204" pitchFamily="49" charset="0"/>
              </a:rPr>
              <a:t> painting</a:t>
            </a:r>
          </a:p>
        </p:txBody>
      </p:sp>
      <p:sp>
        <p:nvSpPr>
          <p:cNvPr id="4" name="Rechteck: abgerundete Ecken 3">
            <a:extLst>
              <a:ext uri="{FF2B5EF4-FFF2-40B4-BE49-F238E27FC236}">
                <a16:creationId xmlns:a16="http://schemas.microsoft.com/office/drawing/2014/main" id="{AE01A3E9-5E40-2D7E-0782-87E7D0D3BC7E}"/>
              </a:ext>
            </a:extLst>
          </p:cNvPr>
          <p:cNvSpPr/>
          <p:nvPr/>
        </p:nvSpPr>
        <p:spPr>
          <a:xfrm>
            <a:off x="0" y="3307742"/>
            <a:ext cx="13595684" cy="8463854"/>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07669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fade">
                                      <p:cBhvr>
                                        <p:cTn id="26" dur="500"/>
                                        <p:tgtEl>
                                          <p:spTgt spid="5">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fade">
                                      <p:cBhvr>
                                        <p:cTn id="31" dur="500"/>
                                        <p:tgtEl>
                                          <p:spTgt spid="5">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fade">
                                      <p:cBhvr>
                                        <p:cTn id="42" dur="500"/>
                                        <p:tgtEl>
                                          <p:spTgt spid="5">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AC58DE-E873-EAF0-6602-1225CCB56D50}"/>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D15836AE-5231-99B2-E0EA-F8CE4E473AE3}"/>
              </a:ext>
            </a:extLst>
          </p:cNvPr>
          <p:cNvSpPr>
            <a:spLocks noGrp="1"/>
          </p:cNvSpPr>
          <p:nvPr>
            <p:ph type="body" sz="quarter" idx="21"/>
          </p:nvPr>
        </p:nvSpPr>
        <p:spPr/>
        <p:txBody>
          <a:bodyPr/>
          <a:lstStyle/>
          <a:p>
            <a:r>
              <a:rPr lang="de-DE" dirty="0" err="1"/>
              <a:t>Paintingproblem</a:t>
            </a:r>
            <a:endParaRPr lang="de-DE" dirty="0"/>
          </a:p>
        </p:txBody>
      </p:sp>
      <p:sp>
        <p:nvSpPr>
          <p:cNvPr id="6" name="Textfeld 5">
            <a:extLst>
              <a:ext uri="{FF2B5EF4-FFF2-40B4-BE49-F238E27FC236}">
                <a16:creationId xmlns:a16="http://schemas.microsoft.com/office/drawing/2014/main" id="{FE707BFF-D253-2136-29B5-8B2F1DFBE3F2}"/>
              </a:ext>
            </a:extLst>
          </p:cNvPr>
          <p:cNvSpPr txBox="1"/>
          <p:nvPr/>
        </p:nvSpPr>
        <p:spPr>
          <a:xfrm>
            <a:off x="1206500" y="3677073"/>
            <a:ext cx="10985500" cy="4154984"/>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b="0" dirty="0" err="1">
                <a:solidFill>
                  <a:srgbClr val="0000FF"/>
                </a:solidFill>
                <a:effectLst/>
                <a:latin typeface="Consolas" panose="020B0609020204030204" pitchFamily="49" charset="0"/>
              </a:rPr>
              <a:t>import</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java.util.</a:t>
            </a:r>
            <a:r>
              <a:rPr lang="de-DE" b="0" dirty="0" err="1">
                <a:solidFill>
                  <a:srgbClr val="2B91AF"/>
                </a:solidFill>
                <a:effectLst/>
                <a:latin typeface="Consolas" panose="020B0609020204030204" pitchFamily="49" charset="0"/>
              </a:rPr>
              <a:t>Scanner</a:t>
            </a:r>
            <a:r>
              <a:rPr lang="de-DE" b="0" dirty="0">
                <a:solidFill>
                  <a:srgbClr val="000000"/>
                </a:solidFill>
                <a:effectLst/>
                <a:latin typeface="Consolas" panose="020B0609020204030204" pitchFamily="49" charset="0"/>
              </a:rPr>
              <a:t>;</a:t>
            </a:r>
          </a:p>
          <a:p>
            <a:pPr algn="l"/>
            <a:br>
              <a:rPr lang="de-DE" b="0" dirty="0">
                <a:solidFill>
                  <a:srgbClr val="000000"/>
                </a:solidFill>
                <a:effectLst/>
                <a:latin typeface="Consolas" panose="020B0609020204030204" pitchFamily="49" charset="0"/>
              </a:rPr>
            </a:br>
            <a:r>
              <a:rPr lang="de-DE" b="0" dirty="0" err="1">
                <a:solidFill>
                  <a:srgbClr val="0000FF"/>
                </a:solidFill>
                <a:effectLst/>
                <a:latin typeface="Consolas" panose="020B0609020204030204" pitchFamily="49" charset="0"/>
              </a:rPr>
              <a:t>public</a:t>
            </a: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class</a:t>
            </a:r>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Paintingproblem</a:t>
            </a:r>
            <a:r>
              <a:rPr lang="de-DE" b="0" dirty="0">
                <a:solidFill>
                  <a:srgbClr val="000000"/>
                </a:solidFill>
                <a:effectLst/>
                <a:latin typeface="Consolas" panose="020B0609020204030204" pitchFamily="49" charset="0"/>
              </a:rPr>
              <a:t>{</a:t>
            </a:r>
          </a:p>
          <a:p>
            <a:pPr algn="l"/>
            <a:br>
              <a:rPr lang="de-DE" b="0" dirty="0">
                <a:solidFill>
                  <a:srgbClr val="000000"/>
                </a:solidFill>
                <a:effectLst/>
                <a:latin typeface="Consolas" panose="020B0609020204030204" pitchFamily="49" charset="0"/>
              </a:rPr>
            </a:b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public</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Paintingproblem</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a:solidFill>
                  <a:srgbClr val="2B91AF"/>
                </a:solidFill>
                <a:effectLst/>
                <a:latin typeface="Consolas" panose="020B0609020204030204" pitchFamily="49" charset="0"/>
              </a:rPr>
              <a:t>Scanner</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scanner</a:t>
            </a:r>
            <a:r>
              <a:rPr lang="de-DE" b="0" dirty="0">
                <a:solidFill>
                  <a:srgbClr val="000000"/>
                </a:solidFill>
                <a:effectLst/>
                <a:latin typeface="Consolas" panose="020B0609020204030204" pitchFamily="49" charset="0"/>
              </a:rPr>
              <a:t> = </a:t>
            </a:r>
            <a:r>
              <a:rPr lang="de-DE" b="0" dirty="0" err="1">
                <a:solidFill>
                  <a:srgbClr val="0000FF"/>
                </a:solidFill>
                <a:effectLst/>
                <a:latin typeface="Consolas" panose="020B0609020204030204" pitchFamily="49" charset="0"/>
              </a:rPr>
              <a:t>new</a:t>
            </a:r>
            <a:r>
              <a:rPr lang="de-DE" b="0" dirty="0">
                <a:solidFill>
                  <a:srgbClr val="000000"/>
                </a:solidFill>
                <a:effectLst/>
                <a:latin typeface="Consolas" panose="020B0609020204030204" pitchFamily="49" charset="0"/>
              </a:rPr>
              <a:t> Scanner(</a:t>
            </a:r>
            <a:r>
              <a:rPr lang="de-DE" b="0" dirty="0">
                <a:solidFill>
                  <a:srgbClr val="2B91AF"/>
                </a:solidFill>
                <a:effectLst/>
                <a:latin typeface="Consolas" panose="020B0609020204030204" pitchFamily="49" charset="0"/>
              </a:rPr>
              <a:t>System</a:t>
            </a:r>
            <a:r>
              <a:rPr lang="de-DE" b="0" dirty="0">
                <a:solidFill>
                  <a:srgbClr val="000000"/>
                </a:solidFill>
                <a:effectLst/>
                <a:latin typeface="Consolas" panose="020B0609020204030204" pitchFamily="49" charset="0"/>
              </a:rPr>
              <a:t>.in);</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"Enter </a:t>
            </a:r>
            <a:r>
              <a:rPr lang="de-DE" b="0" dirty="0" err="1">
                <a:solidFill>
                  <a:srgbClr val="A31515"/>
                </a:solidFill>
                <a:effectLst/>
                <a:latin typeface="Consolas" panose="020B0609020204030204" pitchFamily="49" charset="0"/>
              </a:rPr>
              <a:t>the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radius</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of</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the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circle</a:t>
            </a:r>
            <a:r>
              <a:rPr lang="de-DE" b="0" dirty="0">
                <a:solidFill>
                  <a:srgbClr val="A31515"/>
                </a:solidFill>
                <a:effectLst/>
                <a:latin typeface="Consolas" panose="020B0609020204030204" pitchFamily="49" charset="0"/>
              </a:rPr>
              <a:t>: "</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radius</a:t>
            </a:r>
            <a:r>
              <a:rPr lang="de-DE" b="0" dirty="0">
                <a:solidFill>
                  <a:srgbClr val="000000"/>
                </a:solidFill>
                <a:effectLst/>
                <a:latin typeface="Consolas" panose="020B0609020204030204" pitchFamily="49" charset="0"/>
              </a:rPr>
              <a:t> = </a:t>
            </a:r>
            <a:r>
              <a:rPr lang="de-DE" b="0" dirty="0" err="1">
                <a:solidFill>
                  <a:srgbClr val="000000"/>
                </a:solidFill>
                <a:effectLst/>
                <a:latin typeface="Consolas" panose="020B0609020204030204" pitchFamily="49" charset="0"/>
              </a:rPr>
              <a:t>scanner.nextDouble</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"Enter </a:t>
            </a:r>
            <a:r>
              <a:rPr lang="de-DE" b="0" dirty="0" err="1">
                <a:solidFill>
                  <a:srgbClr val="A31515"/>
                </a:solidFill>
                <a:effectLst/>
                <a:latin typeface="Consolas" panose="020B0609020204030204" pitchFamily="49" charset="0"/>
              </a:rPr>
              <a:t>the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amount</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of</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paint</a:t>
            </a:r>
            <a:r>
              <a:rPr lang="de-DE" b="0" dirty="0">
                <a:solidFill>
                  <a:srgbClr val="A31515"/>
                </a:solidFill>
                <a:effectLst/>
                <a:latin typeface="Consolas" panose="020B0609020204030204" pitchFamily="49" charset="0"/>
              </a:rPr>
              <a:t>: "</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a:t>
            </a:r>
            <a:r>
              <a:rPr lang="de-DE" b="0" dirty="0">
                <a:solidFill>
                  <a:srgbClr val="000000"/>
                </a:solidFill>
                <a:effectLst/>
                <a:latin typeface="Consolas" panose="020B0609020204030204" pitchFamily="49" charset="0"/>
              </a:rPr>
              <a:t> = </a:t>
            </a:r>
            <a:r>
              <a:rPr lang="de-DE" b="0" dirty="0" err="1">
                <a:solidFill>
                  <a:srgbClr val="000000"/>
                </a:solidFill>
                <a:effectLst/>
                <a:latin typeface="Consolas" panose="020B0609020204030204" pitchFamily="49" charset="0"/>
              </a:rPr>
              <a:t>scanner.nextDouble</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area</a:t>
            </a:r>
            <a:r>
              <a:rPr lang="de-DE" b="0" dirty="0">
                <a:solidFill>
                  <a:srgbClr val="000000"/>
                </a:solidFill>
                <a:effectLst/>
                <a:latin typeface="Consolas" panose="020B0609020204030204" pitchFamily="49" charset="0"/>
              </a:rPr>
              <a:t> = </a:t>
            </a:r>
            <a:r>
              <a:rPr lang="de-DE" b="0" dirty="0" err="1">
                <a:solidFill>
                  <a:srgbClr val="2B91AF"/>
                </a:solidFill>
                <a:effectLst/>
                <a:latin typeface="Consolas" panose="020B0609020204030204" pitchFamily="49" charset="0"/>
              </a:rPr>
              <a:t>Math</a:t>
            </a:r>
            <a:r>
              <a:rPr lang="de-DE" b="0" dirty="0" err="1">
                <a:solidFill>
                  <a:srgbClr val="000000"/>
                </a:solidFill>
                <a:effectLst/>
                <a:latin typeface="Consolas" panose="020B0609020204030204" pitchFamily="49" charset="0"/>
              </a:rPr>
              <a:t>.PI</a:t>
            </a:r>
            <a:r>
              <a:rPr lang="de-DE" b="0" dirty="0">
                <a:solidFill>
                  <a:srgbClr val="000000"/>
                </a:solidFill>
                <a:effectLst/>
                <a:latin typeface="Consolas" panose="020B0609020204030204" pitchFamily="49" charset="0"/>
              </a:rPr>
              <a:t> * </a:t>
            </a:r>
            <a:r>
              <a:rPr lang="de-DE" b="0" dirty="0" err="1">
                <a:solidFill>
                  <a:srgbClr val="2B91AF"/>
                </a:solidFill>
                <a:effectLst/>
                <a:latin typeface="Consolas" panose="020B0609020204030204" pitchFamily="49" charset="0"/>
              </a:rPr>
              <a:t>Math</a:t>
            </a:r>
            <a:r>
              <a:rPr lang="de-DE" b="0" dirty="0" err="1">
                <a:solidFill>
                  <a:srgbClr val="000000"/>
                </a:solidFill>
                <a:effectLst/>
                <a:latin typeface="Consolas" panose="020B0609020204030204" pitchFamily="49" charset="0"/>
              </a:rPr>
              <a:t>.pow</a:t>
            </a:r>
            <a:r>
              <a:rPr lang="de-DE" b="0" dirty="0">
                <a:solidFill>
                  <a:srgbClr val="000000"/>
                </a:solidFill>
                <a:effectLst/>
                <a:latin typeface="Consolas" panose="020B0609020204030204" pitchFamily="49" charset="0"/>
              </a:rPr>
              <a:t>(</a:t>
            </a:r>
            <a:r>
              <a:rPr lang="de-DE" b="0" dirty="0" err="1">
                <a:solidFill>
                  <a:srgbClr val="000000"/>
                </a:solidFill>
                <a:effectLst/>
                <a:latin typeface="Consolas" panose="020B0609020204030204" pitchFamily="49" charset="0"/>
              </a:rPr>
              <a:t>radius</a:t>
            </a:r>
            <a:r>
              <a:rPr lang="de-DE" b="0" dirty="0">
                <a:solidFill>
                  <a:srgbClr val="000000"/>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000000"/>
                </a:solidFill>
                <a:effectLst/>
                <a:latin typeface="Consolas" panose="020B0609020204030204" pitchFamily="49" charset="0"/>
              </a:rPr>
              <a:t>);</a:t>
            </a:r>
          </a:p>
        </p:txBody>
      </p:sp>
      <p:sp>
        <p:nvSpPr>
          <p:cNvPr id="8" name="Textfeld 7">
            <a:extLst>
              <a:ext uri="{FF2B5EF4-FFF2-40B4-BE49-F238E27FC236}">
                <a16:creationId xmlns:a16="http://schemas.microsoft.com/office/drawing/2014/main" id="{BE58B390-3D42-CBFD-ED1F-54D1DE4E6894}"/>
              </a:ext>
            </a:extLst>
          </p:cNvPr>
          <p:cNvSpPr txBox="1"/>
          <p:nvPr/>
        </p:nvSpPr>
        <p:spPr>
          <a:xfrm>
            <a:off x="12192000" y="3677073"/>
            <a:ext cx="10985500" cy="4893647"/>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b="0" dirty="0" err="1">
                <a:solidFill>
                  <a:srgbClr val="0000FF"/>
                </a:solidFill>
                <a:effectLst/>
                <a:latin typeface="Consolas" panose="020B0609020204030204" pitchFamily="49" charset="0"/>
              </a:rPr>
              <a:t>if</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a:t>
            </a:r>
            <a:r>
              <a:rPr lang="de-DE" b="0" dirty="0">
                <a:solidFill>
                  <a:srgbClr val="000000"/>
                </a:solidFill>
                <a:effectLst/>
                <a:latin typeface="Consolas" panose="020B0609020204030204" pitchFamily="49" charset="0"/>
              </a:rPr>
              <a:t> &gt;= </a:t>
            </a:r>
            <a:r>
              <a:rPr lang="de-DE" b="0" dirty="0" err="1">
                <a:solidFill>
                  <a:srgbClr val="000000"/>
                </a:solidFill>
                <a:effectLst/>
                <a:latin typeface="Consolas" panose="020B0609020204030204" pitchFamily="49" charset="0"/>
              </a:rPr>
              <a:t>area</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"The </a:t>
            </a:r>
            <a:r>
              <a:rPr lang="de-DE" b="0" dirty="0" err="1">
                <a:solidFill>
                  <a:srgbClr val="A31515"/>
                </a:solidFill>
                <a:effectLst/>
                <a:latin typeface="Consolas" panose="020B0609020204030204" pitchFamily="49" charset="0"/>
              </a:rPr>
              <a:t>area</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can</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be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painted</a:t>
            </a:r>
            <a:r>
              <a:rPr lang="de-DE" b="0" dirty="0">
                <a:solidFill>
                  <a:srgbClr val="A31515"/>
                </a:solidFill>
                <a:effectLst/>
                <a:latin typeface="Consolas" panose="020B0609020204030204" pitchFamily="49" charset="0"/>
              </a:rPr>
              <a:t>"</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 </a:t>
            </a:r>
            <a:r>
              <a:rPr lang="de-DE" b="0" dirty="0" err="1">
                <a:solidFill>
                  <a:srgbClr val="0000FF"/>
                </a:solidFill>
                <a:effectLst/>
                <a:latin typeface="Consolas" panose="020B0609020204030204" pitchFamily="49" charset="0"/>
              </a:rPr>
              <a:t>else</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"The </a:t>
            </a:r>
            <a:r>
              <a:rPr lang="de-DE" b="0" dirty="0" err="1">
                <a:solidFill>
                  <a:srgbClr val="A31515"/>
                </a:solidFill>
                <a:effectLst/>
                <a:latin typeface="Consolas" panose="020B0609020204030204" pitchFamily="49" charset="0"/>
              </a:rPr>
              <a:t>area</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can</a:t>
            </a:r>
            <a:r>
              <a:rPr lang="de-DE" b="0" dirty="0">
                <a:solidFill>
                  <a:srgbClr val="A31515"/>
                </a:solidFill>
                <a:effectLst/>
                <a:latin typeface="Consolas" panose="020B0609020204030204" pitchFamily="49" charset="0"/>
              </a:rPr>
              <a:t> not </a:t>
            </a:r>
            <a:r>
              <a:rPr lang="de-DE" b="0" dirty="0" err="1">
                <a:solidFill>
                  <a:srgbClr val="A31515"/>
                </a:solidFill>
                <a:effectLst/>
                <a:latin typeface="Consolas" panose="020B0609020204030204" pitchFamily="49" charset="0"/>
              </a:rPr>
              <a:t>be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painted</a:t>
            </a:r>
            <a:r>
              <a:rPr lang="de-DE" b="0" dirty="0">
                <a:solidFill>
                  <a:srgbClr val="A31515"/>
                </a:solidFill>
                <a:effectLst/>
                <a:latin typeface="Consolas" panose="020B0609020204030204" pitchFamily="49" charset="0"/>
              </a:rPr>
              <a:t>"</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p>
          <a:p>
            <a:pPr algn="l"/>
            <a:endParaRPr lang="de-DE" b="0" dirty="0">
              <a:solidFill>
                <a:srgbClr val="000000"/>
              </a:solidFill>
              <a:effectLst/>
              <a:latin typeface="Consolas" panose="020B0609020204030204" pitchFamily="49" charset="0"/>
            </a:endParaRPr>
          </a:p>
          <a:p>
            <a:pPr algn="l"/>
            <a:r>
              <a:rPr lang="de-DE" b="0" dirty="0" err="1">
                <a:solidFill>
                  <a:srgbClr val="000000"/>
                </a:solidFill>
                <a:effectLst/>
                <a:latin typeface="Consolas" panose="020B0609020204030204" pitchFamily="49" charset="0"/>
              </a:rPr>
              <a:t>scanner.close</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p>
          <a:p>
            <a:pPr algn="l"/>
            <a:br>
              <a:rPr lang="de-DE" b="0" dirty="0">
                <a:solidFill>
                  <a:srgbClr val="000000"/>
                </a:solidFill>
                <a:effectLst/>
                <a:latin typeface="Consolas" panose="020B0609020204030204" pitchFamily="49" charset="0"/>
              </a:rPr>
            </a:b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public</a:t>
            </a: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a:t>
            </a: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void</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main</a:t>
            </a:r>
            <a:r>
              <a:rPr lang="de-DE" b="0" dirty="0">
                <a:solidFill>
                  <a:srgbClr val="000000"/>
                </a:solidFill>
                <a:effectLst/>
                <a:latin typeface="Consolas" panose="020B0609020204030204" pitchFamily="49" charset="0"/>
              </a:rPr>
              <a:t>(</a:t>
            </a:r>
            <a:r>
              <a:rPr lang="de-DE" b="0" dirty="0">
                <a:solidFill>
                  <a:srgbClr val="2B91AF"/>
                </a:solidFill>
                <a:effectLst/>
                <a:latin typeface="Consolas" panose="020B0609020204030204" pitchFamily="49" charset="0"/>
              </a:rPr>
              <a:t>String</a:t>
            </a:r>
            <a:r>
              <a:rPr lang="de-DE" b="0" dirty="0">
                <a:solidFill>
                  <a:srgbClr val="000000"/>
                </a:solidFill>
                <a:effectLst/>
                <a:latin typeface="Consolas" panose="020B0609020204030204" pitchFamily="49" charset="0"/>
              </a:rPr>
              <a:t>[] </a:t>
            </a:r>
            <a:r>
              <a:rPr lang="de-DE" b="0" dirty="0" err="1">
                <a:solidFill>
                  <a:srgbClr val="808080"/>
                </a:solidFill>
                <a:effectLst/>
                <a:latin typeface="Consolas" panose="020B0609020204030204" pitchFamily="49" charset="0"/>
              </a:rPr>
              <a:t>args</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new</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Paintingproblem</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a:t>
            </a:r>
          </a:p>
        </p:txBody>
      </p:sp>
      <p:sp>
        <p:nvSpPr>
          <p:cNvPr id="4" name="Rechteck: abgerundete Ecken 3">
            <a:extLst>
              <a:ext uri="{FF2B5EF4-FFF2-40B4-BE49-F238E27FC236}">
                <a16:creationId xmlns:a16="http://schemas.microsoft.com/office/drawing/2014/main" id="{2F8131CC-4143-FD2F-A37C-DBE6F4C4456D}"/>
              </a:ext>
            </a:extLst>
          </p:cNvPr>
          <p:cNvSpPr/>
          <p:nvPr/>
        </p:nvSpPr>
        <p:spPr>
          <a:xfrm>
            <a:off x="0" y="3677073"/>
            <a:ext cx="12192000" cy="4154984"/>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Rechteck: abgerundete Ecken 4">
            <a:extLst>
              <a:ext uri="{FF2B5EF4-FFF2-40B4-BE49-F238E27FC236}">
                <a16:creationId xmlns:a16="http://schemas.microsoft.com/office/drawing/2014/main" id="{78C77C29-E154-A362-A267-6F38E86CF47B}"/>
              </a:ext>
            </a:extLst>
          </p:cNvPr>
          <p:cNvSpPr/>
          <p:nvPr/>
        </p:nvSpPr>
        <p:spPr>
          <a:xfrm>
            <a:off x="12192000" y="3307742"/>
            <a:ext cx="10985500" cy="5705466"/>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633534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FEC554-F180-834A-B01E-FBC8B021C2C4}"/>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9A9026D6-662C-A366-8E7F-9EB01C86F6AA}"/>
              </a:ext>
            </a:extLst>
          </p:cNvPr>
          <p:cNvSpPr>
            <a:spLocks noGrp="1"/>
          </p:cNvSpPr>
          <p:nvPr>
            <p:ph type="body" sz="quarter" idx="21"/>
          </p:nvPr>
        </p:nvSpPr>
        <p:spPr/>
        <p:txBody>
          <a:bodyPr/>
          <a:lstStyle/>
          <a:p>
            <a:r>
              <a:rPr lang="de-DE" dirty="0"/>
              <a:t>Arrays</a:t>
            </a:r>
          </a:p>
        </p:txBody>
      </p:sp>
      <p:graphicFrame>
        <p:nvGraphicFramePr>
          <p:cNvPr id="5" name="Tabelle 5">
            <a:extLst>
              <a:ext uri="{FF2B5EF4-FFF2-40B4-BE49-F238E27FC236}">
                <a16:creationId xmlns:a16="http://schemas.microsoft.com/office/drawing/2014/main" id="{1FE114E9-628B-4BC3-D7C6-3F3CC5D05BA7}"/>
              </a:ext>
            </a:extLst>
          </p:cNvPr>
          <p:cNvGraphicFramePr>
            <a:graphicFrameLocks noGrp="1"/>
          </p:cNvGraphicFramePr>
          <p:nvPr>
            <p:extLst>
              <p:ext uri="{D42A27DB-BD31-4B8C-83A1-F6EECF244321}">
                <p14:modId xmlns:p14="http://schemas.microsoft.com/office/powerpoint/2010/main" val="1071451249"/>
              </p:ext>
            </p:extLst>
          </p:nvPr>
        </p:nvGraphicFramePr>
        <p:xfrm>
          <a:off x="16776698" y="4248504"/>
          <a:ext cx="6400802" cy="3505200"/>
        </p:xfrm>
        <a:graphic>
          <a:graphicData uri="http://schemas.openxmlformats.org/drawingml/2006/table">
            <a:tbl>
              <a:tblPr firstRow="1" bandRow="1">
                <a:tableStyleId>{3C2FFA5D-87B4-456A-9821-1D502468CF0F}</a:tableStyleId>
              </a:tblPr>
              <a:tblGrid>
                <a:gridCol w="3200401">
                  <a:extLst>
                    <a:ext uri="{9D8B030D-6E8A-4147-A177-3AD203B41FA5}">
                      <a16:colId xmlns:a16="http://schemas.microsoft.com/office/drawing/2014/main" val="2474027036"/>
                    </a:ext>
                  </a:extLst>
                </a:gridCol>
                <a:gridCol w="3200401">
                  <a:extLst>
                    <a:ext uri="{9D8B030D-6E8A-4147-A177-3AD203B41FA5}">
                      <a16:colId xmlns:a16="http://schemas.microsoft.com/office/drawing/2014/main" val="3658133694"/>
                    </a:ext>
                  </a:extLst>
                </a:gridCol>
              </a:tblGrid>
              <a:tr h="370840">
                <a:tc>
                  <a:txBody>
                    <a:bodyPr/>
                    <a:lstStyle/>
                    <a:p>
                      <a:r>
                        <a:rPr lang="de-DE" sz="4000" dirty="0"/>
                        <a:t>Index</a:t>
                      </a:r>
                    </a:p>
                  </a:txBody>
                  <a:tcPr/>
                </a:tc>
                <a:tc>
                  <a:txBody>
                    <a:bodyPr/>
                    <a:lstStyle/>
                    <a:p>
                      <a:r>
                        <a:rPr lang="de-DE" sz="4000" dirty="0"/>
                        <a:t>Value</a:t>
                      </a:r>
                    </a:p>
                  </a:txBody>
                  <a:tcPr/>
                </a:tc>
                <a:extLst>
                  <a:ext uri="{0D108BD9-81ED-4DB2-BD59-A6C34878D82A}">
                    <a16:rowId xmlns:a16="http://schemas.microsoft.com/office/drawing/2014/main" val="468520747"/>
                  </a:ext>
                </a:extLst>
              </a:tr>
              <a:tr h="370840">
                <a:tc>
                  <a:txBody>
                    <a:bodyPr/>
                    <a:lstStyle/>
                    <a:p>
                      <a:r>
                        <a:rPr lang="de-DE" sz="4000" dirty="0"/>
                        <a:t>1</a:t>
                      </a:r>
                    </a:p>
                  </a:txBody>
                  <a:tcPr/>
                </a:tc>
                <a:tc>
                  <a:txBody>
                    <a:bodyPr/>
                    <a:lstStyle/>
                    <a:p>
                      <a:r>
                        <a:rPr lang="de-DE" sz="4000" dirty="0"/>
                        <a:t>3.141</a:t>
                      </a:r>
                    </a:p>
                  </a:txBody>
                  <a:tcPr/>
                </a:tc>
                <a:extLst>
                  <a:ext uri="{0D108BD9-81ED-4DB2-BD59-A6C34878D82A}">
                    <a16:rowId xmlns:a16="http://schemas.microsoft.com/office/drawing/2014/main" val="3595460820"/>
                  </a:ext>
                </a:extLst>
              </a:tr>
              <a:tr h="370840">
                <a:tc>
                  <a:txBody>
                    <a:bodyPr/>
                    <a:lstStyle/>
                    <a:p>
                      <a:r>
                        <a:rPr lang="de-DE" sz="4000" dirty="0"/>
                        <a:t>2</a:t>
                      </a:r>
                    </a:p>
                  </a:txBody>
                  <a:tcPr/>
                </a:tc>
                <a:tc>
                  <a:txBody>
                    <a:bodyPr/>
                    <a:lstStyle/>
                    <a:p>
                      <a:r>
                        <a:rPr lang="de-DE" sz="4000" dirty="0"/>
                        <a:t>2.718</a:t>
                      </a:r>
                    </a:p>
                  </a:txBody>
                  <a:tcPr/>
                </a:tc>
                <a:extLst>
                  <a:ext uri="{0D108BD9-81ED-4DB2-BD59-A6C34878D82A}">
                    <a16:rowId xmlns:a16="http://schemas.microsoft.com/office/drawing/2014/main" val="2673638500"/>
                  </a:ext>
                </a:extLst>
              </a:tr>
              <a:tr h="370840">
                <a:tc>
                  <a:txBody>
                    <a:bodyPr/>
                    <a:lstStyle/>
                    <a:p>
                      <a:r>
                        <a:rPr lang="de-DE" sz="4000" dirty="0"/>
                        <a:t>3</a:t>
                      </a:r>
                    </a:p>
                  </a:txBody>
                  <a:tcPr/>
                </a:tc>
                <a:tc>
                  <a:txBody>
                    <a:bodyPr/>
                    <a:lstStyle/>
                    <a:p>
                      <a:r>
                        <a:rPr lang="de-DE" sz="4000" dirty="0"/>
                        <a:t>-10.01</a:t>
                      </a:r>
                    </a:p>
                  </a:txBody>
                  <a:tcPr/>
                </a:tc>
                <a:extLst>
                  <a:ext uri="{0D108BD9-81ED-4DB2-BD59-A6C34878D82A}">
                    <a16:rowId xmlns:a16="http://schemas.microsoft.com/office/drawing/2014/main" val="1462715754"/>
                  </a:ext>
                </a:extLst>
              </a:tr>
              <a:tr h="370840">
                <a:tc>
                  <a:txBody>
                    <a:bodyPr/>
                    <a:lstStyle/>
                    <a:p>
                      <a:r>
                        <a:rPr lang="de-DE" sz="4000" dirty="0"/>
                        <a:t>4</a:t>
                      </a:r>
                    </a:p>
                  </a:txBody>
                  <a:tcPr/>
                </a:tc>
                <a:tc>
                  <a:txBody>
                    <a:bodyPr/>
                    <a:lstStyle/>
                    <a:p>
                      <a:r>
                        <a:rPr lang="de-DE" sz="4000" dirty="0"/>
                        <a:t>999.9</a:t>
                      </a:r>
                    </a:p>
                  </a:txBody>
                  <a:tcPr/>
                </a:tc>
                <a:extLst>
                  <a:ext uri="{0D108BD9-81ED-4DB2-BD59-A6C34878D82A}">
                    <a16:rowId xmlns:a16="http://schemas.microsoft.com/office/drawing/2014/main" val="2012421206"/>
                  </a:ext>
                </a:extLst>
              </a:tr>
            </a:tbl>
          </a:graphicData>
        </a:graphic>
      </p:graphicFrame>
      <p:sp>
        <p:nvSpPr>
          <p:cNvPr id="7" name="Textfeld 6">
            <a:extLst>
              <a:ext uri="{FF2B5EF4-FFF2-40B4-BE49-F238E27FC236}">
                <a16:creationId xmlns:a16="http://schemas.microsoft.com/office/drawing/2014/main" id="{623C9373-83B3-78C0-8623-53FAFE1DA677}"/>
              </a:ext>
            </a:extLst>
          </p:cNvPr>
          <p:cNvSpPr txBox="1"/>
          <p:nvPr/>
        </p:nvSpPr>
        <p:spPr>
          <a:xfrm>
            <a:off x="1206500" y="3307742"/>
            <a:ext cx="14169858" cy="5262979"/>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800" b="0" dirty="0" err="1">
                <a:solidFill>
                  <a:schemeClr val="bg2">
                    <a:lumMod val="10000"/>
                  </a:schemeClr>
                </a:solidFill>
                <a:effectLst/>
                <a:latin typeface="Consolas" panose="020B0609020204030204" pitchFamily="49" charset="0"/>
              </a:rPr>
              <a:t>program</a:t>
            </a:r>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arrays</a:t>
            </a:r>
            <a:endParaRPr lang="de-DE" sz="4800" b="0" dirty="0">
              <a:solidFill>
                <a:schemeClr val="bg2">
                  <a:lumMod val="10000"/>
                </a:schemeClr>
              </a:solidFill>
              <a:effectLst/>
              <a:latin typeface="Consolas" panose="020B0609020204030204" pitchFamily="49" charset="0"/>
            </a:endParaRPr>
          </a:p>
          <a:p>
            <a:pPr algn="l"/>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implicit</a:t>
            </a:r>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none</a:t>
            </a:r>
            <a:endParaRPr lang="de-DE" sz="4800" b="0" dirty="0">
              <a:solidFill>
                <a:schemeClr val="bg2">
                  <a:lumMod val="10000"/>
                </a:schemeClr>
              </a:solidFill>
              <a:effectLst/>
              <a:latin typeface="Consolas" panose="020B0609020204030204" pitchFamily="49" charset="0"/>
            </a:endParaRPr>
          </a:p>
          <a:p>
            <a:pPr algn="l"/>
            <a:r>
              <a:rPr lang="de-DE" sz="4800" b="0" dirty="0">
                <a:solidFill>
                  <a:schemeClr val="bg2">
                    <a:lumMod val="10000"/>
                  </a:schemeClr>
                </a:solidFill>
                <a:effectLst/>
                <a:latin typeface="Consolas" panose="020B0609020204030204" pitchFamily="49" charset="0"/>
              </a:rPr>
              <a:t>    real, </a:t>
            </a:r>
            <a:r>
              <a:rPr lang="de-DE" sz="4800" b="0" dirty="0" err="1">
                <a:solidFill>
                  <a:schemeClr val="bg2">
                    <a:lumMod val="10000"/>
                  </a:schemeClr>
                </a:solidFill>
                <a:effectLst/>
                <a:latin typeface="Consolas" panose="020B0609020204030204" pitchFamily="49" charset="0"/>
              </a:rPr>
              <a:t>dimension</a:t>
            </a:r>
            <a:r>
              <a:rPr lang="de-DE" sz="4800" b="0" dirty="0">
                <a:solidFill>
                  <a:schemeClr val="bg2">
                    <a:lumMod val="10000"/>
                  </a:schemeClr>
                </a:solidFill>
                <a:effectLst/>
                <a:latin typeface="Consolas" panose="020B0609020204030204" pitchFamily="49" charset="0"/>
              </a:rPr>
              <a:t>(4) :: x</a:t>
            </a:r>
          </a:p>
          <a:p>
            <a:pPr algn="l"/>
            <a:r>
              <a:rPr lang="de-DE" sz="4800" b="0" dirty="0">
                <a:solidFill>
                  <a:schemeClr val="bg2">
                    <a:lumMod val="10000"/>
                  </a:schemeClr>
                </a:solidFill>
                <a:effectLst/>
                <a:latin typeface="Consolas" panose="020B0609020204030204" pitchFamily="49" charset="0"/>
              </a:rPr>
              <a:t>    x = (/ 3.141, 2.718, -10.01, 999.9 /)</a:t>
            </a:r>
          </a:p>
          <a:p>
            <a:pPr algn="l"/>
            <a:r>
              <a:rPr lang="de-DE" sz="4800" dirty="0">
                <a:solidFill>
                  <a:schemeClr val="bg2">
                    <a:lumMod val="10000"/>
                  </a:schemeClr>
                </a:solidFill>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print</a:t>
            </a:r>
            <a:r>
              <a:rPr lang="de-DE" sz="4800" b="0" dirty="0">
                <a:solidFill>
                  <a:schemeClr val="bg2">
                    <a:lumMod val="10000"/>
                  </a:schemeClr>
                </a:solidFill>
                <a:effectLst/>
                <a:latin typeface="Consolas" panose="020B0609020204030204" pitchFamily="49" charset="0"/>
              </a:rPr>
              <a:t> *, x(1)</a:t>
            </a:r>
          </a:p>
          <a:p>
            <a:pPr algn="l"/>
            <a:r>
              <a:rPr lang="de-DE" sz="4800" dirty="0">
                <a:solidFill>
                  <a:schemeClr val="bg2">
                    <a:lumMod val="10000"/>
                  </a:schemeClr>
                </a:solidFill>
                <a:latin typeface="Consolas" panose="020B0609020204030204" pitchFamily="49" charset="0"/>
              </a:rPr>
              <a:t>    </a:t>
            </a:r>
            <a:r>
              <a:rPr lang="de-DE" sz="4800" dirty="0" err="1">
                <a:solidFill>
                  <a:schemeClr val="bg2">
                    <a:lumMod val="10000"/>
                  </a:schemeClr>
                </a:solidFill>
                <a:latin typeface="Consolas" panose="020B0609020204030204" pitchFamily="49" charset="0"/>
              </a:rPr>
              <a:t>print</a:t>
            </a:r>
            <a:r>
              <a:rPr lang="de-DE" sz="4800" dirty="0">
                <a:solidFill>
                  <a:schemeClr val="bg2">
                    <a:lumMod val="10000"/>
                  </a:schemeClr>
                </a:solidFill>
                <a:latin typeface="Consolas" panose="020B0609020204030204" pitchFamily="49" charset="0"/>
              </a:rPr>
              <a:t> *, x(5)</a:t>
            </a:r>
            <a:endParaRPr lang="de-DE" sz="4800" b="0" dirty="0">
              <a:solidFill>
                <a:schemeClr val="bg2">
                  <a:lumMod val="10000"/>
                </a:schemeClr>
              </a:solidFill>
              <a:effectLst/>
              <a:latin typeface="Consolas" panose="020B0609020204030204" pitchFamily="49" charset="0"/>
            </a:endParaRPr>
          </a:p>
          <a:p>
            <a:pPr algn="l"/>
            <a:r>
              <a:rPr lang="de-DE" sz="4800" b="0" dirty="0">
                <a:solidFill>
                  <a:schemeClr val="bg2">
                    <a:lumMod val="10000"/>
                  </a:schemeClr>
                </a:solidFill>
                <a:effectLst/>
                <a:latin typeface="Consolas" panose="020B0609020204030204" pitchFamily="49" charset="0"/>
              </a:rPr>
              <a:t>end </a:t>
            </a:r>
            <a:r>
              <a:rPr lang="de-DE" sz="4800" b="0" dirty="0" err="1">
                <a:solidFill>
                  <a:schemeClr val="bg2">
                    <a:lumMod val="10000"/>
                  </a:schemeClr>
                </a:solidFill>
                <a:effectLst/>
                <a:latin typeface="Consolas" panose="020B0609020204030204" pitchFamily="49" charset="0"/>
              </a:rPr>
              <a:t>program</a:t>
            </a:r>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arrays</a:t>
            </a:r>
            <a:endParaRPr lang="de-DE" sz="4800" b="0" dirty="0">
              <a:solidFill>
                <a:schemeClr val="bg2">
                  <a:lumMod val="10000"/>
                </a:schemeClr>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D63EAD3B-D84F-8FAA-AC0D-191442076309}"/>
              </a:ext>
            </a:extLst>
          </p:cNvPr>
          <p:cNvSpPr txBox="1"/>
          <p:nvPr/>
        </p:nvSpPr>
        <p:spPr>
          <a:xfrm>
            <a:off x="1206500" y="9197670"/>
            <a:ext cx="8298447"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output1: 1.14100003</a:t>
            </a:r>
          </a:p>
          <a:p>
            <a:pPr algn="l"/>
            <a:r>
              <a:rPr lang="de-DE" sz="4800" dirty="0">
                <a:solidFill>
                  <a:schemeClr val="bg2">
                    <a:lumMod val="10000"/>
                  </a:schemeClr>
                </a:solidFill>
              </a:rPr>
              <a:t>output2: 2.85741012E-37</a:t>
            </a:r>
            <a:endPar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pic>
        <p:nvPicPr>
          <p:cNvPr id="10" name="Grafik 9" descr="Warnung mit einfarbiger Füllung">
            <a:extLst>
              <a:ext uri="{FF2B5EF4-FFF2-40B4-BE49-F238E27FC236}">
                <a16:creationId xmlns:a16="http://schemas.microsoft.com/office/drawing/2014/main" id="{7A2463E3-38E5-6F9C-C1DB-782998BFFB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3768" y="9802668"/>
            <a:ext cx="1211179" cy="1211179"/>
          </a:xfrm>
          <a:prstGeom prst="rect">
            <a:avLst/>
          </a:prstGeom>
        </p:spPr>
      </p:pic>
      <p:cxnSp>
        <p:nvCxnSpPr>
          <p:cNvPr id="12" name="Gerade Verbindung mit Pfeil 11">
            <a:extLst>
              <a:ext uri="{FF2B5EF4-FFF2-40B4-BE49-F238E27FC236}">
                <a16:creationId xmlns:a16="http://schemas.microsoft.com/office/drawing/2014/main" id="{0D96ACE9-CB1A-38E9-3457-133E43E94450}"/>
              </a:ext>
            </a:extLst>
          </p:cNvPr>
          <p:cNvCxnSpPr/>
          <p:nvPr/>
        </p:nvCxnSpPr>
        <p:spPr>
          <a:xfrm flipH="1">
            <a:off x="8291429" y="4248504"/>
            <a:ext cx="1021013" cy="612254"/>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feld 12">
            <a:extLst>
              <a:ext uri="{FF2B5EF4-FFF2-40B4-BE49-F238E27FC236}">
                <a16:creationId xmlns:a16="http://schemas.microsoft.com/office/drawing/2014/main" id="{4FBCC9CB-789E-C6AB-6EA4-56CC7D7559F2}"/>
              </a:ext>
            </a:extLst>
          </p:cNvPr>
          <p:cNvSpPr txBox="1"/>
          <p:nvPr/>
        </p:nvSpPr>
        <p:spPr>
          <a:xfrm>
            <a:off x="9188782" y="3453425"/>
            <a:ext cx="158816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a:solidFill>
                  <a:schemeClr val="bg2">
                    <a:lumMod val="10000"/>
                  </a:schemeClr>
                </a:solidFill>
              </a:rPr>
              <a:t>(4,4)</a:t>
            </a:r>
            <a:endPar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
        <p:nvSpPr>
          <p:cNvPr id="4" name="Rechteck: abgerundete Ecken 3">
            <a:extLst>
              <a:ext uri="{FF2B5EF4-FFF2-40B4-BE49-F238E27FC236}">
                <a16:creationId xmlns:a16="http://schemas.microsoft.com/office/drawing/2014/main" id="{566CA302-DA7A-379F-81F4-9902E0B08341}"/>
              </a:ext>
            </a:extLst>
          </p:cNvPr>
          <p:cNvSpPr/>
          <p:nvPr/>
        </p:nvSpPr>
        <p:spPr>
          <a:xfrm>
            <a:off x="1" y="3453425"/>
            <a:ext cx="15376358" cy="5117296"/>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551304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1500" fill="hold"/>
                                        <p:tgtEl>
                                          <p:spTgt spid="7">
                                            <p:txEl>
                                              <p:pRg st="4" end="4"/>
                                            </p:txEl>
                                          </p:spTgt>
                                        </p:tgtEl>
                                        <p:attrNameLst>
                                          <p:attrName>style.color</p:attrName>
                                        </p:attrNameLst>
                                      </p:cBhvr>
                                      <p:to>
                                        <p:clrVal>
                                          <a:srgbClr val="C00000"/>
                                        </p:clrVal>
                                      </p:to>
                                    </p:set>
                                    <p:set>
                                      <p:cBhvr>
                                        <p:cTn id="12" dur="1500" fill="hold"/>
                                        <p:tgtEl>
                                          <p:spTgt spid="7">
                                            <p:txEl>
                                              <p:pRg st="4" end="4"/>
                                            </p:txEl>
                                          </p:spTgt>
                                        </p:tgtEl>
                                        <p:attrNameLst>
                                          <p:attrName>fillcolor</p:attrName>
                                        </p:attrNameLst>
                                      </p:cBhvr>
                                      <p:to>
                                        <p:clrVal>
                                          <a:srgbClr val="C00000"/>
                                        </p:clrVal>
                                      </p:to>
                                    </p:set>
                                    <p:set>
                                      <p:cBhvr>
                                        <p:cTn id="13" dur="1500" fill="hold"/>
                                        <p:tgtEl>
                                          <p:spTgt spid="7">
                                            <p:txEl>
                                              <p:pRg st="4" end="4"/>
                                            </p:txEl>
                                          </p:spTgt>
                                        </p:tgtEl>
                                        <p:attrNameLst>
                                          <p:attrName>fill.type</p:attrName>
                                        </p:attrNameLst>
                                      </p:cBhvr>
                                      <p:to>
                                        <p:strVal val="solid"/>
                                      </p:to>
                                    </p:set>
                                  </p:childTnLst>
                                </p:cTn>
                              </p:par>
                            </p:childTnLst>
                          </p:cTn>
                        </p:par>
                        <p:par>
                          <p:cTn id="14" fill="hold">
                            <p:stCondLst>
                              <p:cond delay="2100"/>
                            </p:stCondLst>
                            <p:childTnLst>
                              <p:par>
                                <p:cTn id="15" presetID="10" presetClass="entr" presetSubtype="0" fill="hold"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mph" presetSubtype="0" fill="hold" nodeType="clickEffect">
                                  <p:stCondLst>
                                    <p:cond delay="0"/>
                                  </p:stCondLst>
                                  <p:iterate type="lt">
                                    <p:tmPct val="4000"/>
                                  </p:iterate>
                                  <p:childTnLst>
                                    <p:set>
                                      <p:cBhvr override="childStyle">
                                        <p:cTn id="21" dur="1500" fill="hold"/>
                                        <p:tgtEl>
                                          <p:spTgt spid="7">
                                            <p:txEl>
                                              <p:pRg st="5" end="5"/>
                                            </p:txEl>
                                          </p:spTgt>
                                        </p:tgtEl>
                                        <p:attrNameLst>
                                          <p:attrName>style.color</p:attrName>
                                        </p:attrNameLst>
                                      </p:cBhvr>
                                      <p:to>
                                        <p:clrVal>
                                          <a:srgbClr val="C00000"/>
                                        </p:clrVal>
                                      </p:to>
                                    </p:set>
                                    <p:set>
                                      <p:cBhvr>
                                        <p:cTn id="22" dur="1500" fill="hold"/>
                                        <p:tgtEl>
                                          <p:spTgt spid="7">
                                            <p:txEl>
                                              <p:pRg st="5" end="5"/>
                                            </p:txEl>
                                          </p:spTgt>
                                        </p:tgtEl>
                                        <p:attrNameLst>
                                          <p:attrName>fillcolor</p:attrName>
                                        </p:attrNameLst>
                                      </p:cBhvr>
                                      <p:to>
                                        <p:clrVal>
                                          <a:srgbClr val="C00000"/>
                                        </p:clrVal>
                                      </p:to>
                                    </p:set>
                                    <p:set>
                                      <p:cBhvr>
                                        <p:cTn id="23" dur="1500" fill="hold"/>
                                        <p:tgtEl>
                                          <p:spTgt spid="7">
                                            <p:txEl>
                                              <p:pRg st="5" end="5"/>
                                            </p:txEl>
                                          </p:spTgt>
                                        </p:tgtEl>
                                        <p:attrNameLst>
                                          <p:attrName>fill.type</p:attrName>
                                        </p:attrNameLst>
                                      </p:cBhvr>
                                      <p:to>
                                        <p:strVal val="solid"/>
                                      </p:to>
                                    </p:set>
                                  </p:childTnLst>
                                </p:cTn>
                              </p:par>
                            </p:childTnLst>
                          </p:cTn>
                        </p:par>
                        <p:par>
                          <p:cTn id="24" fill="hold">
                            <p:stCondLst>
                              <p:cond delay="2100"/>
                            </p:stCondLst>
                            <p:childTnLst>
                              <p:par>
                                <p:cTn id="25" presetID="10" presetClass="entr" presetSubtype="0" fill="hold" nodeType="after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616A7-83C1-F813-67A5-E9DA7A08281D}"/>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8937B9DD-84E1-2E3D-8404-31FD36D2D1F0}"/>
              </a:ext>
            </a:extLst>
          </p:cNvPr>
          <p:cNvSpPr>
            <a:spLocks noGrp="1"/>
          </p:cNvSpPr>
          <p:nvPr>
            <p:ph type="body" sz="quarter" idx="21"/>
          </p:nvPr>
        </p:nvSpPr>
        <p:spPr/>
        <p:txBody>
          <a:bodyPr/>
          <a:lstStyle/>
          <a:p>
            <a:r>
              <a:rPr lang="de-DE" dirty="0" err="1"/>
              <a:t>Functions</a:t>
            </a:r>
            <a:r>
              <a:rPr lang="de-DE" dirty="0"/>
              <a:t> and </a:t>
            </a:r>
            <a:r>
              <a:rPr lang="de-DE" dirty="0" err="1"/>
              <a:t>Subroutines</a:t>
            </a:r>
            <a:endParaRPr lang="de-DE" dirty="0"/>
          </a:p>
        </p:txBody>
      </p:sp>
      <p:sp>
        <p:nvSpPr>
          <p:cNvPr id="6" name="Textfeld 5">
            <a:extLst>
              <a:ext uri="{FF2B5EF4-FFF2-40B4-BE49-F238E27FC236}">
                <a16:creationId xmlns:a16="http://schemas.microsoft.com/office/drawing/2014/main" id="{13F43F53-D696-08CB-BF8E-AB01148EFED3}"/>
              </a:ext>
            </a:extLst>
          </p:cNvPr>
          <p:cNvSpPr txBox="1"/>
          <p:nvPr/>
        </p:nvSpPr>
        <p:spPr>
          <a:xfrm>
            <a:off x="1202488" y="3307740"/>
            <a:ext cx="12192000" cy="9694962"/>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function</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real</a:t>
            </a:r>
            <a:r>
              <a:rPr lang="en-US" sz="4800" b="0" dirty="0">
                <a:solidFill>
                  <a:srgbClr val="000000"/>
                </a:solidFill>
                <a:effectLst/>
                <a:latin typeface="Consolas" panose="020B0609020204030204" pitchFamily="49" charset="0"/>
              </a:rPr>
              <a:t> :: </a:t>
            </a:r>
            <a:r>
              <a:rPr lang="en-US" sz="4800" b="0" dirty="0" err="1">
                <a:solidFill>
                  <a:srgbClr val="000000"/>
                </a:solidFill>
                <a:effectLst/>
                <a:latin typeface="Consolas" panose="020B0609020204030204" pitchFamily="49" charset="0"/>
              </a:rPr>
              <a:t>my_square</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my_square</a:t>
            </a:r>
            <a:r>
              <a:rPr lang="en-US" sz="4800" b="0" dirty="0">
                <a:solidFill>
                  <a:srgbClr val="000000"/>
                </a:solidFill>
                <a:effectLst/>
                <a:latin typeface="Consolas" panose="020B0609020204030204" pitchFamily="49" charset="0"/>
              </a:rPr>
              <a:t> = square(</a:t>
            </a:r>
            <a:r>
              <a:rPr lang="en-US" sz="4800" b="0" dirty="0">
                <a:solidFill>
                  <a:srgbClr val="098658"/>
                </a:solidFill>
                <a:effectLst/>
                <a:latin typeface="Consolas" panose="020B0609020204030204" pitchFamily="49" charset="0"/>
              </a:rPr>
              <a:t>4.0</a:t>
            </a:r>
            <a:r>
              <a:rPr lang="en-US" sz="4800" b="0" dirty="0">
                <a:solidFill>
                  <a:srgbClr val="000000"/>
                </a:solidFill>
                <a:effectLst/>
                <a:latin typeface="Consolas" panose="020B0609020204030204" pitchFamily="49" charset="0"/>
              </a:rPr>
              <a: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err="1">
                <a:solidFill>
                  <a:srgbClr val="000000"/>
                </a:solidFill>
                <a:effectLst/>
                <a:latin typeface="Consolas" panose="020B0609020204030204" pitchFamily="49" charset="0"/>
              </a:rPr>
              <a:t>my_square</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program</a:t>
            </a:r>
            <a:r>
              <a:rPr lang="en-US" sz="4800" b="0" dirty="0">
                <a:solidFill>
                  <a:srgbClr val="000000"/>
                </a:solidFill>
                <a:effectLst/>
                <a:latin typeface="Consolas" panose="020B0609020204030204" pitchFamily="49" charset="0"/>
              </a:rPr>
              <a:t> function</a:t>
            </a:r>
          </a:p>
          <a:p>
            <a:pPr algn="l"/>
            <a:br>
              <a:rPr lang="en-US" sz="4800" b="0" dirty="0">
                <a:solidFill>
                  <a:srgbClr val="000000"/>
                </a:solidFill>
                <a:effectLst/>
                <a:latin typeface="Consolas" panose="020B0609020204030204" pitchFamily="49" charset="0"/>
              </a:rPr>
            </a:br>
            <a:r>
              <a:rPr lang="en-US" sz="4800" b="0" dirty="0">
                <a:solidFill>
                  <a:srgbClr val="0000FF"/>
                </a:solidFill>
                <a:effectLst/>
                <a:latin typeface="Consolas" panose="020B0609020204030204" pitchFamily="49" charset="0"/>
              </a:rPr>
              <a:t>function</a:t>
            </a:r>
            <a:r>
              <a:rPr lang="en-US" sz="4800" b="0" dirty="0">
                <a:solidFill>
                  <a:srgbClr val="000000"/>
                </a:solidFill>
                <a:effectLst/>
                <a:latin typeface="Consolas" panose="020B0609020204030204" pitchFamily="49" charset="0"/>
              </a:rPr>
              <a:t> square(</a:t>
            </a:r>
            <a:r>
              <a:rPr lang="en-US" sz="4800" b="0" dirty="0">
                <a:solidFill>
                  <a:srgbClr val="808080"/>
                </a:solidFill>
                <a:effectLst/>
                <a:latin typeface="Consolas" panose="020B0609020204030204" pitchFamily="49" charset="0"/>
              </a:rPr>
              <a:t>n</a:t>
            </a:r>
            <a:r>
              <a:rPr lang="en-US" sz="4800" b="0" dirty="0">
                <a:solidFill>
                  <a:srgbClr val="000000"/>
                </a:solidFill>
                <a:effectLst/>
                <a:latin typeface="Consolas" panose="020B0609020204030204" pitchFamily="49" charset="0"/>
              </a:rPr>
              <a: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implicit</a:t>
            </a:r>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none</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real</a:t>
            </a:r>
            <a:r>
              <a:rPr lang="en-US" sz="4800" b="0" dirty="0">
                <a:solidFill>
                  <a:srgbClr val="000000"/>
                </a:solidFill>
                <a:effectLst/>
                <a:latin typeface="Consolas" panose="020B0609020204030204" pitchFamily="49" charset="0"/>
              </a:rPr>
              <a:t> :: square</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real</a:t>
            </a:r>
            <a:r>
              <a:rPr lang="en-US" sz="4800" b="0" dirty="0">
                <a:solidFill>
                  <a:srgbClr val="000000"/>
                </a:solidFill>
                <a:effectLst/>
                <a:latin typeface="Consolas" panose="020B0609020204030204" pitchFamily="49" charset="0"/>
              </a:rPr>
              <a:t> :: n</a:t>
            </a:r>
          </a:p>
          <a:p>
            <a:pPr algn="l"/>
            <a:br>
              <a:rPr lang="en-US" sz="4800" b="0" dirty="0">
                <a:solidFill>
                  <a:srgbClr val="000000"/>
                </a:solidFill>
                <a:effectLst/>
                <a:latin typeface="Consolas" panose="020B0609020204030204" pitchFamily="49" charset="0"/>
              </a:rPr>
            </a:br>
            <a:r>
              <a:rPr lang="en-US" sz="4800" b="0" dirty="0">
                <a:solidFill>
                  <a:srgbClr val="000000"/>
                </a:solidFill>
                <a:effectLst/>
                <a:latin typeface="Consolas" panose="020B0609020204030204" pitchFamily="49" charset="0"/>
              </a:rPr>
              <a:t>    square = n**</a:t>
            </a:r>
            <a:r>
              <a:rPr lang="en-US" sz="4800" b="0" dirty="0">
                <a:solidFill>
                  <a:srgbClr val="098658"/>
                </a:solidFill>
                <a:effectLst/>
                <a:latin typeface="Consolas" panose="020B0609020204030204" pitchFamily="49" charset="0"/>
              </a:rPr>
              <a:t>2</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function</a:t>
            </a:r>
            <a:r>
              <a:rPr lang="en-US" sz="4800" b="0" dirty="0">
                <a:solidFill>
                  <a:srgbClr val="000000"/>
                </a:solidFill>
                <a:effectLst/>
                <a:latin typeface="Consolas" panose="020B0609020204030204" pitchFamily="49" charset="0"/>
              </a:rPr>
              <a:t> square</a:t>
            </a:r>
          </a:p>
        </p:txBody>
      </p:sp>
      <p:sp>
        <p:nvSpPr>
          <p:cNvPr id="5" name="Rechteck: abgerundete Ecken 4">
            <a:extLst>
              <a:ext uri="{FF2B5EF4-FFF2-40B4-BE49-F238E27FC236}">
                <a16:creationId xmlns:a16="http://schemas.microsoft.com/office/drawing/2014/main" id="{89E32B33-811E-C0E2-51FA-47CB15F4F158}"/>
              </a:ext>
            </a:extLst>
          </p:cNvPr>
          <p:cNvSpPr/>
          <p:nvPr/>
        </p:nvSpPr>
        <p:spPr>
          <a:xfrm>
            <a:off x="0" y="3307741"/>
            <a:ext cx="12192000" cy="9694961"/>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Textplatzhalter 3">
            <a:extLst>
              <a:ext uri="{FF2B5EF4-FFF2-40B4-BE49-F238E27FC236}">
                <a16:creationId xmlns:a16="http://schemas.microsoft.com/office/drawing/2014/main" id="{231D5D1C-F1EF-DF78-A37E-3BD0B76A405D}"/>
              </a:ext>
            </a:extLst>
          </p:cNvPr>
          <p:cNvSpPr txBox="1">
            <a:spLocks/>
          </p:cNvSpPr>
          <p:nvPr/>
        </p:nvSpPr>
        <p:spPr>
          <a:xfrm>
            <a:off x="12556987" y="3256004"/>
            <a:ext cx="10985500" cy="3692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de-DE"/>
              <a:t>intrinsic functions</a:t>
            </a:r>
          </a:p>
          <a:p>
            <a:pPr lvl="1" hangingPunct="1"/>
            <a:r>
              <a:rPr lang="de-DE"/>
              <a:t>MIN(5, -2, 64, 0) → -2</a:t>
            </a:r>
          </a:p>
          <a:p>
            <a:pPr lvl="1" hangingPunct="1"/>
            <a:r>
              <a:rPr lang="de-DE"/>
              <a:t>MAX(6.4, 18.0, -1.5, 9.99) → -1.5</a:t>
            </a:r>
            <a:endParaRPr lang="de-DE" dirty="0"/>
          </a:p>
        </p:txBody>
      </p:sp>
    </p:spTree>
    <p:extLst>
      <p:ext uri="{BB962C8B-B14F-4D97-AF65-F5344CB8AC3E}">
        <p14:creationId xmlns:p14="http://schemas.microsoft.com/office/powerpoint/2010/main" val="30054895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xEl>
                                              <p:pRg st="0" end="0"/>
                                            </p:txEl>
                                          </p:spTgt>
                                        </p:tgtEl>
                                      </p:cBhvr>
                                    </p:animEffect>
                                    <p:set>
                                      <p:cBhvr>
                                        <p:cTn id="22" dur="1" fill="hold">
                                          <p:stCondLst>
                                            <p:cond delay="499"/>
                                          </p:stCondLst>
                                        </p:cTn>
                                        <p:tgtEl>
                                          <p:spTgt spid="9">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9">
                                            <p:txEl>
                                              <p:pRg st="1" end="1"/>
                                            </p:txEl>
                                          </p:spTgt>
                                        </p:tgtEl>
                                      </p:cBhvr>
                                    </p:animEffect>
                                    <p:set>
                                      <p:cBhvr>
                                        <p:cTn id="25" dur="1" fill="hold">
                                          <p:stCondLst>
                                            <p:cond delay="499"/>
                                          </p:stCondLst>
                                        </p:cTn>
                                        <p:tgtEl>
                                          <p:spTgt spid="9">
                                            <p:txEl>
                                              <p:pRg st="1" end="1"/>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9">
                                            <p:txEl>
                                              <p:pRg st="2" end="2"/>
                                            </p:txEl>
                                          </p:spTgt>
                                        </p:tgtEl>
                                      </p:cBhvr>
                                    </p:animEffect>
                                    <p:set>
                                      <p:cBhvr>
                                        <p:cTn id="28" dur="1" fill="hold">
                                          <p:stCondLst>
                                            <p:cond delay="499"/>
                                          </p:stCondLst>
                                        </p:cTn>
                                        <p:tgtEl>
                                          <p:spTgt spid="9">
                                            <p:txEl>
                                              <p:pRg st="2" end="2"/>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9">
                                            <p:bg/>
                                          </p:spTgt>
                                        </p:tgtEl>
                                      </p:cBhvr>
                                    </p:animEffect>
                                    <p:set>
                                      <p:cBhvr>
                                        <p:cTn id="31" dur="1" fill="hold">
                                          <p:stCondLst>
                                            <p:cond delay="499"/>
                                          </p:stCondLst>
                                        </p:cTn>
                                        <p:tgtEl>
                                          <p:spTgt spid="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Konzept für ein Anfang folgt"/>
          <p:cNvSpPr txBox="1">
            <a:spLocks noGrp="1"/>
          </p:cNvSpPr>
          <p:nvPr>
            <p:ph type="title"/>
          </p:nvPr>
        </p:nvSpPr>
        <p:spPr>
          <a:prstGeom prst="rect">
            <a:avLst/>
          </a:prstGeom>
        </p:spPr>
        <p:txBody>
          <a:bodyPr/>
          <a:lstStyle/>
          <a:p>
            <a:r>
              <a:t>Konzept für ein Anfang folgt</a:t>
            </a:r>
          </a:p>
        </p:txBody>
      </p:sp>
      <p:sp>
        <p:nvSpPr>
          <p:cNvPr id="158"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859DD1-F356-1EC8-848D-9FDD372F72ED}"/>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C871D11F-35BC-3F33-54A0-4737A06D5D79}"/>
              </a:ext>
            </a:extLst>
          </p:cNvPr>
          <p:cNvSpPr>
            <a:spLocks noGrp="1"/>
          </p:cNvSpPr>
          <p:nvPr>
            <p:ph type="body" sz="quarter" idx="21"/>
          </p:nvPr>
        </p:nvSpPr>
        <p:spPr/>
        <p:txBody>
          <a:bodyPr/>
          <a:lstStyle/>
          <a:p>
            <a:r>
              <a:rPr lang="de-DE" dirty="0" err="1"/>
              <a:t>Functions</a:t>
            </a:r>
            <a:r>
              <a:rPr lang="de-DE" dirty="0"/>
              <a:t> and </a:t>
            </a:r>
            <a:r>
              <a:rPr lang="de-DE" dirty="0" err="1"/>
              <a:t>Subroutines</a:t>
            </a:r>
            <a:endParaRPr lang="de-DE" dirty="0"/>
          </a:p>
        </p:txBody>
      </p:sp>
      <p:sp>
        <p:nvSpPr>
          <p:cNvPr id="6" name="Textfeld 5">
            <a:extLst>
              <a:ext uri="{FF2B5EF4-FFF2-40B4-BE49-F238E27FC236}">
                <a16:creationId xmlns:a16="http://schemas.microsoft.com/office/drawing/2014/main" id="{3B1651AB-3E64-9C66-FA18-7FA09C3C6BF3}"/>
              </a:ext>
            </a:extLst>
          </p:cNvPr>
          <p:cNvSpPr txBox="1"/>
          <p:nvPr/>
        </p:nvSpPr>
        <p:spPr>
          <a:xfrm>
            <a:off x="1206500" y="3307742"/>
            <a:ext cx="12187988" cy="8217634"/>
          </a:xfrm>
          <a:prstGeom prst="rect">
            <a:avLst/>
          </a:prstGeom>
          <a:noFill/>
          <a:ln w="5715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subroutines</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implicit</a:t>
            </a:r>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none</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integer</a:t>
            </a:r>
            <a:r>
              <a:rPr lang="en-US" sz="4800" b="0" dirty="0">
                <a:solidFill>
                  <a:srgbClr val="000000"/>
                </a:solidFill>
                <a:effectLst/>
                <a:latin typeface="Consolas" panose="020B0609020204030204" pitchFamily="49" charset="0"/>
              </a:rPr>
              <a:t> :: age = </a:t>
            </a:r>
            <a:r>
              <a:rPr lang="en-US" sz="4800" b="0" dirty="0">
                <a:solidFill>
                  <a:srgbClr val="098658"/>
                </a:solidFill>
                <a:effectLst/>
                <a:latin typeface="Consolas" panose="020B0609020204030204" pitchFamily="49" charset="0"/>
              </a:rPr>
              <a:t>20</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call</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print_age</a:t>
            </a:r>
            <a:r>
              <a:rPr lang="en-US" sz="4800" b="0" dirty="0">
                <a:solidFill>
                  <a:srgbClr val="000000"/>
                </a:solidFill>
                <a:effectLst/>
                <a:latin typeface="Consolas" panose="020B0609020204030204" pitchFamily="49" charset="0"/>
              </a:rPr>
              <a:t>(age)</a:t>
            </a:r>
          </a:p>
          <a:p>
            <a:pPr algn="l"/>
            <a:r>
              <a:rPr lang="en-US" sz="4800" b="0" dirty="0">
                <a:solidFill>
                  <a:srgbClr val="0000FF"/>
                </a:solidFill>
                <a:effectLst/>
                <a:latin typeface="Consolas" panose="020B0609020204030204" pitchFamily="49" charset="0"/>
              </a:rPr>
              <a:t>end program</a:t>
            </a:r>
            <a:r>
              <a:rPr lang="en-US" sz="4800" b="0" dirty="0">
                <a:solidFill>
                  <a:srgbClr val="000000"/>
                </a:solidFill>
                <a:effectLst/>
                <a:latin typeface="Consolas" panose="020B0609020204030204" pitchFamily="49" charset="0"/>
              </a:rPr>
              <a:t> subroutines</a:t>
            </a:r>
          </a:p>
          <a:p>
            <a:pPr algn="l"/>
            <a:br>
              <a:rPr lang="en-US" sz="4800" b="0" dirty="0">
                <a:solidFill>
                  <a:srgbClr val="000000"/>
                </a:solidFill>
                <a:effectLst/>
                <a:latin typeface="Consolas" panose="020B0609020204030204" pitchFamily="49" charset="0"/>
              </a:rPr>
            </a:br>
            <a:r>
              <a:rPr lang="en-US" sz="4800" b="0" dirty="0">
                <a:solidFill>
                  <a:srgbClr val="0000FF"/>
                </a:solidFill>
                <a:effectLst/>
                <a:latin typeface="Consolas" panose="020B0609020204030204" pitchFamily="49" charset="0"/>
              </a:rPr>
              <a:t>subroutine</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print_age</a:t>
            </a:r>
            <a:r>
              <a:rPr lang="en-US" sz="4800" b="0" dirty="0">
                <a:solidFill>
                  <a:srgbClr val="000000"/>
                </a:solidFill>
                <a:effectLst/>
                <a:latin typeface="Consolas" panose="020B0609020204030204" pitchFamily="49" charset="0"/>
              </a:rPr>
              <a:t>(</a:t>
            </a:r>
            <a:r>
              <a:rPr lang="en-US" sz="4800" b="0" dirty="0">
                <a:solidFill>
                  <a:srgbClr val="808080"/>
                </a:solidFill>
                <a:effectLst/>
                <a:latin typeface="Consolas" panose="020B0609020204030204" pitchFamily="49" charset="0"/>
              </a:rPr>
              <a:t>age</a:t>
            </a:r>
            <a:r>
              <a:rPr lang="en-US" sz="4800" b="0" dirty="0">
                <a:solidFill>
                  <a:srgbClr val="000000"/>
                </a:solidFill>
                <a:effectLst/>
                <a:latin typeface="Consolas" panose="020B0609020204030204" pitchFamily="49" charset="0"/>
              </a:rPr>
              <a: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integer</a:t>
            </a:r>
            <a:r>
              <a:rPr lang="en-US" sz="4800" b="0" dirty="0">
                <a:solidFill>
                  <a:srgbClr val="000000"/>
                </a:solidFill>
                <a:effectLst/>
                <a:latin typeface="Consolas" panose="020B0609020204030204" pitchFamily="49" charset="0"/>
              </a:rPr>
              <a:t> :: age</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"I am "</a:t>
            </a:r>
            <a:r>
              <a:rPr lang="en-US" sz="4800" b="0" dirty="0">
                <a:solidFill>
                  <a:srgbClr val="000000"/>
                </a:solidFill>
                <a:effectLst/>
                <a:latin typeface="Consolas" panose="020B0609020204030204" pitchFamily="49" charset="0"/>
              </a:rPr>
              <a:t>, age, </a:t>
            </a:r>
            <a:r>
              <a:rPr lang="en-US" sz="4800" b="0" dirty="0">
                <a:solidFill>
                  <a:srgbClr val="A31515"/>
                </a:solidFill>
                <a:effectLst/>
                <a:latin typeface="Consolas" panose="020B0609020204030204" pitchFamily="49" charset="0"/>
              </a:rPr>
              <a:t>" years old."</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subroutine</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print_age</a:t>
            </a:r>
            <a:endParaRPr lang="en-US" sz="4800" b="0" dirty="0">
              <a:solidFill>
                <a:srgbClr val="000000"/>
              </a:solidFill>
              <a:effectLst/>
              <a:latin typeface="Consolas" panose="020B0609020204030204" pitchFamily="49" charset="0"/>
            </a:endParaRPr>
          </a:p>
        </p:txBody>
      </p:sp>
      <p:sp>
        <p:nvSpPr>
          <p:cNvPr id="4" name="Rechteck: abgerundete Ecken 3">
            <a:extLst>
              <a:ext uri="{FF2B5EF4-FFF2-40B4-BE49-F238E27FC236}">
                <a16:creationId xmlns:a16="http://schemas.microsoft.com/office/drawing/2014/main" id="{A39EC986-F64F-4B2D-5D4E-23D1F960508E}"/>
              </a:ext>
            </a:extLst>
          </p:cNvPr>
          <p:cNvSpPr/>
          <p:nvPr/>
        </p:nvSpPr>
        <p:spPr>
          <a:xfrm>
            <a:off x="0" y="3307742"/>
            <a:ext cx="13394488" cy="8035296"/>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chemeClr val="dk1"/>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400340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Bildschirmfoto 2023-03-26 um 17.36.21.png" descr="Bildschirmfoto 2023-03-26 um 17.36.21.png"/>
          <p:cNvPicPr>
            <a:picLocks noGrp="1" noChangeAspect="1"/>
          </p:cNvPicPr>
          <p:nvPr>
            <p:ph type="pic" idx="21"/>
          </p:nvPr>
        </p:nvPicPr>
        <p:blipFill>
          <a:blip r:embed="rId2"/>
          <a:srcRect t="6695" b="6695"/>
          <a:stretch>
            <a:fillRect/>
          </a:stretch>
        </p:blipFill>
        <p:spPr>
          <a:xfrm>
            <a:off x="1631312" y="917624"/>
            <a:ext cx="21121248" cy="11880703"/>
          </a:xfrm>
          <a:prstGeom prst="rect">
            <a:avLst/>
          </a:prstGeom>
        </p:spPr>
      </p:pic>
      <p:pic>
        <p:nvPicPr>
          <p:cNvPr id="161" name="Bildschirmfoto 2023-05-06 um 20.31.56.png" descr="Bildschirmfoto 2023-05-06 um 20.31.56.png"/>
          <p:cNvPicPr>
            <a:picLocks noChangeAspect="1"/>
          </p:cNvPicPr>
          <p:nvPr/>
        </p:nvPicPr>
        <p:blipFill>
          <a:blip r:embed="rId3"/>
          <a:stretch>
            <a:fillRect/>
          </a:stretch>
        </p:blipFill>
        <p:spPr>
          <a:xfrm>
            <a:off x="3577012" y="1879789"/>
            <a:ext cx="17229976" cy="9956422"/>
          </a:xfrm>
          <a:prstGeom prst="rect">
            <a:avLst/>
          </a:prstGeom>
          <a:ln w="12700">
            <a:miter lim="400000"/>
          </a:ln>
        </p:spPr>
      </p:pic>
      <p:sp>
        <p:nvSpPr>
          <p:cNvPr id="162" name="Endzeichen"/>
          <p:cNvSpPr/>
          <p:nvPr/>
        </p:nvSpPr>
        <p:spPr>
          <a:xfrm>
            <a:off x="4608681" y="7669485"/>
            <a:ext cx="3270718" cy="1635359"/>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3" name="Endzeichen"/>
          <p:cNvSpPr/>
          <p:nvPr/>
        </p:nvSpPr>
        <p:spPr>
          <a:xfrm>
            <a:off x="10050994" y="10697760"/>
            <a:ext cx="3270718" cy="1635359"/>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4" name="Endzeichen"/>
          <p:cNvSpPr/>
          <p:nvPr/>
        </p:nvSpPr>
        <p:spPr>
          <a:xfrm>
            <a:off x="13932627" y="4923239"/>
            <a:ext cx="3270718" cy="1635360"/>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p:tmAbs val="0"/>
                                  </p:iterate>
                                  <p:childTnLst>
                                    <p:set>
                                      <p:cBhvr>
                                        <p:cTn id="11" fill="hold"/>
                                        <p:tgtEl>
                                          <p:spTgt spid="1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16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1" animBg="1" advAuto="0"/>
      <p:bldP spid="162" grpId="3" animBg="1" advAuto="0"/>
      <p:bldP spid="163" grpId="2" animBg="1" advAuto="0"/>
      <p:bldP spid="164" grpId="4"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LGOL"/>
          <p:cNvSpPr txBox="1">
            <a:spLocks noGrp="1"/>
          </p:cNvSpPr>
          <p:nvPr>
            <p:ph type="title"/>
          </p:nvPr>
        </p:nvSpPr>
        <p:spPr>
          <a:prstGeom prst="rect">
            <a:avLst/>
          </a:prstGeom>
        </p:spPr>
        <p:txBody>
          <a:bodyPr/>
          <a:lstStyle/>
          <a:p>
            <a:r>
              <a:rPr lang="de-DE" dirty="0"/>
              <a:t>FORTRAN</a:t>
            </a:r>
            <a:endParaRPr dirty="0"/>
          </a:p>
        </p:txBody>
      </p:sp>
      <p:sp>
        <p:nvSpPr>
          <p:cNvPr id="167"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ALGOL (algorithmic language)"/>
          <p:cNvSpPr txBox="1">
            <a:spLocks noGrp="1"/>
          </p:cNvSpPr>
          <p:nvPr>
            <p:ph type="title"/>
          </p:nvPr>
        </p:nvSpPr>
        <p:spPr>
          <a:xfrm>
            <a:off x="1206495" y="4533900"/>
            <a:ext cx="22962760" cy="4648200"/>
          </a:xfrm>
          <a:prstGeom prst="rect">
            <a:avLst/>
          </a:prstGeom>
        </p:spPr>
        <p:txBody>
          <a:bodyPr/>
          <a:lstStyle/>
          <a:p>
            <a:r>
              <a:rPr lang="de-DE" dirty="0"/>
              <a:t>FORTRAN (</a:t>
            </a:r>
            <a:r>
              <a:rPr lang="de-DE" dirty="0" err="1"/>
              <a:t>FORmula</a:t>
            </a:r>
            <a:r>
              <a:rPr lang="de-DE" dirty="0"/>
              <a:t> </a:t>
            </a:r>
            <a:r>
              <a:rPr lang="de-DE" dirty="0" err="1"/>
              <a:t>TRANslation</a:t>
            </a:r>
            <a:r>
              <a:rPr lang="de-DE" dirty="0"/>
              <a:t>)</a:t>
            </a:r>
            <a:endParaRPr sz="10000" spc="-200" dirty="0"/>
          </a:p>
        </p:txBody>
      </p:sp>
      <p:sp>
        <p:nvSpPr>
          <p:cNvPr id="170"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LGOL"/>
          <p:cNvSpPr txBox="1">
            <a:spLocks noGrp="1"/>
          </p:cNvSpPr>
          <p:nvPr>
            <p:ph type="title"/>
          </p:nvPr>
        </p:nvSpPr>
        <p:spPr>
          <a:prstGeom prst="rect">
            <a:avLst/>
          </a:prstGeom>
        </p:spPr>
        <p:txBody>
          <a:bodyPr/>
          <a:lstStyle/>
          <a:p>
            <a:r>
              <a:rPr lang="de-DE" dirty="0"/>
              <a:t>FORTRAN</a:t>
            </a:r>
            <a:endParaRPr dirty="0"/>
          </a:p>
        </p:txBody>
      </p:sp>
      <p:sp>
        <p:nvSpPr>
          <p:cNvPr id="173" name="What’s tha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Fortran</a:t>
            </a:r>
            <a:endParaRPr dirty="0"/>
          </a:p>
        </p:txBody>
      </p:sp>
      <p:sp>
        <p:nvSpPr>
          <p:cNvPr id="174" name="ALGOL"/>
          <p:cNvSpPr txBox="1"/>
          <p:nvPr/>
        </p:nvSpPr>
        <p:spPr>
          <a:xfrm>
            <a:off x="7021421" y="5216722"/>
            <a:ext cx="2986201"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a:t>Java</a:t>
            </a:r>
            <a:endParaRPr dirty="0"/>
          </a:p>
        </p:txBody>
      </p:sp>
      <p:sp>
        <p:nvSpPr>
          <p:cNvPr id="2" name="ALGOL">
            <a:extLst>
              <a:ext uri="{FF2B5EF4-FFF2-40B4-BE49-F238E27FC236}">
                <a16:creationId xmlns:a16="http://schemas.microsoft.com/office/drawing/2014/main" id="{3365515C-B6ED-7378-9EC3-D20F16B9A6EC}"/>
              </a:ext>
            </a:extLst>
          </p:cNvPr>
          <p:cNvSpPr txBox="1"/>
          <p:nvPr/>
        </p:nvSpPr>
        <p:spPr>
          <a:xfrm>
            <a:off x="12640343" y="7058774"/>
            <a:ext cx="2986201"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a:t>Python</a:t>
            </a:r>
            <a:endParaRPr dirty="0"/>
          </a:p>
        </p:txBody>
      </p:sp>
      <p:sp>
        <p:nvSpPr>
          <p:cNvPr id="3" name="ALGOL">
            <a:extLst>
              <a:ext uri="{FF2B5EF4-FFF2-40B4-BE49-F238E27FC236}">
                <a16:creationId xmlns:a16="http://schemas.microsoft.com/office/drawing/2014/main" id="{AB1ACEC8-5BFE-731E-EA3A-B7C982942A9E}"/>
              </a:ext>
            </a:extLst>
          </p:cNvPr>
          <p:cNvSpPr txBox="1"/>
          <p:nvPr/>
        </p:nvSpPr>
        <p:spPr>
          <a:xfrm>
            <a:off x="6179908" y="9205627"/>
            <a:ext cx="2986201"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a:t>C</a:t>
            </a:r>
            <a:endParaRPr dirty="0"/>
          </a:p>
        </p:txBody>
      </p:sp>
      <p:sp>
        <p:nvSpPr>
          <p:cNvPr id="4" name="ALGOL">
            <a:extLst>
              <a:ext uri="{FF2B5EF4-FFF2-40B4-BE49-F238E27FC236}">
                <a16:creationId xmlns:a16="http://schemas.microsoft.com/office/drawing/2014/main" id="{BD1CC2BC-2C62-C1E8-C003-F83CD2F20576}"/>
              </a:ext>
            </a:extLst>
          </p:cNvPr>
          <p:cNvSpPr txBox="1"/>
          <p:nvPr/>
        </p:nvSpPr>
        <p:spPr>
          <a:xfrm>
            <a:off x="2124742" y="7058774"/>
            <a:ext cx="2986201"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a:t>C#</a:t>
            </a:r>
            <a:endParaRPr dirty="0"/>
          </a:p>
        </p:txBody>
      </p:sp>
      <p:sp>
        <p:nvSpPr>
          <p:cNvPr id="5" name="ALGOL">
            <a:extLst>
              <a:ext uri="{FF2B5EF4-FFF2-40B4-BE49-F238E27FC236}">
                <a16:creationId xmlns:a16="http://schemas.microsoft.com/office/drawing/2014/main" id="{70D213D6-F02D-4088-E4B5-99539683B6ED}"/>
              </a:ext>
            </a:extLst>
          </p:cNvPr>
          <p:cNvSpPr txBox="1"/>
          <p:nvPr/>
        </p:nvSpPr>
        <p:spPr>
          <a:xfrm>
            <a:off x="17192464" y="4847938"/>
            <a:ext cx="4892284"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err="1"/>
              <a:t>Typescript</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 presetClass="entr" presetSubtype="0" fill="hold" grpId="0" nodeType="afterEffect">
                                  <p:stCondLst>
                                    <p:cond delay="0"/>
                                  </p:stCondLst>
                                  <p:iterate>
                                    <p:tmAbs val="0"/>
                                  </p:iterate>
                                  <p:childTnLst>
                                    <p:set>
                                      <p:cBhvr>
                                        <p:cTn id="22"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2" grpId="0" animBg="1"/>
      <p:bldP spid="3" grpId="0" animBg="1"/>
      <p:bldP spid="4" grpId="0" animBg="1"/>
      <p:bldP spid="5"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LGOL"/>
          <p:cNvSpPr txBox="1">
            <a:spLocks noGrp="1"/>
          </p:cNvSpPr>
          <p:nvPr>
            <p:ph type="title"/>
          </p:nvPr>
        </p:nvSpPr>
        <p:spPr>
          <a:prstGeom prst="rect">
            <a:avLst/>
          </a:prstGeom>
        </p:spPr>
        <p:txBody>
          <a:bodyPr/>
          <a:lstStyle/>
          <a:p>
            <a:r>
              <a:rPr lang="de-DE" dirty="0"/>
              <a:t>FORTRAN</a:t>
            </a:r>
            <a:endParaRPr dirty="0"/>
          </a:p>
        </p:txBody>
      </p:sp>
      <p:sp>
        <p:nvSpPr>
          <p:cNvPr id="173" name="What’s tha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dirty="0"/>
              <a:t>Fortran </a:t>
            </a:r>
            <a:endParaRPr dirty="0"/>
          </a:p>
        </p:txBody>
      </p:sp>
      <p:sp>
        <p:nvSpPr>
          <p:cNvPr id="174" name="ALGOL"/>
          <p:cNvSpPr txBox="1"/>
          <p:nvPr/>
        </p:nvSpPr>
        <p:spPr>
          <a:xfrm>
            <a:off x="1206500" y="4441470"/>
            <a:ext cx="22309483" cy="81950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676909">
              <a:defRPr sz="6560" b="1">
                <a:solidFill>
                  <a:srgbClr val="000000"/>
                </a:solidFill>
              </a:defRPr>
            </a:lvl1pPr>
          </a:lstStyle>
          <a:p>
            <a:pPr marL="857250" indent="-857250">
              <a:buFont typeface="Arial" panose="020B0604020202020204" pitchFamily="34" charset="0"/>
              <a:buChar char="•"/>
            </a:pPr>
            <a:r>
              <a:rPr lang="de-DE" dirty="0"/>
              <a:t>First </a:t>
            </a:r>
            <a:r>
              <a:rPr lang="de-DE" dirty="0" err="1"/>
              <a:t>version</a:t>
            </a:r>
            <a:r>
              <a:rPr lang="de-DE" dirty="0"/>
              <a:t> from </a:t>
            </a:r>
            <a:r>
              <a:rPr lang="de-DE" dirty="0" err="1"/>
              <a:t>the</a:t>
            </a:r>
            <a:r>
              <a:rPr lang="de-DE" dirty="0"/>
              <a:t> 1950s</a:t>
            </a:r>
          </a:p>
          <a:p>
            <a:pPr marL="857250" indent="-857250">
              <a:buFont typeface="Arial" panose="020B0604020202020204" pitchFamily="34" charset="0"/>
              <a:buChar char="•"/>
            </a:pPr>
            <a:r>
              <a:rPr lang="de-DE" dirty="0"/>
              <a:t>Multiple </a:t>
            </a:r>
            <a:r>
              <a:rPr lang="de-DE" dirty="0" err="1"/>
              <a:t>newer</a:t>
            </a:r>
            <a:r>
              <a:rPr lang="de-DE" dirty="0"/>
              <a:t> </a:t>
            </a:r>
            <a:r>
              <a:rPr lang="de-DE" dirty="0" err="1"/>
              <a:t>versions</a:t>
            </a:r>
            <a:r>
              <a:rPr lang="de-DE" dirty="0"/>
              <a:t> like Fortran 77, 90, 95 </a:t>
            </a:r>
            <a:r>
              <a:rPr lang="de-DE" dirty="0" err="1"/>
              <a:t>or</a:t>
            </a:r>
            <a:r>
              <a:rPr lang="de-DE" dirty="0"/>
              <a:t> 2003</a:t>
            </a:r>
          </a:p>
          <a:p>
            <a:pPr marL="857250" indent="-857250">
              <a:buFont typeface="Arial" panose="020B0604020202020204" pitchFamily="34" charset="0"/>
              <a:buChar char="•"/>
            </a:pPr>
            <a:r>
              <a:rPr lang="de-DE" dirty="0" err="1"/>
              <a:t>Latest</a:t>
            </a:r>
            <a:r>
              <a:rPr lang="de-DE" dirty="0"/>
              <a:t> </a:t>
            </a:r>
            <a:r>
              <a:rPr lang="de-DE" dirty="0" err="1"/>
              <a:t>version</a:t>
            </a:r>
            <a:r>
              <a:rPr lang="de-DE" dirty="0"/>
              <a:t> in 2018</a:t>
            </a:r>
          </a:p>
          <a:p>
            <a:pPr marL="857250" indent="-857250">
              <a:buFont typeface="Arial" panose="020B0604020202020204" pitchFamily="34" charset="0"/>
              <a:buChar char="•"/>
            </a:pPr>
            <a:r>
              <a:rPr lang="de-DE" dirty="0"/>
              <a:t>Next </a:t>
            </a:r>
            <a:r>
              <a:rPr lang="de-DE" dirty="0" err="1"/>
              <a:t>version</a:t>
            </a:r>
            <a:r>
              <a:rPr lang="de-DE" dirty="0"/>
              <a:t> will </a:t>
            </a:r>
            <a:r>
              <a:rPr lang="de-DE" dirty="0" err="1"/>
              <a:t>be</a:t>
            </a:r>
            <a:r>
              <a:rPr lang="de-DE" dirty="0"/>
              <a:t> </a:t>
            </a:r>
            <a:r>
              <a:rPr lang="de-DE" dirty="0" err="1"/>
              <a:t>published</a:t>
            </a:r>
            <a:r>
              <a:rPr lang="de-DE" dirty="0"/>
              <a:t> </a:t>
            </a:r>
            <a:r>
              <a:rPr lang="de-DE" dirty="0" err="1"/>
              <a:t>this</a:t>
            </a:r>
            <a:r>
              <a:rPr lang="de-DE" dirty="0"/>
              <a:t> </a:t>
            </a:r>
            <a:r>
              <a:rPr lang="de-DE" dirty="0" err="1"/>
              <a:t>year</a:t>
            </a:r>
            <a:endParaRPr lang="de-DE" dirty="0"/>
          </a:p>
          <a:p>
            <a:pPr marL="857250" indent="-857250">
              <a:buFont typeface="Arial" panose="020B0604020202020204" pitchFamily="34" charset="0"/>
              <a:buChar char="•"/>
            </a:pPr>
            <a:r>
              <a:rPr lang="de-DE" dirty="0"/>
              <a:t>Files </a:t>
            </a:r>
            <a:r>
              <a:rPr lang="de-DE" dirty="0" err="1"/>
              <a:t>are</a:t>
            </a:r>
            <a:r>
              <a:rPr lang="de-DE" dirty="0"/>
              <a:t> </a:t>
            </a:r>
            <a:r>
              <a:rPr lang="de-DE" dirty="0" err="1"/>
              <a:t>saved</a:t>
            </a:r>
            <a:r>
              <a:rPr lang="de-DE" dirty="0"/>
              <a:t> </a:t>
            </a:r>
            <a:r>
              <a:rPr lang="de-DE" dirty="0" err="1"/>
              <a:t>as</a:t>
            </a:r>
            <a:r>
              <a:rPr lang="de-DE" dirty="0"/>
              <a:t> *.f77, *.f90 etc. </a:t>
            </a:r>
            <a:r>
              <a:rPr lang="de-DE" dirty="0" err="1"/>
              <a:t>or</a:t>
            </a:r>
            <a:r>
              <a:rPr lang="de-DE" dirty="0"/>
              <a:t> </a:t>
            </a:r>
            <a:r>
              <a:rPr lang="de-DE" dirty="0" err="1"/>
              <a:t>as</a:t>
            </a:r>
            <a:r>
              <a:rPr lang="de-DE" dirty="0"/>
              <a:t> *.f</a:t>
            </a:r>
          </a:p>
        </p:txBody>
      </p:sp>
    </p:spTree>
    <p:extLst>
      <p:ext uri="{BB962C8B-B14F-4D97-AF65-F5344CB8AC3E}">
        <p14:creationId xmlns:p14="http://schemas.microsoft.com/office/powerpoint/2010/main" val="325789337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xEl>
                                              <p:pRg st="1" end="1"/>
                                            </p:txEl>
                                          </p:spTgt>
                                        </p:tgtEl>
                                        <p:attrNameLst>
                                          <p:attrName>style.visibility</p:attrName>
                                        </p:attrNameLst>
                                      </p:cBhvr>
                                      <p:to>
                                        <p:strVal val="visible"/>
                                      </p:to>
                                    </p:set>
                                    <p:animEffect transition="in" filter="fade">
                                      <p:cBhvr>
                                        <p:cTn id="7" dur="500"/>
                                        <p:tgtEl>
                                          <p:spTgt spid="1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
                                            <p:txEl>
                                              <p:pRg st="2" end="2"/>
                                            </p:txEl>
                                          </p:spTgt>
                                        </p:tgtEl>
                                        <p:attrNameLst>
                                          <p:attrName>style.visibility</p:attrName>
                                        </p:attrNameLst>
                                      </p:cBhvr>
                                      <p:to>
                                        <p:strVal val="visible"/>
                                      </p:to>
                                    </p:set>
                                    <p:animEffect transition="in" filter="fade">
                                      <p:cBhvr>
                                        <p:cTn id="12" dur="500"/>
                                        <p:tgtEl>
                                          <p:spTgt spid="1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
                                            <p:txEl>
                                              <p:pRg st="3" end="3"/>
                                            </p:txEl>
                                          </p:spTgt>
                                        </p:tgtEl>
                                        <p:attrNameLst>
                                          <p:attrName>style.visibility</p:attrName>
                                        </p:attrNameLst>
                                      </p:cBhvr>
                                      <p:to>
                                        <p:strVal val="visible"/>
                                      </p:to>
                                    </p:set>
                                    <p:animEffect transition="in" filter="fade">
                                      <p:cBhvr>
                                        <p:cTn id="17" dur="500"/>
                                        <p:tgtEl>
                                          <p:spTgt spid="1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
                                            <p:txEl>
                                              <p:pRg st="4" end="4"/>
                                            </p:txEl>
                                          </p:spTgt>
                                        </p:tgtEl>
                                        <p:attrNameLst>
                                          <p:attrName>style.visibility</p:attrName>
                                        </p:attrNameLst>
                                      </p:cBhvr>
                                      <p:to>
                                        <p:strVal val="visible"/>
                                      </p:to>
                                    </p:set>
                                    <p:animEffect transition="in" filter="fade">
                                      <p:cBhvr>
                                        <p:cTn id="22" dur="500"/>
                                        <p:tgtEl>
                                          <p:spTgt spid="1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CB04C7-6953-1890-786E-AFC42A2F7910}"/>
              </a:ext>
            </a:extLst>
          </p:cNvPr>
          <p:cNvSpPr>
            <a:spLocks noGrp="1"/>
          </p:cNvSpPr>
          <p:nvPr>
            <p:ph type="title"/>
          </p:nvPr>
        </p:nvSpPr>
        <p:spPr/>
        <p:txBody>
          <a:bodyPr/>
          <a:lstStyle/>
          <a:p>
            <a:r>
              <a:rPr lang="de-DE" dirty="0"/>
              <a:t>Invention</a:t>
            </a:r>
          </a:p>
        </p:txBody>
      </p:sp>
      <p:sp>
        <p:nvSpPr>
          <p:cNvPr id="3" name="Textplatzhalter 2">
            <a:extLst>
              <a:ext uri="{FF2B5EF4-FFF2-40B4-BE49-F238E27FC236}">
                <a16:creationId xmlns:a16="http://schemas.microsoft.com/office/drawing/2014/main" id="{6E0189EC-53FB-D48C-75C4-DCBC5B2228FF}"/>
              </a:ext>
            </a:extLst>
          </p:cNvPr>
          <p:cNvSpPr>
            <a:spLocks noGrp="1"/>
          </p:cNvSpPr>
          <p:nvPr>
            <p:ph type="body" sz="quarter" idx="21"/>
          </p:nvPr>
        </p:nvSpPr>
        <p:spPr/>
        <p:txBody>
          <a:bodyPr/>
          <a:lstStyle/>
          <a:p>
            <a:r>
              <a:rPr lang="de-DE" dirty="0" err="1"/>
              <a:t>Why</a:t>
            </a:r>
            <a:r>
              <a:rPr lang="de-DE" dirty="0"/>
              <a:t> was </a:t>
            </a:r>
            <a:r>
              <a:rPr lang="de-DE" dirty="0" err="1"/>
              <a:t>it</a:t>
            </a:r>
            <a:r>
              <a:rPr lang="de-DE" dirty="0"/>
              <a:t> </a:t>
            </a:r>
            <a:r>
              <a:rPr lang="de-DE" dirty="0" err="1"/>
              <a:t>developed</a:t>
            </a:r>
            <a:r>
              <a:rPr lang="de-DE" dirty="0"/>
              <a:t>?</a:t>
            </a:r>
          </a:p>
        </p:txBody>
      </p:sp>
      <p:sp>
        <p:nvSpPr>
          <p:cNvPr id="4" name="Textplatzhalter 3">
            <a:extLst>
              <a:ext uri="{FF2B5EF4-FFF2-40B4-BE49-F238E27FC236}">
                <a16:creationId xmlns:a16="http://schemas.microsoft.com/office/drawing/2014/main" id="{1A65EE0F-1BB4-6C87-C29D-1FF0D7D66DF9}"/>
              </a:ext>
            </a:extLst>
          </p:cNvPr>
          <p:cNvSpPr>
            <a:spLocks noGrp="1"/>
          </p:cNvSpPr>
          <p:nvPr>
            <p:ph type="body" idx="1"/>
          </p:nvPr>
        </p:nvSpPr>
        <p:spPr>
          <a:xfrm>
            <a:off x="1206500" y="4248503"/>
            <a:ext cx="12553043" cy="8781697"/>
          </a:xfrm>
        </p:spPr>
        <p:txBody>
          <a:bodyPr>
            <a:normAutofit/>
          </a:bodyPr>
          <a:lstStyle/>
          <a:p>
            <a:r>
              <a:rPr lang="de-DE" dirty="0" err="1"/>
              <a:t>It</a:t>
            </a:r>
            <a:r>
              <a:rPr lang="de-DE" dirty="0"/>
              <a:t> was </a:t>
            </a:r>
            <a:r>
              <a:rPr lang="de-DE" dirty="0" err="1"/>
              <a:t>the</a:t>
            </a:r>
            <a:r>
              <a:rPr lang="de-DE" dirty="0"/>
              <a:t> </a:t>
            </a:r>
            <a:r>
              <a:rPr lang="de-DE" dirty="0" err="1"/>
              <a:t>first</a:t>
            </a:r>
            <a:r>
              <a:rPr lang="de-DE" dirty="0"/>
              <a:t> High-level </a:t>
            </a:r>
            <a:r>
              <a:rPr lang="de-DE" dirty="0" err="1"/>
              <a:t>programming</a:t>
            </a:r>
            <a:r>
              <a:rPr lang="de-DE" dirty="0"/>
              <a:t> </a:t>
            </a:r>
            <a:r>
              <a:rPr lang="de-DE" dirty="0" err="1"/>
              <a:t>language</a:t>
            </a:r>
            <a:endParaRPr lang="de-DE" dirty="0"/>
          </a:p>
          <a:p>
            <a:r>
              <a:rPr lang="de-DE" dirty="0" err="1"/>
              <a:t>Therefore</a:t>
            </a:r>
            <a:r>
              <a:rPr lang="de-DE" dirty="0"/>
              <a:t> </a:t>
            </a:r>
            <a:r>
              <a:rPr lang="de-DE" dirty="0" err="1"/>
              <a:t>it</a:t>
            </a:r>
            <a:r>
              <a:rPr lang="de-DE" dirty="0"/>
              <a:t> was </a:t>
            </a:r>
            <a:r>
              <a:rPr lang="de-DE" dirty="0" err="1"/>
              <a:t>the</a:t>
            </a:r>
            <a:r>
              <a:rPr lang="de-DE" dirty="0"/>
              <a:t> </a:t>
            </a:r>
            <a:r>
              <a:rPr lang="de-DE" dirty="0" err="1"/>
              <a:t>first</a:t>
            </a:r>
            <a:r>
              <a:rPr lang="de-DE" dirty="0"/>
              <a:t>, that </a:t>
            </a:r>
            <a:r>
              <a:rPr lang="de-DE" dirty="0" err="1"/>
              <a:t>needed</a:t>
            </a:r>
            <a:r>
              <a:rPr lang="de-DE" dirty="0"/>
              <a:t> an Compiler</a:t>
            </a:r>
          </a:p>
          <a:p>
            <a:r>
              <a:rPr lang="de-DE" dirty="0"/>
              <a:t>Fortran </a:t>
            </a:r>
            <a:r>
              <a:rPr lang="de-DE" dirty="0" err="1"/>
              <a:t>is</a:t>
            </a:r>
            <a:r>
              <a:rPr lang="de-DE" dirty="0"/>
              <a:t> a </a:t>
            </a:r>
            <a:r>
              <a:rPr lang="de-DE" dirty="0" err="1"/>
              <a:t>procedural</a:t>
            </a:r>
            <a:r>
              <a:rPr lang="de-DE" dirty="0"/>
              <a:t>, </a:t>
            </a:r>
            <a:r>
              <a:rPr lang="de-DE" dirty="0" err="1"/>
              <a:t>structured</a:t>
            </a:r>
            <a:r>
              <a:rPr lang="de-DE" dirty="0"/>
              <a:t> </a:t>
            </a:r>
            <a:r>
              <a:rPr lang="de-DE" dirty="0" err="1"/>
              <a:t>programming</a:t>
            </a:r>
            <a:r>
              <a:rPr lang="de-DE" dirty="0"/>
              <a:t> </a:t>
            </a:r>
            <a:r>
              <a:rPr lang="de-DE" dirty="0" err="1"/>
              <a:t>language</a:t>
            </a:r>
            <a:endParaRPr lang="de-DE" dirty="0"/>
          </a:p>
          <a:p>
            <a:r>
              <a:rPr lang="de-DE" dirty="0" err="1"/>
              <a:t>It</a:t>
            </a:r>
            <a:r>
              <a:rPr lang="de-DE" dirty="0"/>
              <a:t> </a:t>
            </a:r>
            <a:r>
              <a:rPr lang="de-DE" dirty="0" err="1"/>
              <a:t>should</a:t>
            </a:r>
            <a:r>
              <a:rPr lang="de-DE" dirty="0"/>
              <a:t> </a:t>
            </a:r>
            <a:r>
              <a:rPr lang="de-DE" dirty="0" err="1"/>
              <a:t>make</a:t>
            </a:r>
            <a:r>
              <a:rPr lang="de-DE" dirty="0"/>
              <a:t> </a:t>
            </a:r>
            <a:r>
              <a:rPr lang="de-DE" dirty="0" err="1"/>
              <a:t>programming</a:t>
            </a:r>
            <a:r>
              <a:rPr lang="de-DE" dirty="0"/>
              <a:t> </a:t>
            </a:r>
            <a:r>
              <a:rPr lang="de-DE" dirty="0" err="1"/>
              <a:t>much</a:t>
            </a:r>
            <a:r>
              <a:rPr lang="de-DE" dirty="0"/>
              <a:t> </a:t>
            </a:r>
            <a:r>
              <a:rPr lang="de-DE" dirty="0" err="1"/>
              <a:t>less</a:t>
            </a:r>
            <a:r>
              <a:rPr lang="de-DE" dirty="0"/>
              <a:t> </a:t>
            </a:r>
            <a:r>
              <a:rPr lang="de-DE" dirty="0" err="1"/>
              <a:t>difficult</a:t>
            </a:r>
            <a:endParaRPr lang="de-DE" dirty="0"/>
          </a:p>
          <a:p>
            <a:r>
              <a:rPr lang="de-DE" dirty="0" err="1"/>
              <a:t>Developed</a:t>
            </a:r>
            <a:r>
              <a:rPr lang="de-DE" dirty="0"/>
              <a:t> </a:t>
            </a:r>
            <a:r>
              <a:rPr lang="de-DE" dirty="0" err="1"/>
              <a:t>by</a:t>
            </a:r>
            <a:r>
              <a:rPr lang="de-DE" dirty="0"/>
              <a:t> John W. Backus</a:t>
            </a:r>
          </a:p>
        </p:txBody>
      </p:sp>
    </p:spTree>
    <p:extLst>
      <p:ext uri="{BB962C8B-B14F-4D97-AF65-F5344CB8AC3E}">
        <p14:creationId xmlns:p14="http://schemas.microsoft.com/office/powerpoint/2010/main" val="1803524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1639</Words>
  <Application>Microsoft Office PowerPoint</Application>
  <PresentationFormat>Benutzerdefiniert</PresentationFormat>
  <Paragraphs>346</Paragraphs>
  <Slides>30</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30</vt:i4>
      </vt:variant>
    </vt:vector>
  </HeadingPairs>
  <TitlesOfParts>
    <vt:vector size="35" baseType="lpstr">
      <vt:lpstr>Arial</vt:lpstr>
      <vt:lpstr>Consolas</vt:lpstr>
      <vt:lpstr>Helvetica Neue</vt:lpstr>
      <vt:lpstr>Helvetica Neue Medium</vt:lpstr>
      <vt:lpstr>21_BasicWhite</vt:lpstr>
      <vt:lpstr>PowerPoint-Präsentation</vt:lpstr>
      <vt:lpstr>Historic Programming Languages</vt:lpstr>
      <vt:lpstr>Konzept für ein Anfang folgt</vt:lpstr>
      <vt:lpstr>PowerPoint-Präsentation</vt:lpstr>
      <vt:lpstr>FORTRAN</vt:lpstr>
      <vt:lpstr>FORTRAN (FORmula TRANslation)</vt:lpstr>
      <vt:lpstr>FORTRAN</vt:lpstr>
      <vt:lpstr>FORTRAN</vt:lpstr>
      <vt:lpstr>Invention</vt:lpstr>
      <vt:lpstr>Innovations</vt:lpstr>
      <vt:lpstr>Applications</vt:lpstr>
      <vt:lpstr>FORTRAN 90</vt:lpstr>
      <vt:lpstr>Syntax</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Sandro Lobbene</cp:lastModifiedBy>
  <cp:revision>7</cp:revision>
  <dcterms:modified xsi:type="dcterms:W3CDTF">2023-05-11T18:39:08Z</dcterms:modified>
</cp:coreProperties>
</file>