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23:49:01.46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0,'4874'0,"-4845"0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23:49:09.0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3655 0,'-3634'0,"3613"0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23:49:16.34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1,'1374'0,"-1345"0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23:49:26.58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1,'923'0,"-893"0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23:49:36.5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0,'8497'0,"-8472"0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23:49:42.1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1,'2676'0,"-2656"0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23:49:48.0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0,'571'0,"-548"0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8T23:50:00.2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1,'548'0,"-518"0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98A3D-1B83-AE22-6A5A-9C5E12D79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D47F24-8643-827A-29E1-E7699C841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059D37-08B2-D0AB-F945-59C53BC9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4468-1408-4F89-B45A-339CCB5FDD4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FEF184-0EC0-D099-0EBF-B9D8D011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18E8A8-6955-FCF3-9A7C-C61B1F75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C135-9EB9-4A20-B889-31693A5D35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62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BC8B2-1128-D8B4-97B5-2029C453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593263-B824-FE97-2DF2-C68A46341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C97FEB-2280-FA6E-8D58-E42C119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4468-1408-4F89-B45A-339CCB5FDD4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FF6B8F-15FA-CE2C-B597-4D91D02E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7682-8D9F-2CB0-DE32-F95D7ED6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C135-9EB9-4A20-B889-31693A5D35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8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93B1B5-58D5-EDA2-E74E-C1A99F1B7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B238B7-C44B-612B-8F74-DAA4DEDC3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CB6133-C56C-A4FF-AC46-A5927C43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4468-1408-4F89-B45A-339CCB5FDD4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CA37C-99D1-FA4C-C7C1-E85C3ED4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C7BDE0-F216-80EE-1887-81E2FF16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C135-9EB9-4A20-B889-31693A5D35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98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2C7DF-3484-B342-7CFE-6873AB7E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FD19D0-BB0C-B5B5-BA81-643511B98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1E92DF-558D-59BC-B84B-168E8041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4468-1408-4F89-B45A-339CCB5FDD4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FB2549-AB58-C90E-F3BC-8AADA3FD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03B1F5-ECEB-1950-75B7-2353E764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C135-9EB9-4A20-B889-31693A5D35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0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CDBD3-0AFB-E159-7827-A1D6AA48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462CF8-E193-C47C-87C6-88E2EA664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64B96B-860D-C9C2-3F01-EA54079D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4468-1408-4F89-B45A-339CCB5FDD4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580EF2-BAB1-C2B7-DB4C-C8E5DCA2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E2B6AD-36A8-4A23-557F-5086C7CF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C135-9EB9-4A20-B889-31693A5D35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15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1D2CF-3DA7-904A-90E7-AA9FD45C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2EC6D6-E8B3-AF4F-0325-655DC4D3F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6B5A34-5C1B-5F22-BFC0-6981A9043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C34981-D8AE-C928-7F06-BE088F4C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4468-1408-4F89-B45A-339CCB5FDD4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177FA0-4E49-87EC-756A-768EEFAE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6FC94B-04D4-BCF5-5AEF-CCD67976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C135-9EB9-4A20-B889-31693A5D35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36907-E25C-0594-4D5A-792E5199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4187AD-84B3-855B-010F-BE84543DA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55C008-F49E-4F11-FA97-C22E008ED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63629C-5618-F10E-A1F1-C62DCA2CA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7F81D9-665E-D8A6-2694-91EC0B908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C98414-36F7-D106-3960-371EA7FE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4468-1408-4F89-B45A-339CCB5FDD4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272D4D-0415-5C49-527A-DD46360B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2C31CF-6525-F551-75BE-4406E35F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C135-9EB9-4A20-B889-31693A5D35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35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5131E-25D7-1559-186E-46CE9FE2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B9FC7C-59E3-6968-317E-3267201A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4468-1408-4F89-B45A-339CCB5FDD4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91B06C-A31E-4E19-A183-292868DE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7511D9-AF79-800E-FF56-DF98DA24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C135-9EB9-4A20-B889-31693A5D35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57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9C79BC-D7B3-C744-C5C1-20861E91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4468-1408-4F89-B45A-339CCB5FDD4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1F6C8E-3B35-DF1E-66C8-8032E2ED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4D6817-8BB1-5536-B74B-62B9EAB6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C135-9EB9-4A20-B889-31693A5D35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82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AF66D-C350-C87C-D051-723EE31B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760E9-5662-A0B2-190C-E6CDD6ABE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9C826F-C6FD-1C5F-EE77-31480A79C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916923-E232-6E2C-F857-A7CCA73A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4468-1408-4F89-B45A-339CCB5FDD4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CD982E-1E80-3E09-25E5-05BC8450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6BC7E8-B919-6794-3CE5-8A314418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C135-9EB9-4A20-B889-31693A5D35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1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7BFB0-387C-7D3B-5267-E1B8A4F3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1DEB41-5EA1-A85C-5914-73244C609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548673-B790-D872-D07E-E35ECDAFB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CD321D-94D1-22C8-B9C4-CD229904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4468-1408-4F89-B45A-339CCB5FDD4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9B6917-5469-0D05-C98B-F99A729E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B7EBC2-1FAC-2386-BF2B-D1C6501F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C135-9EB9-4A20-B889-31693A5D35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35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C8B3C88-6C96-CA01-C158-6C1C7455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79DDFA-53BD-4E9D-C7EE-C3E5DF74A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A2EEF0-4E63-9993-D135-DE9402096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74468-1408-4F89-B45A-339CCB5FDD44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119764-1E98-D732-4649-3878DA7BB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DA1977-454B-5684-7A59-12CBDDBCE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C135-9EB9-4A20-B889-31693A5D35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7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131F5-5C49-92B3-9403-D01F1E631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1673"/>
            <a:ext cx="9144000" cy="1097054"/>
          </a:xfrm>
        </p:spPr>
        <p:txBody>
          <a:bodyPr/>
          <a:lstStyle/>
          <a:p>
            <a:pPr algn="l"/>
            <a:r>
              <a:rPr lang="de-DE" dirty="0"/>
              <a:t>Lisp (</a:t>
            </a:r>
            <a:r>
              <a:rPr lang="de-DE" b="1" dirty="0" err="1"/>
              <a:t>lis</a:t>
            </a:r>
            <a:r>
              <a:rPr lang="de-DE" dirty="0" err="1"/>
              <a:t>t</a:t>
            </a:r>
            <a:r>
              <a:rPr lang="de-DE" dirty="0"/>
              <a:t> </a:t>
            </a:r>
            <a:r>
              <a:rPr lang="de-DE" b="1" dirty="0" err="1"/>
              <a:t>p</a:t>
            </a:r>
            <a:r>
              <a:rPr lang="de-DE" dirty="0" err="1"/>
              <a:t>rocessing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420C4A-FF98-8A34-17A9-433926F2A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37173"/>
            <a:ext cx="9144000" cy="302062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Specified in 1958 by McCarthy (MIT)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Mathematical notation for computers (lambda calculus)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Multi-paradigm, functional and procedural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General-purpose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Pioneer in computer science and influential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dialects and languages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364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B7A33-479D-41BB-B93D-59194B6C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Lists in Lisp vs. Haskell</a:t>
            </a:r>
            <a:endParaRPr lang="en-GB" dirty="0"/>
          </a:p>
        </p:txBody>
      </p:sp>
      <p:graphicFrame>
        <p:nvGraphicFramePr>
          <p:cNvPr id="12" name="Tabelle 12">
            <a:extLst>
              <a:ext uri="{FF2B5EF4-FFF2-40B4-BE49-F238E27FC236}">
                <a16:creationId xmlns:a16="http://schemas.microsoft.com/office/drawing/2014/main" id="{DFA07B8D-8745-E7B1-9422-4F5D4B3BF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203451"/>
              </p:ext>
            </p:extLst>
          </p:nvPr>
        </p:nvGraphicFramePr>
        <p:xfrm>
          <a:off x="838200" y="1825625"/>
          <a:ext cx="10515600" cy="22919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807040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2980325"/>
                    </a:ext>
                  </a:extLst>
                </a:gridCol>
              </a:tblGrid>
              <a:tr h="572982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Lisp </a:t>
                      </a:r>
                      <a:r>
                        <a:rPr lang="de-DE" sz="2400" dirty="0" err="1"/>
                        <a:t>lists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Haskell </a:t>
                      </a:r>
                      <a:r>
                        <a:rPr lang="de-DE" sz="2400" dirty="0" err="1"/>
                        <a:t>lists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908561"/>
                  </a:ext>
                </a:extLst>
              </a:tr>
              <a:tr h="572982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nil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[]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956658"/>
                  </a:ext>
                </a:extLst>
              </a:tr>
              <a:tr h="572982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(A B C)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[A, B, C]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04940"/>
                  </a:ext>
                </a:extLst>
              </a:tr>
              <a:tr h="572982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(</a:t>
                      </a:r>
                      <a:r>
                        <a:rPr lang="de-DE" sz="2400" dirty="0" err="1"/>
                        <a:t>cons</a:t>
                      </a:r>
                      <a:r>
                        <a:rPr lang="de-DE" sz="2400" dirty="0"/>
                        <a:t> ‘A (</a:t>
                      </a:r>
                      <a:r>
                        <a:rPr lang="de-DE" sz="2400" dirty="0" err="1"/>
                        <a:t>cons</a:t>
                      </a:r>
                      <a:r>
                        <a:rPr lang="de-DE" sz="2400" dirty="0"/>
                        <a:t> ‘B (</a:t>
                      </a:r>
                      <a:r>
                        <a:rPr lang="de-DE" sz="2400" dirty="0" err="1"/>
                        <a:t>cons</a:t>
                      </a:r>
                      <a:r>
                        <a:rPr lang="de-DE" sz="2400" dirty="0"/>
                        <a:t> ‘C </a:t>
                      </a:r>
                      <a:r>
                        <a:rPr lang="de-DE" sz="2400" dirty="0" err="1"/>
                        <a:t>nil</a:t>
                      </a:r>
                      <a:r>
                        <a:rPr lang="de-DE" sz="2400" dirty="0"/>
                        <a:t>)))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 : B : C : []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3758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ABC96595-EF24-E573-673F-5EE59E3DB093}"/>
              </a:ext>
            </a:extLst>
          </p:cNvPr>
          <p:cNvSpPr txBox="1"/>
          <p:nvPr/>
        </p:nvSpPr>
        <p:spPr>
          <a:xfrm>
            <a:off x="719666" y="4608098"/>
            <a:ext cx="10752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(</a:t>
            </a:r>
            <a:r>
              <a:rPr lang="de-DE" sz="2400" dirty="0" err="1"/>
              <a:t>cons</a:t>
            </a:r>
            <a:r>
              <a:rPr lang="de-DE" sz="2400" dirty="0"/>
              <a:t> ‘A ‘B)</a:t>
            </a:r>
          </a:p>
          <a:p>
            <a:r>
              <a:rPr lang="de-DE" sz="2400" dirty="0"/>
              <a:t>Output: (A . B)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6853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EE1ED-FEA1-6C44-1B8B-08C86F56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Tree-structure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82793A-4C1B-6B57-DD42-7937BE0B4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28" y="3076445"/>
            <a:ext cx="26360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/>
              <a:t>(* 3 (+ 2 8))</a:t>
            </a:r>
            <a:endParaRPr lang="en-GB" sz="3600" dirty="0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A469DC24-5B32-FE52-45AB-BA785769F0DA}"/>
              </a:ext>
            </a:extLst>
          </p:cNvPr>
          <p:cNvSpPr/>
          <p:nvPr/>
        </p:nvSpPr>
        <p:spPr>
          <a:xfrm>
            <a:off x="5548544" y="1690688"/>
            <a:ext cx="834501" cy="781235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67D92EF5-2C2D-4762-A366-F022965E999F}"/>
              </a:ext>
            </a:extLst>
          </p:cNvPr>
          <p:cNvSpPr/>
          <p:nvPr/>
        </p:nvSpPr>
        <p:spPr>
          <a:xfrm>
            <a:off x="6695243" y="3038382"/>
            <a:ext cx="834501" cy="781235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649D44CD-30FA-DCFF-D23F-B5F4F665526D}"/>
              </a:ext>
            </a:extLst>
          </p:cNvPr>
          <p:cNvSpPr/>
          <p:nvPr/>
        </p:nvSpPr>
        <p:spPr>
          <a:xfrm>
            <a:off x="4333043" y="3038382"/>
            <a:ext cx="834501" cy="781235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C1A38149-8339-0519-F61E-4DAF03DF52A9}"/>
              </a:ext>
            </a:extLst>
          </p:cNvPr>
          <p:cNvSpPr/>
          <p:nvPr/>
        </p:nvSpPr>
        <p:spPr>
          <a:xfrm>
            <a:off x="5650038" y="4470879"/>
            <a:ext cx="834501" cy="781235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4D4FDB59-DB14-426C-3E74-BD5547C294CC}"/>
              </a:ext>
            </a:extLst>
          </p:cNvPr>
          <p:cNvSpPr/>
          <p:nvPr/>
        </p:nvSpPr>
        <p:spPr>
          <a:xfrm>
            <a:off x="7840462" y="4470879"/>
            <a:ext cx="834501" cy="781235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A0E613A-EDDC-A522-58FB-523A88D005A7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 flipH="1">
            <a:off x="4750294" y="2357514"/>
            <a:ext cx="920460" cy="680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DE56AD3-D0D9-BF49-BE09-A90B68EC00E7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6260835" y="2357514"/>
            <a:ext cx="851659" cy="680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97FCE65-D99C-1CD3-9CC5-BD10F4BFE404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flipH="1">
            <a:off x="6067289" y="3705208"/>
            <a:ext cx="750164" cy="765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EF4E661-9F0A-D3FB-B355-B239D3F52B3C}"/>
              </a:ext>
            </a:extLst>
          </p:cNvPr>
          <p:cNvCxnSpPr>
            <a:cxnSpLocks/>
            <a:stCxn id="11" idx="5"/>
            <a:endCxn id="14" idx="0"/>
          </p:cNvCxnSpPr>
          <p:nvPr/>
        </p:nvCxnSpPr>
        <p:spPr>
          <a:xfrm>
            <a:off x="7407534" y="3705208"/>
            <a:ext cx="850179" cy="765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E812A6E-EF5F-B257-F93B-A86A46EBA647}"/>
              </a:ext>
            </a:extLst>
          </p:cNvPr>
          <p:cNvSpPr txBox="1"/>
          <p:nvPr/>
        </p:nvSpPr>
        <p:spPr>
          <a:xfrm>
            <a:off x="5660395" y="1871742"/>
            <a:ext cx="61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*</a:t>
            </a:r>
            <a:endParaRPr lang="en-GB" sz="2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E448A6A-2C8D-3D16-1E91-571A51395230}"/>
              </a:ext>
            </a:extLst>
          </p:cNvPr>
          <p:cNvSpPr txBox="1"/>
          <p:nvPr/>
        </p:nvSpPr>
        <p:spPr>
          <a:xfrm>
            <a:off x="4559054" y="3198167"/>
            <a:ext cx="550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3</a:t>
            </a:r>
            <a:endParaRPr lang="en-GB" sz="2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7137BB7-2846-6EFF-02A3-6FF72380A610}"/>
              </a:ext>
            </a:extLst>
          </p:cNvPr>
          <p:cNvSpPr txBox="1"/>
          <p:nvPr/>
        </p:nvSpPr>
        <p:spPr>
          <a:xfrm>
            <a:off x="6817453" y="3179802"/>
            <a:ext cx="590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+</a:t>
            </a:r>
            <a:endParaRPr lang="en-GB" sz="2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456420E-35E6-869D-D76A-9650C8CF8C70}"/>
              </a:ext>
            </a:extLst>
          </p:cNvPr>
          <p:cNvSpPr txBox="1"/>
          <p:nvPr/>
        </p:nvSpPr>
        <p:spPr>
          <a:xfrm>
            <a:off x="5610088" y="463066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2</a:t>
            </a:r>
            <a:endParaRPr lang="en-GB" sz="2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FDD26B8-93E3-68A7-F9C8-E13F054CF405}"/>
              </a:ext>
            </a:extLst>
          </p:cNvPr>
          <p:cNvSpPr txBox="1"/>
          <p:nvPr/>
        </p:nvSpPr>
        <p:spPr>
          <a:xfrm>
            <a:off x="7800512" y="463066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8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3069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1FA9D-C61C-B455-ECCF-B6F1D0D8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82771B-CC9D-058C-6627-EB474951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(</a:t>
            </a:r>
            <a:r>
              <a:rPr lang="de-DE" dirty="0" err="1"/>
              <a:t>defun</a:t>
            </a:r>
            <a:r>
              <a:rPr lang="de-DE" dirty="0"/>
              <a:t> plus (a) (b)</a:t>
            </a:r>
          </a:p>
          <a:p>
            <a:pPr marL="0" indent="0">
              <a:buNone/>
            </a:pPr>
            <a:r>
              <a:rPr lang="de-DE" dirty="0"/>
              <a:t>	(</a:t>
            </a:r>
            <a:r>
              <a:rPr lang="de-DE" dirty="0" err="1"/>
              <a:t>write</a:t>
            </a:r>
            <a:r>
              <a:rPr lang="de-DE" dirty="0"/>
              <a:t> (+ a b) )</a:t>
            </a:r>
            <a:r>
              <a:rPr lang="en-US" dirty="0"/>
              <a:t> 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24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D0A8E-292B-11E8-3599-987FBB70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Innovations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FF1BC7-727C-B7EC-A1EA-ADEF7110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Dynamic typing</a:t>
            </a:r>
          </a:p>
          <a:p>
            <a:pPr lvl="1"/>
            <a:r>
              <a:rPr lang="en-US" dirty="0"/>
              <a:t>Garbage collection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First-class function</a:t>
            </a:r>
          </a:p>
          <a:p>
            <a:pPr lvl="1"/>
            <a:r>
              <a:rPr lang="en-US" dirty="0"/>
              <a:t>Higher-order functions</a:t>
            </a:r>
          </a:p>
          <a:p>
            <a:pPr lvl="1"/>
            <a:r>
              <a:rPr lang="en-US" dirty="0"/>
              <a:t>macros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9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5C171-57C1-EA8A-A637-1AA03167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Lisp usage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0FD8F4-AB5D-DB3A-54FD-923D574D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AI: Lisp machines (computers with Lisp OS), AI system SHRDLU</a:t>
            </a:r>
          </a:p>
          <a:p>
            <a:pPr lvl="1"/>
            <a:r>
              <a:rPr lang="en-US" dirty="0"/>
              <a:t>Still in use in the field of Ai</a:t>
            </a:r>
          </a:p>
          <a:p>
            <a:r>
              <a:rPr lang="en-US" dirty="0"/>
              <a:t>AutoCAD (computer-assisted design) implemented in </a:t>
            </a:r>
            <a:r>
              <a:rPr lang="en-US" dirty="0" err="1"/>
              <a:t>AutoLisp</a:t>
            </a:r>
            <a:endParaRPr lang="en-US" dirty="0"/>
          </a:p>
          <a:p>
            <a:r>
              <a:rPr lang="en-US" dirty="0" err="1"/>
              <a:t>AllegroCl</a:t>
            </a:r>
            <a:r>
              <a:rPr lang="en-US" dirty="0"/>
              <a:t> (Piano) by Boeing and Airbus</a:t>
            </a:r>
          </a:p>
          <a:p>
            <a:r>
              <a:rPr lang="en-US" dirty="0"/>
              <a:t>Clojure in </a:t>
            </a:r>
            <a:r>
              <a:rPr lang="en-US" dirty="0" err="1"/>
              <a:t>Walmarts</a:t>
            </a:r>
            <a:r>
              <a:rPr lang="en-US" dirty="0"/>
              <a:t> data management system (5000+ stores)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5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82FF4-0815-F7F5-854C-C9E95C21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Lisp Ranking (</a:t>
            </a:r>
            <a:r>
              <a:rPr lang="de-DE" dirty="0" err="1"/>
              <a:t>maybe</a:t>
            </a:r>
            <a:r>
              <a:rPr lang="de-DE" dirty="0"/>
              <a:t>)</a:t>
            </a:r>
            <a:endParaRPr lang="en-GB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4899D16-6FF2-E124-6B42-2BF2005397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747386"/>
              </p:ext>
            </p:extLst>
          </p:nvPr>
        </p:nvGraphicFramePr>
        <p:xfrm>
          <a:off x="661737" y="1941095"/>
          <a:ext cx="10515600" cy="312821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56966889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039668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281368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111818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5639594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9515588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0054158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23109328"/>
                    </a:ext>
                  </a:extLst>
                </a:gridCol>
              </a:tblGrid>
              <a:tr h="521369">
                <a:tc>
                  <a:txBody>
                    <a:bodyPr/>
                    <a:lstStyle/>
                    <a:p>
                      <a:r>
                        <a:rPr lang="de-DE" dirty="0"/>
                        <a:t>Language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1998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1988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274209"/>
                  </a:ext>
                </a:extLst>
              </a:tr>
              <a:tr h="521369">
                <a:tc>
                  <a:txBody>
                    <a:bodyPr/>
                    <a:lstStyle/>
                    <a:p>
                      <a:r>
                        <a:rPr lang="de-DE" dirty="0"/>
                        <a:t>Lisp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484024"/>
                  </a:ext>
                </a:extLst>
              </a:tr>
              <a:tr h="521369">
                <a:tc>
                  <a:txBody>
                    <a:bodyPr/>
                    <a:lstStyle/>
                    <a:p>
                      <a:r>
                        <a:rPr lang="de-DE" dirty="0"/>
                        <a:t>Java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80086"/>
                  </a:ext>
                </a:extLst>
              </a:tr>
              <a:tr h="521369">
                <a:tc>
                  <a:txBody>
                    <a:bodyPr/>
                    <a:lstStyle/>
                    <a:p>
                      <a:r>
                        <a:rPr lang="de-DE" dirty="0"/>
                        <a:t>Python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3002"/>
                  </a:ext>
                </a:extLst>
              </a:tr>
              <a:tr h="521369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245115"/>
                  </a:ext>
                </a:extLst>
              </a:tr>
              <a:tr h="521369">
                <a:tc>
                  <a:txBody>
                    <a:bodyPr/>
                    <a:lstStyle/>
                    <a:p>
                      <a:r>
                        <a:rPr lang="de-DE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422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44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2B75F-7102-A75F-8DB3-FF490685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8AEE6-6394-628C-F0A7-BD3C20355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8021" cy="4351338"/>
          </a:xfrm>
        </p:spPr>
        <p:txBody>
          <a:bodyPr/>
          <a:lstStyle/>
          <a:p>
            <a:r>
              <a:rPr lang="en-US" sz="2400" dirty="0"/>
              <a:t>LISP: “Lots of Irritating Superfluous Parentheses ”</a:t>
            </a:r>
          </a:p>
          <a:p>
            <a:r>
              <a:rPr lang="en-US" sz="2400" dirty="0"/>
              <a:t>Parentheses and prefix notation</a:t>
            </a:r>
          </a:p>
          <a:p>
            <a:r>
              <a:rPr lang="en-US" sz="2400" dirty="0"/>
              <a:t>Basic building blocks:</a:t>
            </a:r>
          </a:p>
          <a:p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Atom: </a:t>
            </a:r>
            <a:r>
              <a:rPr lang="en-US" sz="2000" dirty="0"/>
              <a:t>immutable symbols</a:t>
            </a:r>
          </a:p>
          <a:p>
            <a:pPr lvl="2"/>
            <a:r>
              <a:rPr lang="en-US" sz="1600" dirty="0"/>
              <a:t>Valid: 131312, *name*, number#2</a:t>
            </a:r>
          </a:p>
          <a:p>
            <a:pPr lvl="2"/>
            <a:r>
              <a:rPr lang="en-US" sz="1600" dirty="0"/>
              <a:t>Invalid : (hi, 69hi, hello world</a:t>
            </a:r>
          </a:p>
          <a:p>
            <a:pPr marL="914400" lvl="2" indent="0">
              <a:buNone/>
            </a:pPr>
            <a:r>
              <a:rPr lang="en-US" sz="16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Lists: </a:t>
            </a:r>
            <a:r>
              <a:rPr lang="en-US" sz="2000" dirty="0"/>
              <a:t>mutable symbols</a:t>
            </a:r>
          </a:p>
          <a:p>
            <a:pPr lvl="2"/>
            <a:r>
              <a:rPr lang="en-US" sz="1600" dirty="0"/>
              <a:t>(x . y) , x and y are s-expressions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b="1" dirty="0"/>
          </a:p>
          <a:p>
            <a:pPr lvl="2"/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F1D76E-66A3-2095-785E-A36DC33D0CE9}"/>
              </a:ext>
            </a:extLst>
          </p:cNvPr>
          <p:cNvSpPr txBox="1"/>
          <p:nvPr/>
        </p:nvSpPr>
        <p:spPr>
          <a:xfrm>
            <a:off x="8699377" y="3478074"/>
            <a:ext cx="2654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(+ 2 3)</a:t>
            </a:r>
            <a:endParaRPr lang="en-GB" sz="2800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7C1F24E-A773-EECB-FAC5-7D7744751741}"/>
              </a:ext>
            </a:extLst>
          </p:cNvPr>
          <p:cNvCxnSpPr>
            <a:cxnSpLocks/>
          </p:cNvCxnSpPr>
          <p:nvPr/>
        </p:nvCxnSpPr>
        <p:spPr>
          <a:xfrm flipV="1">
            <a:off x="8966447" y="3888419"/>
            <a:ext cx="0" cy="585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EEA23FE-CD7C-D17D-EC71-30E42A907B51}"/>
              </a:ext>
            </a:extLst>
          </p:cNvPr>
          <p:cNvSpPr txBox="1"/>
          <p:nvPr/>
        </p:nvSpPr>
        <p:spPr>
          <a:xfrm>
            <a:off x="8176334" y="4411639"/>
            <a:ext cx="158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Operator     (</a:t>
            </a:r>
            <a:r>
              <a:rPr lang="de-DE" dirty="0" err="1"/>
              <a:t>prefix</a:t>
            </a:r>
            <a:r>
              <a:rPr lang="de-DE" dirty="0"/>
              <a:t>) 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3D32F1F-A111-2FF3-7D2E-455579BFC7F3}"/>
              </a:ext>
            </a:extLst>
          </p:cNvPr>
          <p:cNvCxnSpPr>
            <a:cxnSpLocks/>
          </p:cNvCxnSpPr>
          <p:nvPr/>
        </p:nvCxnSpPr>
        <p:spPr>
          <a:xfrm flipH="1">
            <a:off x="9294920" y="3009530"/>
            <a:ext cx="124288" cy="559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ECFD345-3727-CD21-2C68-3DE76772164C}"/>
              </a:ext>
            </a:extLst>
          </p:cNvPr>
          <p:cNvCxnSpPr>
            <a:cxnSpLocks/>
          </p:cNvCxnSpPr>
          <p:nvPr/>
        </p:nvCxnSpPr>
        <p:spPr>
          <a:xfrm>
            <a:off x="9419208" y="2964156"/>
            <a:ext cx="71021" cy="604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6D5CEAD-0DCE-E81D-39A7-9EFF61BF0532}"/>
              </a:ext>
            </a:extLst>
          </p:cNvPr>
          <p:cNvSpPr txBox="1"/>
          <p:nvPr/>
        </p:nvSpPr>
        <p:spPr>
          <a:xfrm>
            <a:off x="8793332" y="2599470"/>
            <a:ext cx="132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Arguments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43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BA2EE-5CF5-160E-C51A-2A281BAA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F793E7-E2E6-731B-ADEB-41DB5B644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20" y="3399500"/>
            <a:ext cx="9548674" cy="6157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(+ 6 9 3)		(* 2 3)		(</a:t>
            </a:r>
            <a:r>
              <a:rPr lang="en-US" dirty="0" err="1"/>
              <a:t>println</a:t>
            </a:r>
            <a:r>
              <a:rPr lang="en-US" dirty="0"/>
              <a:t> “Hello world!”)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A5E579-FAF1-886A-0816-FD79C90E3BA5}"/>
              </a:ext>
            </a:extLst>
          </p:cNvPr>
          <p:cNvSpPr txBox="1"/>
          <p:nvPr/>
        </p:nvSpPr>
        <p:spPr>
          <a:xfrm>
            <a:off x="3792220" y="5262381"/>
            <a:ext cx="330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Function</a:t>
            </a:r>
            <a:r>
              <a:rPr lang="de-DE" sz="2400" dirty="0"/>
              <a:t>/Operator </a:t>
            </a:r>
            <a:r>
              <a:rPr lang="de-DE" sz="2400" dirty="0" err="1"/>
              <a:t>name</a:t>
            </a:r>
            <a:endParaRPr lang="en-GB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9EB7200-6456-7D40-AC08-10CC0C4B1A80}"/>
              </a:ext>
            </a:extLst>
          </p:cNvPr>
          <p:cNvSpPr txBox="1"/>
          <p:nvPr/>
        </p:nvSpPr>
        <p:spPr>
          <a:xfrm>
            <a:off x="4415556" y="1705814"/>
            <a:ext cx="4119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Arguments</a:t>
            </a:r>
            <a:endParaRPr lang="en-GB" sz="24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BDFB74-C47E-DF8D-1349-EDD160A3D1A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97940" y="3890665"/>
            <a:ext cx="1445527" cy="1371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792B5B9-69A7-F57F-7D24-68A020245F2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262120" y="3876291"/>
            <a:ext cx="4181347" cy="1386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EC774B0-229C-C825-1CB0-5F35E2D58F8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443467" y="3876291"/>
            <a:ext cx="1475493" cy="1386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AEA3CF5-1CF2-9278-71D8-2ADD548A91AF}"/>
              </a:ext>
            </a:extLst>
          </p:cNvPr>
          <p:cNvCxnSpPr>
            <a:cxnSpLocks/>
          </p:cNvCxnSpPr>
          <p:nvPr/>
        </p:nvCxnSpPr>
        <p:spPr>
          <a:xfrm flipH="1">
            <a:off x="1930400" y="2131189"/>
            <a:ext cx="3190240" cy="1297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39BADACD-5D34-1FC2-3816-64F8A8DD6626}"/>
              </a:ext>
            </a:extLst>
          </p:cNvPr>
          <p:cNvCxnSpPr>
            <a:cxnSpLocks/>
          </p:cNvCxnSpPr>
          <p:nvPr/>
        </p:nvCxnSpPr>
        <p:spPr>
          <a:xfrm flipH="1">
            <a:off x="4358910" y="2131189"/>
            <a:ext cx="761730" cy="1258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462C290-CA60-0C90-3BB3-C065A053B555}"/>
              </a:ext>
            </a:extLst>
          </p:cNvPr>
          <p:cNvCxnSpPr>
            <a:cxnSpLocks/>
          </p:cNvCxnSpPr>
          <p:nvPr/>
        </p:nvCxnSpPr>
        <p:spPr>
          <a:xfrm>
            <a:off x="5120640" y="2167479"/>
            <a:ext cx="3414155" cy="1221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C940D6D6-9ED7-1E23-A931-CBFF27716226}"/>
                  </a:ext>
                </a:extLst>
              </p14:cNvPr>
              <p14:cNvContentPartPr/>
              <p14:nvPr/>
            </p14:nvContentPartPr>
            <p14:xfrm>
              <a:off x="7853360" y="3812920"/>
              <a:ext cx="1765440" cy="360"/>
            </p14:xfrm>
          </p:contentPart>
        </mc:Choice>
        <mc:Fallback xmlns=""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C940D6D6-9ED7-1E23-A931-CBFF277162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5360" y="3776920"/>
                <a:ext cx="1801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ECF23C5B-600E-A7C9-7214-2EB0A9B6122C}"/>
                  </a:ext>
                </a:extLst>
              </p14:cNvPr>
              <p14:cNvContentPartPr/>
              <p14:nvPr/>
            </p14:nvContentPartPr>
            <p14:xfrm>
              <a:off x="4515800" y="2126320"/>
              <a:ext cx="1316160" cy="36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ECF23C5B-600E-A7C9-7214-2EB0A9B612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7800" y="2090320"/>
                <a:ext cx="1351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E0E7221B-3BD9-1E30-E247-9E866351D2FB}"/>
                  </a:ext>
                </a:extLst>
              </p14:cNvPr>
              <p14:cNvContentPartPr/>
              <p14:nvPr/>
            </p14:nvContentPartPr>
            <p14:xfrm>
              <a:off x="1513400" y="3833080"/>
              <a:ext cx="505440" cy="36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E0E7221B-3BD9-1E30-E247-9E866351D2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5760" y="3797440"/>
                <a:ext cx="541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6" name="Freihand 65">
                <a:extLst>
                  <a:ext uri="{FF2B5EF4-FFF2-40B4-BE49-F238E27FC236}">
                    <a16:creationId xmlns:a16="http://schemas.microsoft.com/office/drawing/2014/main" id="{BE204B36-4AD3-47E0-0E81-1E4D9247C5C7}"/>
                  </a:ext>
                </a:extLst>
              </p14:cNvPr>
              <p14:cNvContentPartPr/>
              <p14:nvPr/>
            </p14:nvContentPartPr>
            <p14:xfrm>
              <a:off x="4185680" y="3833080"/>
              <a:ext cx="343440" cy="360"/>
            </p14:xfrm>
          </p:contentPart>
        </mc:Choice>
        <mc:Fallback xmlns="">
          <p:pic>
            <p:nvPicPr>
              <p:cNvPr id="66" name="Freihand 65">
                <a:extLst>
                  <a:ext uri="{FF2B5EF4-FFF2-40B4-BE49-F238E27FC236}">
                    <a16:creationId xmlns:a16="http://schemas.microsoft.com/office/drawing/2014/main" id="{BE204B36-4AD3-47E0-0E81-1E4D9247C5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67680" y="3797440"/>
                <a:ext cx="379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7" name="Freihand 66">
                <a:extLst>
                  <a:ext uri="{FF2B5EF4-FFF2-40B4-BE49-F238E27FC236}">
                    <a16:creationId xmlns:a16="http://schemas.microsoft.com/office/drawing/2014/main" id="{5C870DC3-49C6-EB3F-B46F-B21D878F59CE}"/>
                  </a:ext>
                </a:extLst>
              </p14:cNvPr>
              <p14:cNvContentPartPr/>
              <p14:nvPr/>
            </p14:nvContentPartPr>
            <p14:xfrm>
              <a:off x="3911000" y="5682400"/>
              <a:ext cx="3068640" cy="360"/>
            </p14:xfrm>
          </p:contentPart>
        </mc:Choice>
        <mc:Fallback xmlns="">
          <p:pic>
            <p:nvPicPr>
              <p:cNvPr id="67" name="Freihand 66">
                <a:extLst>
                  <a:ext uri="{FF2B5EF4-FFF2-40B4-BE49-F238E27FC236}">
                    <a16:creationId xmlns:a16="http://schemas.microsoft.com/office/drawing/2014/main" id="{5C870DC3-49C6-EB3F-B46F-B21D878F59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3360" y="5646400"/>
                <a:ext cx="3104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Freihand 67">
                <a:extLst>
                  <a:ext uri="{FF2B5EF4-FFF2-40B4-BE49-F238E27FC236}">
                    <a16:creationId xmlns:a16="http://schemas.microsoft.com/office/drawing/2014/main" id="{5326C288-BF22-D932-7B42-93F730E82060}"/>
                  </a:ext>
                </a:extLst>
              </p14:cNvPr>
              <p14:cNvContentPartPr/>
              <p14:nvPr/>
            </p14:nvContentPartPr>
            <p14:xfrm>
              <a:off x="6654200" y="3833080"/>
              <a:ext cx="971280" cy="360"/>
            </p14:xfrm>
          </p:contentPart>
        </mc:Choice>
        <mc:Fallback xmlns="">
          <p:pic>
            <p:nvPicPr>
              <p:cNvPr id="68" name="Freihand 67">
                <a:extLst>
                  <a:ext uri="{FF2B5EF4-FFF2-40B4-BE49-F238E27FC236}">
                    <a16:creationId xmlns:a16="http://schemas.microsoft.com/office/drawing/2014/main" id="{5326C288-BF22-D932-7B42-93F730E8206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36560" y="3797440"/>
                <a:ext cx="1006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AF217174-1DC7-CE85-65F5-FC2F31168A09}"/>
                  </a:ext>
                </a:extLst>
              </p14:cNvPr>
              <p14:cNvContentPartPr/>
              <p14:nvPr/>
            </p14:nvContentPartPr>
            <p14:xfrm>
              <a:off x="3890840" y="3772240"/>
              <a:ext cx="214200" cy="36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AF217174-1DC7-CE85-65F5-FC2F31168A0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73200" y="3736240"/>
                <a:ext cx="2498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1" name="Freihand 70">
                <a:extLst>
                  <a:ext uri="{FF2B5EF4-FFF2-40B4-BE49-F238E27FC236}">
                    <a16:creationId xmlns:a16="http://schemas.microsoft.com/office/drawing/2014/main" id="{5470DB4D-62B2-D6A2-8411-0A5A05859310}"/>
                  </a:ext>
                </a:extLst>
              </p14:cNvPr>
              <p14:cNvContentPartPr/>
              <p14:nvPr/>
            </p14:nvContentPartPr>
            <p14:xfrm>
              <a:off x="1157720" y="3792400"/>
              <a:ext cx="208800" cy="360"/>
            </p14:xfrm>
          </p:contentPart>
        </mc:Choice>
        <mc:Fallback xmlns="">
          <p:pic>
            <p:nvPicPr>
              <p:cNvPr id="71" name="Freihand 70">
                <a:extLst>
                  <a:ext uri="{FF2B5EF4-FFF2-40B4-BE49-F238E27FC236}">
                    <a16:creationId xmlns:a16="http://schemas.microsoft.com/office/drawing/2014/main" id="{5470DB4D-62B2-D6A2-8411-0A5A058593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40080" y="3756760"/>
                <a:ext cx="24444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26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2F525-1321-A7DC-FB85-711ADFFB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6C2227-2BCC-2101-339F-14A5D1A24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defvar</a:t>
            </a:r>
            <a:r>
              <a:rPr lang="en-US" dirty="0"/>
              <a:t> number)  		-&gt; only declaration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defvar</a:t>
            </a:r>
            <a:r>
              <a:rPr lang="en-US" dirty="0"/>
              <a:t> num 3) 		-&gt; declaration &amp; </a:t>
            </a:r>
            <a:r>
              <a:rPr lang="en-US" dirty="0" err="1"/>
              <a:t>initialisation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setq</a:t>
            </a:r>
            <a:r>
              <a:rPr lang="en-US" dirty="0"/>
              <a:t> num 5)    		-&gt; change value or local var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(let (one 1) (two 2))  	-&gt; local var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defconstant</a:t>
            </a:r>
            <a:r>
              <a:rPr lang="en-US" dirty="0"/>
              <a:t> </a:t>
            </a:r>
            <a:r>
              <a:rPr lang="en-US" dirty="0" err="1"/>
              <a:t>giesl</a:t>
            </a:r>
            <a:r>
              <a:rPr lang="en-US" dirty="0"/>
              <a:t> 1) 	-&gt;immutable constant</a:t>
            </a:r>
          </a:p>
        </p:txBody>
      </p:sp>
    </p:spTree>
    <p:extLst>
      <p:ext uri="{BB962C8B-B14F-4D97-AF65-F5344CB8AC3E}">
        <p14:creationId xmlns:p14="http://schemas.microsoft.com/office/powerpoint/2010/main" val="64465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2FED7-AD75-EFF2-B12A-8F76D201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circle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D33F70-842F-E120-14FD-484057A1D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(</a:t>
            </a:r>
            <a:r>
              <a:rPr lang="de-DE" dirty="0" err="1"/>
              <a:t>defvar</a:t>
            </a:r>
            <a:r>
              <a:rPr lang="de-DE" dirty="0"/>
              <a:t> </a:t>
            </a:r>
            <a:r>
              <a:rPr lang="de-DE" dirty="0" err="1"/>
              <a:t>rad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(</a:t>
            </a:r>
            <a:r>
              <a:rPr lang="de-DE" dirty="0" err="1"/>
              <a:t>defvar</a:t>
            </a:r>
            <a:r>
              <a:rPr lang="de-DE" dirty="0"/>
              <a:t> </a:t>
            </a:r>
            <a:r>
              <a:rPr lang="de-DE" dirty="0" err="1"/>
              <a:t>paint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(</a:t>
            </a:r>
            <a:r>
              <a:rPr lang="de-DE" dirty="0" err="1"/>
              <a:t>defvar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43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442B9-CC46-9C96-3D8B-0AE240E1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725"/>
            <a:ext cx="10515600" cy="1325563"/>
          </a:xfrm>
        </p:spPr>
        <p:txBody>
          <a:bodyPr/>
          <a:lstStyle/>
          <a:p>
            <a:r>
              <a:rPr lang="de-DE" dirty="0"/>
              <a:t>Lists</a:t>
            </a:r>
            <a:endParaRPr lang="en-GB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25F6522-4CA4-5A96-C7CF-23AC456C0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0362" y="2749885"/>
            <a:ext cx="6429080" cy="1647926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9B02D7B-F076-6A63-D006-5A62F5D3AD14}"/>
              </a:ext>
            </a:extLst>
          </p:cNvPr>
          <p:cNvSpPr txBox="1"/>
          <p:nvPr/>
        </p:nvSpPr>
        <p:spPr>
          <a:xfrm>
            <a:off x="3813617" y="1831045"/>
            <a:ext cx="580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car</a:t>
            </a:r>
            <a:endParaRPr lang="en-GB" sz="2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C444CE-D850-6066-7553-3CFFAEE8E46E}"/>
              </a:ext>
            </a:extLst>
          </p:cNvPr>
          <p:cNvSpPr txBox="1"/>
          <p:nvPr/>
        </p:nvSpPr>
        <p:spPr>
          <a:xfrm>
            <a:off x="5499062" y="1828800"/>
            <a:ext cx="923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cdr</a:t>
            </a:r>
            <a:endParaRPr lang="en-GB" sz="2400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27A12AB-8075-C309-5E20-743A6BFBB78F}"/>
              </a:ext>
            </a:extLst>
          </p:cNvPr>
          <p:cNvCxnSpPr>
            <a:stCxn id="9" idx="2"/>
          </p:cNvCxnSpPr>
          <p:nvPr/>
        </p:nvCxnSpPr>
        <p:spPr>
          <a:xfrm>
            <a:off x="4104033" y="2292710"/>
            <a:ext cx="681032" cy="719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9C49187-28C6-00A6-20C6-612AAF526742}"/>
              </a:ext>
            </a:extLst>
          </p:cNvPr>
          <p:cNvCxnSpPr/>
          <p:nvPr/>
        </p:nvCxnSpPr>
        <p:spPr>
          <a:xfrm flipH="1">
            <a:off x="5406502" y="2290465"/>
            <a:ext cx="372862" cy="721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77D8F2C3-E337-148D-C06E-559F8040BE48}"/>
              </a:ext>
            </a:extLst>
          </p:cNvPr>
          <p:cNvSpPr txBox="1"/>
          <p:nvPr/>
        </p:nvSpPr>
        <p:spPr>
          <a:xfrm>
            <a:off x="499533" y="1828800"/>
            <a:ext cx="33140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(car ‘(A B C)) -&gt; A</a:t>
            </a:r>
          </a:p>
          <a:p>
            <a:endParaRPr lang="en-US" sz="2400" dirty="0"/>
          </a:p>
          <a:p>
            <a:r>
              <a:rPr lang="en-US" sz="2400" dirty="0"/>
              <a:t>(</a:t>
            </a:r>
            <a:r>
              <a:rPr lang="en-US" sz="2400" dirty="0" err="1"/>
              <a:t>cdr</a:t>
            </a:r>
            <a:r>
              <a:rPr lang="en-US" sz="2400" dirty="0"/>
              <a:t> ‘(A B C)) -&gt; (B C)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Remember:</a:t>
            </a:r>
          </a:p>
          <a:p>
            <a:r>
              <a:rPr lang="en-US" sz="2400" dirty="0"/>
              <a:t>In Haskell head and tail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609A78B-CA3A-64F1-4A2F-5257B52F7C3C}"/>
              </a:ext>
            </a:extLst>
          </p:cNvPr>
          <p:cNvSpPr txBox="1"/>
          <p:nvPr/>
        </p:nvSpPr>
        <p:spPr>
          <a:xfrm>
            <a:off x="7464809" y="1827678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 cell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968FA4E-6A91-02D0-D9FA-AD2A407BAD5A}"/>
              </a:ext>
            </a:extLst>
          </p:cNvPr>
          <p:cNvCxnSpPr>
            <a:cxnSpLocks/>
          </p:cNvCxnSpPr>
          <p:nvPr/>
        </p:nvCxnSpPr>
        <p:spPr>
          <a:xfrm flipH="1">
            <a:off x="7091947" y="2226733"/>
            <a:ext cx="519586" cy="675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18BF3D3-B7FA-7CB0-4AEF-C2B31479EDE4}"/>
              </a:ext>
            </a:extLst>
          </p:cNvPr>
          <p:cNvCxnSpPr>
            <a:cxnSpLocks/>
          </p:cNvCxnSpPr>
          <p:nvPr/>
        </p:nvCxnSpPr>
        <p:spPr>
          <a:xfrm>
            <a:off x="8391903" y="2215062"/>
            <a:ext cx="492467" cy="698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24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Breitbild</PresentationFormat>
  <Paragraphs>135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Lisp (list processing)</vt:lpstr>
      <vt:lpstr>Language Innovations</vt:lpstr>
      <vt:lpstr>Lisp usage</vt:lpstr>
      <vt:lpstr>Lisp Ranking (maybe)</vt:lpstr>
      <vt:lpstr>S-expressions</vt:lpstr>
      <vt:lpstr>Examples</vt:lpstr>
      <vt:lpstr>Variables</vt:lpstr>
      <vt:lpstr>Code example: circle</vt:lpstr>
      <vt:lpstr>Lists</vt:lpstr>
      <vt:lpstr>Lists in Lisp vs. Haskell</vt:lpstr>
      <vt:lpstr>Tree-structure of functions</vt:lpstr>
      <vt:lpstr>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Lisp (list processing)</dc:title>
  <dc:creator>Niyazi Alacapunar</dc:creator>
  <cp:lastModifiedBy>Niyazi Alacapunar</cp:lastModifiedBy>
  <cp:revision>23</cp:revision>
  <dcterms:created xsi:type="dcterms:W3CDTF">2023-05-07T12:00:31Z</dcterms:created>
  <dcterms:modified xsi:type="dcterms:W3CDTF">2023-05-09T17:10:20Z</dcterms:modified>
</cp:coreProperties>
</file>