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1" i="1" u="none" strike="noStrike" cap="none" spc="0" normalizeH="0" baseline="0">
        <a:ln>
          <a:noFill/>
        </a:ln>
        <a:solidFill>
          <a:schemeClr val="accent1">
            <a:lumOff val="-13575"/>
          </a:schemeClr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1" i="1" u="none" strike="noStrike" cap="none" spc="0" normalizeH="0" baseline="0">
        <a:ln>
          <a:noFill/>
        </a:ln>
        <a:solidFill>
          <a:schemeClr val="accent1">
            <a:lumOff val="-13575"/>
          </a:schemeClr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1" i="1" u="none" strike="noStrike" cap="none" spc="0" normalizeH="0" baseline="0">
        <a:ln>
          <a:noFill/>
        </a:ln>
        <a:solidFill>
          <a:schemeClr val="accent1">
            <a:lumOff val="-13575"/>
          </a:schemeClr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1" i="1" u="none" strike="noStrike" cap="none" spc="0" normalizeH="0" baseline="0">
        <a:ln>
          <a:noFill/>
        </a:ln>
        <a:solidFill>
          <a:schemeClr val="accent1">
            <a:lumOff val="-13575"/>
          </a:schemeClr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1" i="1" u="none" strike="noStrike" cap="none" spc="0" normalizeH="0" baseline="0">
        <a:ln>
          <a:noFill/>
        </a:ln>
        <a:solidFill>
          <a:schemeClr val="accent1">
            <a:lumOff val="-13575"/>
          </a:schemeClr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1" i="1" u="none" strike="noStrike" cap="none" spc="0" normalizeH="0" baseline="0">
        <a:ln>
          <a:noFill/>
        </a:ln>
        <a:solidFill>
          <a:schemeClr val="accent1">
            <a:lumOff val="-13575"/>
          </a:schemeClr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1" i="1" u="none" strike="noStrike" cap="none" spc="0" normalizeH="0" baseline="0">
        <a:ln>
          <a:noFill/>
        </a:ln>
        <a:solidFill>
          <a:schemeClr val="accent1">
            <a:lumOff val="-13575"/>
          </a:schemeClr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1" i="1" u="none" strike="noStrike" cap="none" spc="0" normalizeH="0" baseline="0">
        <a:ln>
          <a:noFill/>
        </a:ln>
        <a:solidFill>
          <a:schemeClr val="accent1">
            <a:lumOff val="-13575"/>
          </a:schemeClr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1" i="1" u="none" strike="noStrike" cap="none" spc="0" normalizeH="0" baseline="0">
        <a:ln>
          <a:noFill/>
        </a:ln>
        <a:solidFill>
          <a:schemeClr val="accent1">
            <a:lumOff val="-13575"/>
          </a:schemeClr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45"/>
  </p:normalViewPr>
  <p:slideViewPr>
    <p:cSldViewPr snapToGrid="0">
      <p:cViewPr varScale="1">
        <p:scale>
          <a:sx n="64" d="100"/>
          <a:sy n="64" d="100"/>
        </p:scale>
        <p:origin x="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:in und Datum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Autor:in und Datum</a:t>
            </a:r>
          </a:p>
        </p:txBody>
      </p:sp>
      <p:sp>
        <p:nvSpPr>
          <p:cNvPr id="12" name="Titel der Präsentation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Titel der Präsentation</a:t>
            </a:r>
          </a:p>
        </p:txBody>
      </p:sp>
      <p:sp>
        <p:nvSpPr>
          <p:cNvPr id="13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Präsentationsuntertitel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uf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Aufstellung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akt (gro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ebene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100 %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kte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Fakten</a:t>
            </a:r>
          </a:p>
        </p:txBody>
      </p:sp>
      <p:sp>
        <p:nvSpPr>
          <p:cNvPr id="10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Quellenangab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Quellenangabe</a:t>
            </a:r>
          </a:p>
        </p:txBody>
      </p:sp>
      <p:sp>
        <p:nvSpPr>
          <p:cNvPr id="116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„Bemerkenswert“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alatschüssel mit gebratenem Reis, gekochten Eiern und Stäbchen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Schüssel mit Lachsfrikadellen, Salat und Hummus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Schüssel mit Pappardelle, Petersilienbutter, gerösteten Haselnüssen und geriebenem Parmesan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alatschüssel mit gebratenem Reis, gekochten Eiern und Stäbchen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und Limonen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Titel der Präsentation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Titel der Präsentation</a:t>
            </a:r>
          </a:p>
        </p:txBody>
      </p:sp>
      <p:sp>
        <p:nvSpPr>
          <p:cNvPr id="23" name="Autor:in und Datum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Autor:in und Datum</a:t>
            </a:r>
          </a:p>
        </p:txBody>
      </p:sp>
      <p:sp>
        <p:nvSpPr>
          <p:cNvPr id="24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Präsentationsuntertitel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chüssel mit Lachsfrikadellen, Salat und Hummus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Folientitel</a:t>
            </a:r>
          </a:p>
        </p:txBody>
      </p:sp>
      <p:sp>
        <p:nvSpPr>
          <p:cNvPr id="34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Folien-Untertitel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lientitel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43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44" name="Textebe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be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Punkte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61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Schüssel mit Pappardelle, Petersilienbutter, gerösteten Haselnüssen und geriebenem Parmesan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6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el des Abschnitts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Titel des Abschnitts</a:t>
            </a:r>
          </a:p>
        </p:txBody>
      </p:sp>
      <p:sp>
        <p:nvSpPr>
          <p:cNvPr id="72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80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8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-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Agenda-Titel</a:t>
            </a:r>
          </a:p>
        </p:txBody>
      </p:sp>
      <p:sp>
        <p:nvSpPr>
          <p:cNvPr id="89" name="Agenda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Agenda-Untertitel</a:t>
            </a:r>
          </a:p>
        </p:txBody>
      </p:sp>
      <p:sp>
        <p:nvSpPr>
          <p:cNvPr id="90" name="Textebe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Agendathemen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Folientitel</a:t>
            </a:r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 b="0" i="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Was noch work in progress i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Was noch work in progress ist</a:t>
            </a:r>
          </a:p>
        </p:txBody>
      </p:sp>
      <p:sp>
        <p:nvSpPr>
          <p:cNvPr id="152" name="Sorry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Sorry</a:t>
            </a:r>
          </a:p>
        </p:txBody>
      </p:sp>
      <p:sp>
        <p:nvSpPr>
          <p:cNvPr id="153" name="Einleitung in das Thema ist nur ein Konzept bis jetz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98500" indent="-698500">
              <a:buSzPct val="123000"/>
              <a:buChar char="•"/>
            </a:pPr>
            <a:r>
              <a:t>Einleitung in das Thema ist nur ein Konzept bis jetzt</a:t>
            </a:r>
          </a:p>
          <a:p>
            <a:pPr marL="698500" indent="-698500">
              <a:buSzPct val="123000"/>
              <a:buChar char="•"/>
            </a:pPr>
            <a:r>
              <a:t>Der History/Innovations/Area of application Teil ist unfertig/ausbaufähig</a:t>
            </a:r>
          </a:p>
          <a:p>
            <a:pPr marL="698500" indent="-698500">
              <a:buSzPct val="123000"/>
              <a:buChar char="•"/>
            </a:pPr>
            <a:r>
              <a:t>Kleinigkeiten und Feinheiten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Lexical Scop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Lexical Scoping</a:t>
            </a:r>
          </a:p>
        </p:txBody>
      </p:sp>
      <p:sp>
        <p:nvSpPr>
          <p:cNvPr id="239" name="Syntax"/>
          <p:cNvSpPr txBox="1">
            <a:spLocks noGrp="1"/>
          </p:cNvSpPr>
          <p:nvPr>
            <p:ph type="body" idx="21"/>
          </p:nvPr>
        </p:nvSpPr>
        <p:spPr>
          <a:xfrm>
            <a:off x="1206500" y="2355185"/>
            <a:ext cx="1059371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Syntax</a:t>
            </a:r>
          </a:p>
        </p:txBody>
      </p:sp>
      <p:sp>
        <p:nvSpPr>
          <p:cNvPr id="240" name="Scope of variable determined by position in code/which block…"/>
          <p:cNvSpPr txBox="1">
            <a:spLocks noGrp="1"/>
          </p:cNvSpPr>
          <p:nvPr>
            <p:ph type="body" sz="half" idx="1"/>
          </p:nvPr>
        </p:nvSpPr>
        <p:spPr>
          <a:xfrm>
            <a:off x="1206500" y="4248504"/>
            <a:ext cx="11637371" cy="8256012"/>
          </a:xfrm>
          <a:prstGeom prst="rect">
            <a:avLst/>
          </a:prstGeom>
        </p:spPr>
        <p:txBody>
          <a:bodyPr/>
          <a:lstStyle/>
          <a:p>
            <a:r>
              <a:t>Scope of variable determined by position in code/which block</a:t>
            </a:r>
          </a:p>
          <a:p>
            <a:pPr lvl="1"/>
            <a:r>
              <a:t>Can be accessed within block and any block nested within</a:t>
            </a:r>
          </a:p>
          <a:p>
            <a:r>
              <a:t>Incorporated in Java, Python, JavaScript</a:t>
            </a:r>
          </a:p>
        </p:txBody>
      </p:sp>
      <p:sp>
        <p:nvSpPr>
          <p:cNvPr id="241" name="begin"/>
          <p:cNvSpPr txBox="1"/>
          <p:nvPr/>
        </p:nvSpPr>
        <p:spPr>
          <a:xfrm>
            <a:off x="13170505" y="2650227"/>
            <a:ext cx="994614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-20754"/>
                    <a:lumOff val="-16738"/>
                  </a:schemeClr>
                </a:solidFill>
              </a:defRPr>
            </a:lvl1pPr>
          </a:lstStyle>
          <a:p>
            <a:r>
              <a:t>begin</a:t>
            </a:r>
          </a:p>
        </p:txBody>
      </p:sp>
      <p:sp>
        <p:nvSpPr>
          <p:cNvPr id="242" name="end"/>
          <p:cNvSpPr txBox="1"/>
          <p:nvPr/>
        </p:nvSpPr>
        <p:spPr>
          <a:xfrm>
            <a:off x="13314142" y="8851128"/>
            <a:ext cx="707340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-20754"/>
                    <a:lumOff val="-16738"/>
                  </a:schemeClr>
                </a:solidFill>
              </a:defRPr>
            </a:lvl1pPr>
          </a:lstStyle>
          <a:p>
            <a:r>
              <a:t>end</a:t>
            </a:r>
          </a:p>
        </p:txBody>
      </p:sp>
      <p:sp>
        <p:nvSpPr>
          <p:cNvPr id="243" name="integer A, X;"/>
          <p:cNvSpPr txBox="1"/>
          <p:nvPr/>
        </p:nvSpPr>
        <p:spPr>
          <a:xfrm>
            <a:off x="13520453" y="3209145"/>
            <a:ext cx="2022197" cy="5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integer </a:t>
            </a:r>
            <a:r>
              <a:rPr b="0">
                <a:solidFill>
                  <a:srgbClr val="5E5E5E"/>
                </a:solidFill>
              </a:rPr>
              <a:t>A, X;</a:t>
            </a:r>
          </a:p>
        </p:txBody>
      </p:sp>
      <p:sp>
        <p:nvSpPr>
          <p:cNvPr id="244" name="comment outer X;"/>
          <p:cNvSpPr txBox="1"/>
          <p:nvPr/>
        </p:nvSpPr>
        <p:spPr>
          <a:xfrm>
            <a:off x="16838803" y="4326345"/>
            <a:ext cx="2847696" cy="5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comment </a:t>
            </a:r>
            <a:r>
              <a:rPr b="0"/>
              <a:t>outer X;</a:t>
            </a:r>
          </a:p>
        </p:txBody>
      </p:sp>
      <p:sp>
        <p:nvSpPr>
          <p:cNvPr id="245" name="A := 5;"/>
          <p:cNvSpPr txBox="1"/>
          <p:nvPr/>
        </p:nvSpPr>
        <p:spPr>
          <a:xfrm>
            <a:off x="13588212" y="3767364"/>
            <a:ext cx="1089382" cy="500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A</a:t>
            </a:r>
            <a:r>
              <a:t> := </a:t>
            </a:r>
            <a:r>
              <a:rPr b="0"/>
              <a:t>5</a:t>
            </a:r>
            <a:r>
              <a:t>;</a:t>
            </a:r>
          </a:p>
        </p:txBody>
      </p:sp>
      <p:sp>
        <p:nvSpPr>
          <p:cNvPr id="246" name="X := 8;"/>
          <p:cNvSpPr txBox="1"/>
          <p:nvPr/>
        </p:nvSpPr>
        <p:spPr>
          <a:xfrm>
            <a:off x="13591184" y="4326345"/>
            <a:ext cx="1083438" cy="5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X</a:t>
            </a:r>
            <a:r>
              <a:t> := </a:t>
            </a:r>
            <a:r>
              <a:rPr b="0"/>
              <a:t>8</a:t>
            </a:r>
            <a:r>
              <a:t>;</a:t>
            </a:r>
          </a:p>
        </p:txBody>
      </p:sp>
      <p:sp>
        <p:nvSpPr>
          <p:cNvPr id="247" name="begin"/>
          <p:cNvSpPr txBox="1"/>
          <p:nvPr/>
        </p:nvSpPr>
        <p:spPr>
          <a:xfrm>
            <a:off x="13635596" y="4893278"/>
            <a:ext cx="994614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-20754"/>
                    <a:lumOff val="-16738"/>
                  </a:schemeClr>
                </a:solidFill>
              </a:defRPr>
            </a:lvl1pPr>
          </a:lstStyle>
          <a:p>
            <a:r>
              <a:t>begin</a:t>
            </a:r>
          </a:p>
        </p:txBody>
      </p:sp>
      <p:sp>
        <p:nvSpPr>
          <p:cNvPr id="248" name="integer X, Y;"/>
          <p:cNvSpPr txBox="1"/>
          <p:nvPr/>
        </p:nvSpPr>
        <p:spPr>
          <a:xfrm>
            <a:off x="14225566" y="5453022"/>
            <a:ext cx="1973327" cy="5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integer </a:t>
            </a:r>
            <a:r>
              <a:rPr b="0">
                <a:solidFill>
                  <a:srgbClr val="5E5E5E"/>
                </a:solidFill>
              </a:rPr>
              <a:t>X, Y;</a:t>
            </a:r>
          </a:p>
        </p:txBody>
      </p:sp>
      <p:sp>
        <p:nvSpPr>
          <p:cNvPr id="249" name="X := 5;"/>
          <p:cNvSpPr txBox="1"/>
          <p:nvPr/>
        </p:nvSpPr>
        <p:spPr>
          <a:xfrm>
            <a:off x="14233450" y="6004053"/>
            <a:ext cx="1083438" cy="500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X</a:t>
            </a:r>
            <a:r>
              <a:t> := </a:t>
            </a:r>
            <a:r>
              <a:rPr b="0"/>
              <a:t>5</a:t>
            </a:r>
            <a:r>
              <a:t>;</a:t>
            </a:r>
          </a:p>
        </p:txBody>
      </p:sp>
      <p:sp>
        <p:nvSpPr>
          <p:cNvPr id="250" name="comment inner X assigned here;"/>
          <p:cNvSpPr txBox="1"/>
          <p:nvPr/>
        </p:nvSpPr>
        <p:spPr>
          <a:xfrm>
            <a:off x="16875132" y="6004053"/>
            <a:ext cx="4945457" cy="500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comment </a:t>
            </a:r>
            <a:r>
              <a:rPr b="0"/>
              <a:t>inner X assigned here;</a:t>
            </a:r>
          </a:p>
        </p:txBody>
      </p:sp>
      <p:sp>
        <p:nvSpPr>
          <p:cNvPr id="251" name="Y := 10;"/>
          <p:cNvSpPr txBox="1"/>
          <p:nvPr/>
        </p:nvSpPr>
        <p:spPr>
          <a:xfrm>
            <a:off x="14211300" y="6586275"/>
            <a:ext cx="1260755" cy="5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Y</a:t>
            </a:r>
            <a:r>
              <a:t> := </a:t>
            </a:r>
            <a:r>
              <a:rPr b="0"/>
              <a:t>10</a:t>
            </a:r>
            <a:r>
              <a:t>;</a:t>
            </a:r>
          </a:p>
        </p:txBody>
      </p:sp>
      <p:sp>
        <p:nvSpPr>
          <p:cNvPr id="252" name="end"/>
          <p:cNvSpPr txBox="1"/>
          <p:nvPr/>
        </p:nvSpPr>
        <p:spPr>
          <a:xfrm>
            <a:off x="13614400" y="7112874"/>
            <a:ext cx="707340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-20754"/>
                    <a:lumOff val="-16738"/>
                  </a:schemeClr>
                </a:solidFill>
              </a:defRPr>
            </a:lvl1pPr>
          </a:lstStyle>
          <a:p>
            <a:r>
              <a:t>end</a:t>
            </a:r>
          </a:p>
        </p:txBody>
      </p:sp>
      <p:sp>
        <p:nvSpPr>
          <p:cNvPr id="253" name="outinteger(1,X);"/>
          <p:cNvSpPr txBox="1"/>
          <p:nvPr/>
        </p:nvSpPr>
        <p:spPr>
          <a:xfrm>
            <a:off x="13263723" y="7719528"/>
            <a:ext cx="2535658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</a:rPr>
              <a:t>outinteger</a:t>
            </a:r>
            <a:r>
              <a:t>(1,</a:t>
            </a:r>
            <a:r>
              <a:rPr>
                <a:solidFill>
                  <a:schemeClr val="accent1"/>
                </a:solidFill>
              </a:rPr>
              <a:t>X</a:t>
            </a:r>
            <a:r>
              <a:t>);</a:t>
            </a:r>
          </a:p>
        </p:txBody>
      </p:sp>
      <p:sp>
        <p:nvSpPr>
          <p:cNvPr id="254" name="Y := 12;"/>
          <p:cNvSpPr txBox="1"/>
          <p:nvPr/>
        </p:nvSpPr>
        <p:spPr>
          <a:xfrm>
            <a:off x="13281054" y="8280925"/>
            <a:ext cx="1260755" cy="500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Y</a:t>
            </a:r>
            <a:r>
              <a:t> := </a:t>
            </a:r>
            <a:r>
              <a:rPr b="0"/>
              <a:t>12</a:t>
            </a:r>
            <a:r>
              <a:t>;</a:t>
            </a:r>
          </a:p>
        </p:txBody>
      </p:sp>
      <p:sp>
        <p:nvSpPr>
          <p:cNvPr id="255" name="Output: 8"/>
          <p:cNvSpPr txBox="1"/>
          <p:nvPr/>
        </p:nvSpPr>
        <p:spPr>
          <a:xfrm>
            <a:off x="14990359" y="10196779"/>
            <a:ext cx="1973326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rPr>
                <a:solidFill>
                  <a:srgbClr val="000000"/>
                </a:solidFill>
              </a:rPr>
              <a:t>Output</a:t>
            </a:r>
            <a:r>
              <a:t>: </a:t>
            </a:r>
            <a:r>
              <a:rPr>
                <a:solidFill>
                  <a:srgbClr val="5E5E5E"/>
                </a:solidFill>
              </a:rPr>
              <a:t>8</a:t>
            </a:r>
          </a:p>
        </p:txBody>
      </p:sp>
      <p:sp>
        <p:nvSpPr>
          <p:cNvPr id="256" name="Rechteck"/>
          <p:cNvSpPr/>
          <p:nvPr/>
        </p:nvSpPr>
        <p:spPr>
          <a:xfrm>
            <a:off x="14876931" y="9785453"/>
            <a:ext cx="5845046" cy="1407764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b="0" i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57" name="comment error! Y not defined in outer scope;"/>
          <p:cNvSpPr txBox="1"/>
          <p:nvPr/>
        </p:nvSpPr>
        <p:spPr>
          <a:xfrm>
            <a:off x="15939346" y="8280925"/>
            <a:ext cx="6817031" cy="500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comment </a:t>
            </a:r>
            <a:r>
              <a:rPr b="0"/>
              <a:t>error! Y not defined in outer scope;</a:t>
            </a:r>
          </a:p>
        </p:txBody>
      </p:sp>
      <p:sp>
        <p:nvSpPr>
          <p:cNvPr id="258" name="Rechteck: abgerundete Ecken 18"/>
          <p:cNvSpPr/>
          <p:nvPr/>
        </p:nvSpPr>
        <p:spPr>
          <a:xfrm>
            <a:off x="12767799" y="2449175"/>
            <a:ext cx="10063311" cy="7058153"/>
          </a:xfrm>
          <a:prstGeom prst="roundRect">
            <a:avLst>
              <a:gd name="adj" fmla="val 14410"/>
            </a:avLst>
          </a:prstGeom>
          <a:ln w="57150">
            <a:solidFill>
              <a:srgbClr val="5E5E5E"/>
            </a:solidFill>
          </a:ln>
        </p:spPr>
        <p:txBody>
          <a:bodyPr lIns="50800" tIns="50800" rIns="50800" bIns="50800" anchor="ctr"/>
          <a:lstStyle/>
          <a:p>
            <a:pPr defTabSz="825500">
              <a:defRPr sz="3200" b="0" i="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1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1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1" build="p" bldLvl="5" animBg="1" advAuto="0"/>
      <p:bldP spid="241" grpId="3" animBg="1" advAuto="0"/>
      <p:bldP spid="242" grpId="4" animBg="1" advAuto="0"/>
      <p:bldP spid="243" grpId="5" animBg="1" advAuto="0"/>
      <p:bldP spid="244" grpId="8" animBg="1" advAuto="0"/>
      <p:bldP spid="245" grpId="6" animBg="1" advAuto="0"/>
      <p:bldP spid="246" grpId="7" animBg="1" advAuto="0"/>
      <p:bldP spid="247" grpId="9" animBg="1" advAuto="0"/>
      <p:bldP spid="248" grpId="11" animBg="1" advAuto="0"/>
      <p:bldP spid="249" grpId="12" animBg="1" advAuto="0"/>
      <p:bldP spid="250" grpId="13" animBg="1" advAuto="0"/>
      <p:bldP spid="251" grpId="14" animBg="1" advAuto="0"/>
      <p:bldP spid="252" grpId="10" animBg="1" advAuto="0"/>
      <p:bldP spid="253" grpId="15" animBg="1" advAuto="0"/>
      <p:bldP spid="254" grpId="18" animBg="1" advAuto="0"/>
      <p:bldP spid="255" grpId="17" animBg="1" advAuto="0"/>
      <p:bldP spid="256" grpId="16" animBg="1" advAuto="0"/>
      <p:bldP spid="257" grpId="19" animBg="1" advAuto="0"/>
      <p:bldP spid="258" grpId="2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Array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Arrays</a:t>
            </a:r>
          </a:p>
        </p:txBody>
      </p:sp>
      <p:sp>
        <p:nvSpPr>
          <p:cNvPr id="261" name="Syntax"/>
          <p:cNvSpPr txBox="1">
            <a:spLocks noGrp="1"/>
          </p:cNvSpPr>
          <p:nvPr>
            <p:ph type="body" idx="21"/>
          </p:nvPr>
        </p:nvSpPr>
        <p:spPr>
          <a:xfrm>
            <a:off x="1206500" y="2355185"/>
            <a:ext cx="1059371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Syntax</a:t>
            </a:r>
          </a:p>
        </p:txBody>
      </p:sp>
      <p:sp>
        <p:nvSpPr>
          <p:cNvPr id="262" name="Every array declared with one data type…"/>
          <p:cNvSpPr txBox="1">
            <a:spLocks noGrp="1"/>
          </p:cNvSpPr>
          <p:nvPr>
            <p:ph type="body" sz="half" idx="1"/>
          </p:nvPr>
        </p:nvSpPr>
        <p:spPr>
          <a:xfrm>
            <a:off x="1206500" y="4248504"/>
            <a:ext cx="11637371" cy="8256012"/>
          </a:xfrm>
          <a:prstGeom prst="rect">
            <a:avLst/>
          </a:prstGeom>
        </p:spPr>
        <p:txBody>
          <a:bodyPr/>
          <a:lstStyle/>
          <a:p>
            <a:r>
              <a:t>Every array declared with one data type</a:t>
            </a:r>
          </a:p>
          <a:p>
            <a:pPr lvl="1"/>
            <a:r>
              <a:t>real array by default</a:t>
            </a:r>
          </a:p>
          <a:p>
            <a:r>
              <a:t>array[</a:t>
            </a:r>
            <a:r>
              <a:rPr i="1">
                <a:solidFill>
                  <a:srgbClr val="5E5E5E"/>
                </a:solidFill>
              </a:rPr>
              <a:t>start</a:t>
            </a:r>
            <a:r>
              <a:t>:</a:t>
            </a:r>
            <a:r>
              <a:rPr i="1">
                <a:solidFill>
                  <a:srgbClr val="5E5E5E"/>
                </a:solidFill>
              </a:rPr>
              <a:t>end</a:t>
            </a:r>
            <a:r>
              <a:t>]</a:t>
            </a:r>
          </a:p>
        </p:txBody>
      </p:sp>
      <p:sp>
        <p:nvSpPr>
          <p:cNvPr id="263" name="procedure arrayproc(n); value n; integer n;"/>
          <p:cNvSpPr txBox="1"/>
          <p:nvPr/>
        </p:nvSpPr>
        <p:spPr>
          <a:xfrm>
            <a:off x="14602573" y="3406024"/>
            <a:ext cx="6725565" cy="498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procedure </a:t>
            </a:r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</a:rPr>
              <a:t>arrayproc</a:t>
            </a:r>
            <a:r>
              <a:rPr>
                <a:solidFill>
                  <a:srgbClr val="5E5E5E"/>
                </a:solidFill>
              </a:rPr>
              <a:t>(n); value n; integer n;</a:t>
            </a:r>
          </a:p>
        </p:txBody>
      </p:sp>
      <p:sp>
        <p:nvSpPr>
          <p:cNvPr id="264" name="begin"/>
          <p:cNvSpPr txBox="1"/>
          <p:nvPr/>
        </p:nvSpPr>
        <p:spPr>
          <a:xfrm>
            <a:off x="14367449" y="2884850"/>
            <a:ext cx="994614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-20754"/>
                    <a:lumOff val="-16738"/>
                  </a:schemeClr>
                </a:solidFill>
              </a:defRPr>
            </a:lvl1pPr>
          </a:lstStyle>
          <a:p>
            <a:r>
              <a:t>begin</a:t>
            </a:r>
          </a:p>
        </p:txBody>
      </p:sp>
      <p:sp>
        <p:nvSpPr>
          <p:cNvPr id="265" name="begin"/>
          <p:cNvSpPr txBox="1"/>
          <p:nvPr/>
        </p:nvSpPr>
        <p:spPr>
          <a:xfrm>
            <a:off x="14854687" y="3927197"/>
            <a:ext cx="994614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-20754"/>
                    <a:lumOff val="-16738"/>
                  </a:schemeClr>
                </a:solidFill>
              </a:defRPr>
            </a:lvl1pPr>
          </a:lstStyle>
          <a:p>
            <a:r>
              <a:t>begin</a:t>
            </a:r>
          </a:p>
        </p:txBody>
      </p:sp>
      <p:sp>
        <p:nvSpPr>
          <p:cNvPr id="266" name="integer array x[0:n-1];"/>
          <p:cNvSpPr txBox="1"/>
          <p:nvPr/>
        </p:nvSpPr>
        <p:spPr>
          <a:xfrm>
            <a:off x="15147586" y="4448371"/>
            <a:ext cx="3502153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integer </a:t>
            </a:r>
            <a:r>
              <a:rPr>
                <a:solidFill>
                  <a:srgbClr val="5E5E5E"/>
                </a:solidFill>
              </a:rPr>
              <a:t>array x[0:n-1];</a:t>
            </a:r>
          </a:p>
        </p:txBody>
      </p:sp>
      <p:sp>
        <p:nvSpPr>
          <p:cNvPr id="267" name="x[0]:=10;"/>
          <p:cNvSpPr txBox="1"/>
          <p:nvPr/>
        </p:nvSpPr>
        <p:spPr>
          <a:xfrm>
            <a:off x="15157168" y="4969544"/>
            <a:ext cx="1438073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5E5E5E"/>
                </a:solidFill>
              </a:defRPr>
            </a:pPr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x[0]</a:t>
            </a:r>
            <a:r>
              <a:t>:=10;</a:t>
            </a:r>
          </a:p>
        </p:txBody>
      </p:sp>
      <p:sp>
        <p:nvSpPr>
          <p:cNvPr id="268" name="x[1]:=11;"/>
          <p:cNvSpPr txBox="1"/>
          <p:nvPr/>
        </p:nvSpPr>
        <p:spPr>
          <a:xfrm>
            <a:off x="15157168" y="5490718"/>
            <a:ext cx="1438073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5E5E5E"/>
                </a:solidFill>
              </a:defRPr>
            </a:pPr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x[1]</a:t>
            </a:r>
            <a:r>
              <a:t>:=11;</a:t>
            </a:r>
          </a:p>
        </p:txBody>
      </p:sp>
      <p:sp>
        <p:nvSpPr>
          <p:cNvPr id="269" name="x[2]:=12;"/>
          <p:cNvSpPr txBox="1"/>
          <p:nvPr/>
        </p:nvSpPr>
        <p:spPr>
          <a:xfrm>
            <a:off x="15157168" y="6011892"/>
            <a:ext cx="1438073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5E5E5E"/>
                </a:solidFill>
              </a:defRPr>
            </a:pPr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x[2]</a:t>
            </a:r>
            <a:r>
              <a:t>:=12;</a:t>
            </a:r>
          </a:p>
        </p:txBody>
      </p:sp>
      <p:sp>
        <p:nvSpPr>
          <p:cNvPr id="270" name="x[3]:=13;"/>
          <p:cNvSpPr txBox="1"/>
          <p:nvPr/>
        </p:nvSpPr>
        <p:spPr>
          <a:xfrm>
            <a:off x="15157168" y="6533065"/>
            <a:ext cx="1438073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5E5E5E"/>
                </a:solidFill>
              </a:defRPr>
            </a:pPr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x[3]</a:t>
            </a:r>
            <a:r>
              <a:t>:=13;</a:t>
            </a:r>
          </a:p>
        </p:txBody>
      </p:sp>
      <p:sp>
        <p:nvSpPr>
          <p:cNvPr id="271" name="outstring(1,“Value at index 2: &quot;);"/>
          <p:cNvSpPr txBox="1"/>
          <p:nvPr/>
        </p:nvSpPr>
        <p:spPr>
          <a:xfrm>
            <a:off x="14779375" y="7054239"/>
            <a:ext cx="5452975" cy="904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    outstring</a:t>
            </a:r>
            <a:r>
              <a:rPr>
                <a:solidFill>
                  <a:srgbClr val="5E5E5E"/>
                </a:solidFill>
              </a:rPr>
              <a:t>(1,“Value at index 2: ");</a:t>
            </a:r>
          </a:p>
        </p:txBody>
      </p:sp>
      <p:sp>
        <p:nvSpPr>
          <p:cNvPr id="272" name="outinteger(1,x[2]);"/>
          <p:cNvSpPr txBox="1"/>
          <p:nvPr/>
        </p:nvSpPr>
        <p:spPr>
          <a:xfrm>
            <a:off x="14775369" y="7575413"/>
            <a:ext cx="3257475" cy="904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    outinteger</a:t>
            </a:r>
            <a:r>
              <a:rPr>
                <a:solidFill>
                  <a:srgbClr val="5E5E5E"/>
                </a:solidFill>
              </a:rPr>
              <a:t>(1,</a:t>
            </a:r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x[2]</a:t>
            </a:r>
            <a:r>
              <a:rPr>
                <a:solidFill>
                  <a:srgbClr val="5E5E5E"/>
                </a:solidFill>
              </a:rPr>
              <a:t>);</a:t>
            </a:r>
          </a:p>
        </p:txBody>
      </p:sp>
      <p:sp>
        <p:nvSpPr>
          <p:cNvPr id="273" name="end"/>
          <p:cNvSpPr txBox="1"/>
          <p:nvPr/>
        </p:nvSpPr>
        <p:spPr>
          <a:xfrm>
            <a:off x="14856900" y="8096586"/>
            <a:ext cx="707340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-20754"/>
                    <a:lumOff val="-16738"/>
                  </a:schemeClr>
                </a:solidFill>
              </a:defRPr>
            </a:lvl1pPr>
          </a:lstStyle>
          <a:p>
            <a:r>
              <a:t>end</a:t>
            </a:r>
          </a:p>
        </p:txBody>
      </p:sp>
      <p:sp>
        <p:nvSpPr>
          <p:cNvPr id="274" name="arrayproc(n)"/>
          <p:cNvSpPr txBox="1"/>
          <p:nvPr/>
        </p:nvSpPr>
        <p:spPr>
          <a:xfrm>
            <a:off x="13790100" y="9027959"/>
            <a:ext cx="3006853" cy="904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  </a:t>
            </a:r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</a:rPr>
              <a:t>arrayproc</a:t>
            </a:r>
            <a:r>
              <a:rPr>
                <a:solidFill>
                  <a:srgbClr val="5E5E5E"/>
                </a:solidFill>
              </a:rPr>
              <a:t>(n)</a:t>
            </a:r>
          </a:p>
        </p:txBody>
      </p:sp>
      <p:sp>
        <p:nvSpPr>
          <p:cNvPr id="275" name="end"/>
          <p:cNvSpPr txBox="1"/>
          <p:nvPr/>
        </p:nvSpPr>
        <p:spPr>
          <a:xfrm>
            <a:off x="14361600" y="9545333"/>
            <a:ext cx="707340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-20754"/>
                    <a:lumOff val="-16738"/>
                  </a:schemeClr>
                </a:solidFill>
              </a:defRPr>
            </a:lvl1pPr>
          </a:lstStyle>
          <a:p>
            <a:r>
              <a:t>end</a:t>
            </a:r>
          </a:p>
        </p:txBody>
      </p:sp>
      <p:sp>
        <p:nvSpPr>
          <p:cNvPr id="276" name="integer n := 4;"/>
          <p:cNvSpPr txBox="1"/>
          <p:nvPr/>
        </p:nvSpPr>
        <p:spPr>
          <a:xfrm>
            <a:off x="14382900" y="8526975"/>
            <a:ext cx="2275460" cy="498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integer</a:t>
            </a:r>
            <a:r>
              <a:rPr>
                <a:solidFill>
                  <a:srgbClr val="5E5E5E"/>
                </a:solidFill>
              </a:rPr>
              <a:t> </a:t>
            </a:r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n</a:t>
            </a:r>
            <a:r>
              <a:rPr>
                <a:solidFill>
                  <a:srgbClr val="5E5E5E"/>
                </a:solidFill>
              </a:rPr>
              <a:t> := 4;</a:t>
            </a:r>
          </a:p>
        </p:txBody>
      </p:sp>
      <p:sp>
        <p:nvSpPr>
          <p:cNvPr id="277" name="≠ Java"/>
          <p:cNvSpPr txBox="1"/>
          <p:nvPr/>
        </p:nvSpPr>
        <p:spPr>
          <a:xfrm>
            <a:off x="6212272" y="6704803"/>
            <a:ext cx="1925422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 b="0" i="0">
                <a:solidFill>
                  <a:srgbClr val="000000"/>
                </a:solidFill>
              </a:defRPr>
            </a:lvl1pPr>
          </a:lstStyle>
          <a:p>
            <a:r>
              <a:t>≠ Java</a:t>
            </a:r>
          </a:p>
        </p:txBody>
      </p:sp>
      <p:sp>
        <p:nvSpPr>
          <p:cNvPr id="278" name="Rechteck: abgerundete Ecken 18"/>
          <p:cNvSpPr/>
          <p:nvPr/>
        </p:nvSpPr>
        <p:spPr>
          <a:xfrm>
            <a:off x="13669616" y="2793759"/>
            <a:ext cx="8259677" cy="7290878"/>
          </a:xfrm>
          <a:prstGeom prst="roundRect">
            <a:avLst>
              <a:gd name="adj" fmla="val 13950"/>
            </a:avLst>
          </a:prstGeom>
          <a:ln w="57150">
            <a:solidFill>
              <a:srgbClr val="5E5E5E"/>
            </a:solidFill>
          </a:ln>
        </p:spPr>
        <p:txBody>
          <a:bodyPr lIns="50800" tIns="50800" rIns="50800" bIns="50800" anchor="ctr"/>
          <a:lstStyle/>
          <a:p>
            <a:pPr defTabSz="825500">
              <a:defRPr sz="3200" b="0" i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9" name="Output: Value at index 2: 12"/>
          <p:cNvSpPr txBox="1"/>
          <p:nvPr/>
        </p:nvSpPr>
        <p:spPr>
          <a:xfrm>
            <a:off x="14990359" y="10789758"/>
            <a:ext cx="5618191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rPr>
                <a:solidFill>
                  <a:srgbClr val="000000"/>
                </a:solidFill>
              </a:rPr>
              <a:t>Output</a:t>
            </a:r>
            <a:r>
              <a:t>: </a:t>
            </a:r>
            <a:r>
              <a:rPr>
                <a:solidFill>
                  <a:srgbClr val="5E5E5E"/>
                </a:solidFill>
              </a:rPr>
              <a:t>Value at index 2: 12</a:t>
            </a:r>
          </a:p>
        </p:txBody>
      </p:sp>
      <p:sp>
        <p:nvSpPr>
          <p:cNvPr id="280" name="Rechteck"/>
          <p:cNvSpPr/>
          <p:nvPr/>
        </p:nvSpPr>
        <p:spPr>
          <a:xfrm>
            <a:off x="14876932" y="10378433"/>
            <a:ext cx="5845045" cy="1407764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b="0" i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1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1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1" build="p" bldLvl="5" animBg="1" advAuto="0"/>
      <p:bldP spid="263" grpId="6" animBg="1" advAuto="0"/>
      <p:bldP spid="264" grpId="4" animBg="1" advAuto="0"/>
      <p:bldP spid="265" grpId="7" animBg="1" advAuto="0"/>
      <p:bldP spid="266" grpId="9" animBg="1" advAuto="0"/>
      <p:bldP spid="267" grpId="10" animBg="1" advAuto="0"/>
      <p:bldP spid="268" grpId="11" animBg="1" advAuto="0"/>
      <p:bldP spid="269" grpId="12" animBg="1" advAuto="0"/>
      <p:bldP spid="270" grpId="13" animBg="1" advAuto="0"/>
      <p:bldP spid="271" grpId="14" animBg="1" advAuto="0"/>
      <p:bldP spid="272" grpId="15" animBg="1" advAuto="0"/>
      <p:bldP spid="273" grpId="8" animBg="1" advAuto="0"/>
      <p:bldP spid="274" grpId="17" animBg="1" advAuto="0"/>
      <p:bldP spid="275" grpId="5" animBg="1" advAuto="0"/>
      <p:bldP spid="276" grpId="16" animBg="1" advAuto="0"/>
      <p:bldP spid="277" grpId="2" animBg="1" advAuto="0"/>
      <p:bldP spid="278" grpId="3" animBg="1" advAuto="0"/>
      <p:bldP spid="279" grpId="19" animBg="1" advAuto="0"/>
      <p:bldP spid="280" grpId="18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ontrol structur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Control structures</a:t>
            </a:r>
          </a:p>
        </p:txBody>
      </p:sp>
      <p:sp>
        <p:nvSpPr>
          <p:cNvPr id="283" name="Syntax"/>
          <p:cNvSpPr txBox="1">
            <a:spLocks noGrp="1"/>
          </p:cNvSpPr>
          <p:nvPr>
            <p:ph type="body" idx="21"/>
          </p:nvPr>
        </p:nvSpPr>
        <p:spPr>
          <a:xfrm>
            <a:off x="1206500" y="2355185"/>
            <a:ext cx="1059371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Syntax</a:t>
            </a:r>
          </a:p>
        </p:txBody>
      </p:sp>
      <p:sp>
        <p:nvSpPr>
          <p:cNvPr id="284" name="IF i=1 THEN outinteger(1,“I“);"/>
          <p:cNvSpPr txBox="1"/>
          <p:nvPr/>
        </p:nvSpPr>
        <p:spPr>
          <a:xfrm>
            <a:off x="2496496" y="7751367"/>
            <a:ext cx="4678325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IF</a:t>
            </a:r>
            <a:r>
              <a:rPr>
                <a:solidFill>
                  <a:srgbClr val="5E5E5E"/>
                </a:solidFill>
              </a:rPr>
              <a:t> </a:t>
            </a:r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i</a:t>
            </a:r>
            <a:r>
              <a:rPr>
                <a:solidFill>
                  <a:srgbClr val="5E5E5E"/>
                </a:solidFill>
              </a:rPr>
              <a:t>=1</a:t>
            </a:r>
            <a:r>
              <a:t> THEN </a:t>
            </a:r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</a:rPr>
              <a:t>outinteger</a:t>
            </a:r>
            <a:r>
              <a:t>(</a:t>
            </a:r>
            <a:r>
              <a:rPr>
                <a:solidFill>
                  <a:srgbClr val="000000"/>
                </a:solidFill>
              </a:rPr>
              <a:t>1,“</a:t>
            </a:r>
            <a:r>
              <a:rPr>
                <a:solidFill>
                  <a:srgbClr val="5E5E5E"/>
                </a:solidFill>
              </a:rPr>
              <a:t>I</a:t>
            </a:r>
            <a:r>
              <a:rPr>
                <a:solidFill>
                  <a:srgbClr val="000000"/>
                </a:solidFill>
              </a:rPr>
              <a:t>“</a:t>
            </a:r>
            <a:r>
              <a:t>);</a:t>
            </a:r>
          </a:p>
        </p:txBody>
      </p:sp>
      <p:sp>
        <p:nvSpPr>
          <p:cNvPr id="285" name="IF i&lt;j THEN outstring(1,“I&lt;j“)"/>
          <p:cNvSpPr txBox="1"/>
          <p:nvPr/>
        </p:nvSpPr>
        <p:spPr>
          <a:xfrm>
            <a:off x="2553455" y="8607069"/>
            <a:ext cx="4564407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IF </a:t>
            </a:r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i</a:t>
            </a:r>
            <a:r>
              <a:rPr>
                <a:solidFill>
                  <a:srgbClr val="5E5E5E"/>
                </a:solidFill>
              </a:rPr>
              <a:t>&lt;</a:t>
            </a:r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j</a:t>
            </a:r>
            <a:r>
              <a:t> THEN </a:t>
            </a:r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</a:rPr>
              <a:t>outstring</a:t>
            </a:r>
            <a:r>
              <a:t>(</a:t>
            </a:r>
            <a:r>
              <a:rPr>
                <a:solidFill>
                  <a:srgbClr val="000000"/>
                </a:solidFill>
              </a:rPr>
              <a:t>1,“</a:t>
            </a:r>
            <a:r>
              <a:rPr>
                <a:solidFill>
                  <a:srgbClr val="5E5E5E"/>
                </a:solidFill>
              </a:rPr>
              <a:t>I&lt;j</a:t>
            </a:r>
            <a:r>
              <a:rPr>
                <a:solidFill>
                  <a:srgbClr val="000000"/>
                </a:solidFill>
              </a:rPr>
              <a:t>“</a:t>
            </a:r>
            <a:r>
              <a:t>)</a:t>
            </a:r>
          </a:p>
        </p:txBody>
      </p:sp>
      <p:sp>
        <p:nvSpPr>
          <p:cNvPr id="286" name="ELSE outstring(1,“i&gt;=j“);"/>
          <p:cNvSpPr txBox="1"/>
          <p:nvPr/>
        </p:nvSpPr>
        <p:spPr>
          <a:xfrm>
            <a:off x="3443106" y="9089381"/>
            <a:ext cx="3928441" cy="498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ELSE </a:t>
            </a:r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</a:rPr>
              <a:t>outstring</a:t>
            </a:r>
            <a:r>
              <a:t>(</a:t>
            </a:r>
            <a:r>
              <a:rPr>
                <a:solidFill>
                  <a:srgbClr val="000000"/>
                </a:solidFill>
              </a:rPr>
              <a:t>1</a:t>
            </a:r>
            <a:r>
              <a:t>,</a:t>
            </a:r>
            <a:r>
              <a:rPr>
                <a:solidFill>
                  <a:srgbClr val="000000"/>
                </a:solidFill>
              </a:rPr>
              <a:t>“</a:t>
            </a:r>
            <a:r>
              <a:rPr>
                <a:solidFill>
                  <a:srgbClr val="5E5E5E"/>
                </a:solidFill>
              </a:rPr>
              <a:t>i&gt;=j</a:t>
            </a:r>
            <a:r>
              <a:rPr>
                <a:solidFill>
                  <a:srgbClr val="000000"/>
                </a:solidFill>
              </a:rPr>
              <a:t>“</a:t>
            </a:r>
            <a:r>
              <a:t>);</a:t>
            </a:r>
          </a:p>
        </p:txBody>
      </p:sp>
      <p:sp>
        <p:nvSpPr>
          <p:cNvPr id="287" name="integer i, j;"/>
          <p:cNvSpPr txBox="1"/>
          <p:nvPr/>
        </p:nvSpPr>
        <p:spPr>
          <a:xfrm>
            <a:off x="2400509" y="6153042"/>
            <a:ext cx="1771245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integer</a:t>
            </a:r>
            <a:r>
              <a:rPr>
                <a:solidFill>
                  <a:srgbClr val="5E5E5E"/>
                </a:solidFill>
              </a:rPr>
              <a:t> i, j;</a:t>
            </a:r>
          </a:p>
        </p:txBody>
      </p:sp>
      <p:sp>
        <p:nvSpPr>
          <p:cNvPr id="288" name="j := 8;"/>
          <p:cNvSpPr txBox="1"/>
          <p:nvPr/>
        </p:nvSpPr>
        <p:spPr>
          <a:xfrm>
            <a:off x="2534309" y="7209116"/>
            <a:ext cx="948716" cy="5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j</a:t>
            </a:r>
            <a:r>
              <a:t> := </a:t>
            </a:r>
            <a:r>
              <a:rPr b="0">
                <a:solidFill>
                  <a:srgbClr val="5E5E5E"/>
                </a:solidFill>
              </a:rPr>
              <a:t>8</a:t>
            </a:r>
            <a:r>
              <a:t>;</a:t>
            </a:r>
          </a:p>
        </p:txBody>
      </p:sp>
      <p:sp>
        <p:nvSpPr>
          <p:cNvPr id="289" name="i := 1;"/>
          <p:cNvSpPr txBox="1"/>
          <p:nvPr/>
        </p:nvSpPr>
        <p:spPr>
          <a:xfrm>
            <a:off x="2534309" y="6680252"/>
            <a:ext cx="948716" cy="5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i</a:t>
            </a:r>
            <a:r>
              <a:t> := </a:t>
            </a:r>
            <a:r>
              <a:rPr b="0">
                <a:solidFill>
                  <a:srgbClr val="5E5E5E"/>
                </a:solidFill>
              </a:rPr>
              <a:t>1</a:t>
            </a:r>
            <a:r>
              <a:t>;</a:t>
            </a:r>
          </a:p>
        </p:txBody>
      </p:sp>
      <p:sp>
        <p:nvSpPr>
          <p:cNvPr id="290" name="Output: 1 i&lt;j"/>
          <p:cNvSpPr txBox="1"/>
          <p:nvPr/>
        </p:nvSpPr>
        <p:spPr>
          <a:xfrm>
            <a:off x="2358769" y="10427394"/>
            <a:ext cx="5618191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rPr>
                <a:solidFill>
                  <a:srgbClr val="000000"/>
                </a:solidFill>
              </a:rPr>
              <a:t>Output</a:t>
            </a:r>
            <a:r>
              <a:t>:</a:t>
            </a:r>
            <a:r>
              <a:rPr>
                <a:solidFill>
                  <a:srgbClr val="5E5E5E"/>
                </a:solidFill>
              </a:rPr>
              <a:t> 1 i&lt;j</a:t>
            </a:r>
          </a:p>
        </p:txBody>
      </p:sp>
      <p:sp>
        <p:nvSpPr>
          <p:cNvPr id="291" name="Rechteck"/>
          <p:cNvSpPr/>
          <p:nvPr/>
        </p:nvSpPr>
        <p:spPr>
          <a:xfrm>
            <a:off x="2871285" y="10016069"/>
            <a:ext cx="4593160" cy="1407763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b="0" i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92" name="integer i, j;"/>
          <p:cNvSpPr txBox="1"/>
          <p:nvPr/>
        </p:nvSpPr>
        <p:spPr>
          <a:xfrm>
            <a:off x="14416268" y="6153042"/>
            <a:ext cx="1771245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integer i, j;</a:t>
            </a:r>
          </a:p>
        </p:txBody>
      </p:sp>
      <p:sp>
        <p:nvSpPr>
          <p:cNvPr id="293" name="FOR i:=1 STEP 1 UNTIL 5 DO"/>
          <p:cNvSpPr txBox="1"/>
          <p:nvPr/>
        </p:nvSpPr>
        <p:spPr>
          <a:xfrm>
            <a:off x="14391571" y="6681079"/>
            <a:ext cx="4618559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FOR </a:t>
            </a:r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i</a:t>
            </a:r>
            <a:r>
              <a:rPr>
                <a:solidFill>
                  <a:srgbClr val="5E5E5E"/>
                </a:solidFill>
              </a:rPr>
              <a:t>:=1</a:t>
            </a:r>
            <a:r>
              <a:t> STEP </a:t>
            </a:r>
            <a:r>
              <a:rPr>
                <a:solidFill>
                  <a:srgbClr val="5E5E5E"/>
                </a:solidFill>
              </a:rPr>
              <a:t>1</a:t>
            </a:r>
            <a:r>
              <a:t> UNTIL </a:t>
            </a:r>
            <a:r>
              <a:rPr>
                <a:solidFill>
                  <a:srgbClr val="5E5E5E"/>
                </a:solidFill>
              </a:rPr>
              <a:t>5</a:t>
            </a:r>
            <a:r>
              <a:t> DO</a:t>
            </a:r>
          </a:p>
        </p:txBody>
      </p:sp>
      <p:sp>
        <p:nvSpPr>
          <p:cNvPr id="294" name="begin"/>
          <p:cNvSpPr txBox="1"/>
          <p:nvPr/>
        </p:nvSpPr>
        <p:spPr>
          <a:xfrm>
            <a:off x="14396644" y="7209943"/>
            <a:ext cx="994614" cy="498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-20754"/>
                    <a:lumOff val="-16738"/>
                  </a:schemeClr>
                </a:solidFill>
              </a:defRPr>
            </a:lvl1pPr>
          </a:lstStyle>
          <a:p>
            <a:r>
              <a:t>begin</a:t>
            </a:r>
          </a:p>
        </p:txBody>
      </p:sp>
      <p:sp>
        <p:nvSpPr>
          <p:cNvPr id="295" name="end"/>
          <p:cNvSpPr txBox="1"/>
          <p:nvPr/>
        </p:nvSpPr>
        <p:spPr>
          <a:xfrm>
            <a:off x="14389100" y="8821654"/>
            <a:ext cx="707340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-20754"/>
                    <a:lumOff val="-16738"/>
                  </a:schemeClr>
                </a:solidFill>
              </a:defRPr>
            </a:lvl1pPr>
          </a:lstStyle>
          <a:p>
            <a:r>
              <a:t>end</a:t>
            </a:r>
          </a:p>
        </p:txBody>
      </p:sp>
      <p:sp>
        <p:nvSpPr>
          <p:cNvPr id="296" name="FOR J:=1 STEP 1 UNTIL i DO"/>
          <p:cNvSpPr txBox="1"/>
          <p:nvPr/>
        </p:nvSpPr>
        <p:spPr>
          <a:xfrm>
            <a:off x="14856660" y="7751367"/>
            <a:ext cx="4618559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FOR </a:t>
            </a:r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J</a:t>
            </a:r>
            <a:r>
              <a:rPr>
                <a:solidFill>
                  <a:srgbClr val="5E5E5E"/>
                </a:solidFill>
              </a:rPr>
              <a:t>:=1</a:t>
            </a:r>
            <a:r>
              <a:t> STEP </a:t>
            </a:r>
            <a:r>
              <a:rPr>
                <a:solidFill>
                  <a:srgbClr val="5E5E5E"/>
                </a:solidFill>
              </a:rPr>
              <a:t>1</a:t>
            </a:r>
            <a:r>
              <a:t> UNTIL </a:t>
            </a:r>
            <a:r>
              <a:rPr>
                <a:solidFill>
                  <a:srgbClr val="5E5E5E"/>
                </a:solidFill>
              </a:rPr>
              <a:t>i</a:t>
            </a:r>
            <a:r>
              <a:t> DO</a:t>
            </a:r>
          </a:p>
        </p:txBody>
      </p:sp>
      <p:sp>
        <p:nvSpPr>
          <p:cNvPr id="297" name="outstring(1,“ * &quot;);"/>
          <p:cNvSpPr txBox="1"/>
          <p:nvPr/>
        </p:nvSpPr>
        <p:spPr>
          <a:xfrm>
            <a:off x="15121679" y="8261778"/>
            <a:ext cx="277815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outstring(</a:t>
            </a:r>
            <a:r>
              <a:rPr>
                <a:solidFill>
                  <a:srgbClr val="000000"/>
                </a:solidFill>
              </a:rPr>
              <a:t>1</a:t>
            </a:r>
            <a:r>
              <a:t>,</a:t>
            </a:r>
            <a:r>
              <a:rPr>
                <a:solidFill>
                  <a:srgbClr val="000000"/>
                </a:solidFill>
              </a:rPr>
              <a:t>“ </a:t>
            </a:r>
            <a:r>
              <a:rPr sz="3000">
                <a:solidFill>
                  <a:srgbClr val="5E5E5E"/>
                </a:solidFill>
              </a:rPr>
              <a:t>* </a:t>
            </a:r>
            <a:r>
              <a:rPr>
                <a:solidFill>
                  <a:srgbClr val="000000"/>
                </a:solidFill>
              </a:rPr>
              <a:t>"</a:t>
            </a:r>
            <a:r>
              <a:t>);</a:t>
            </a:r>
          </a:p>
        </p:txBody>
      </p:sp>
      <p:sp>
        <p:nvSpPr>
          <p:cNvPr id="298" name="Output:  *…"/>
          <p:cNvSpPr txBox="1"/>
          <p:nvPr/>
        </p:nvSpPr>
        <p:spPr>
          <a:xfrm>
            <a:off x="13891755" y="9891942"/>
            <a:ext cx="5618191" cy="2566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rPr>
                <a:solidFill>
                  <a:srgbClr val="000000"/>
                </a:solidFill>
              </a:rPr>
              <a:t>Output</a:t>
            </a:r>
            <a:r>
              <a:t>: </a:t>
            </a:r>
            <a:r>
              <a:rPr>
                <a:solidFill>
                  <a:srgbClr val="5E5E5E"/>
                </a:solidFill>
              </a:rPr>
              <a:t> *</a:t>
            </a:r>
          </a:p>
          <a:p>
            <a:pPr>
              <a:defRPr sz="3200"/>
            </a:pPr>
            <a:r>
              <a:rPr>
                <a:solidFill>
                  <a:srgbClr val="5E5E5E"/>
                </a:solidFill>
              </a:rPr>
              <a:t>                **</a:t>
            </a:r>
          </a:p>
          <a:p>
            <a:pPr>
              <a:defRPr sz="3200"/>
            </a:pPr>
            <a:r>
              <a:rPr>
                <a:solidFill>
                  <a:srgbClr val="5E5E5E"/>
                </a:solidFill>
              </a:rPr>
              <a:t>                 ***</a:t>
            </a:r>
          </a:p>
          <a:p>
            <a:pPr>
              <a:defRPr sz="3200"/>
            </a:pPr>
            <a:r>
              <a:rPr>
                <a:solidFill>
                  <a:srgbClr val="5E5E5E"/>
                </a:solidFill>
              </a:rPr>
              <a:t>                  ****</a:t>
            </a:r>
          </a:p>
          <a:p>
            <a:pPr>
              <a:defRPr sz="3200"/>
            </a:pPr>
            <a:r>
              <a:rPr>
                <a:solidFill>
                  <a:srgbClr val="5E5E5E"/>
                </a:solidFill>
              </a:rPr>
              <a:t>                   *****</a:t>
            </a:r>
          </a:p>
        </p:txBody>
      </p:sp>
      <p:sp>
        <p:nvSpPr>
          <p:cNvPr id="299" name="Rechteck"/>
          <p:cNvSpPr/>
          <p:nvPr/>
        </p:nvSpPr>
        <p:spPr>
          <a:xfrm>
            <a:off x="14420386" y="9904642"/>
            <a:ext cx="5845046" cy="2540913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b="0" i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00" name="If-then-else"/>
          <p:cNvSpPr txBox="1"/>
          <p:nvPr/>
        </p:nvSpPr>
        <p:spPr>
          <a:xfrm>
            <a:off x="2262883" y="4556168"/>
            <a:ext cx="364109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 u="sng">
                <a:solidFill>
                  <a:srgbClr val="000000"/>
                </a:solidFill>
              </a:defRPr>
            </a:lvl1pPr>
          </a:lstStyle>
          <a:p>
            <a:r>
              <a:t>If-then-else</a:t>
            </a:r>
          </a:p>
        </p:txBody>
      </p:sp>
      <p:sp>
        <p:nvSpPr>
          <p:cNvPr id="301" name="For loops"/>
          <p:cNvSpPr txBox="1"/>
          <p:nvPr/>
        </p:nvSpPr>
        <p:spPr>
          <a:xfrm>
            <a:off x="14396784" y="4556168"/>
            <a:ext cx="292608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 u="sng">
                <a:solidFill>
                  <a:srgbClr val="000000"/>
                </a:solidFill>
              </a:defRPr>
            </a:lvl1pPr>
          </a:lstStyle>
          <a:p>
            <a:r>
              <a:t>For loops</a:t>
            </a:r>
          </a:p>
        </p:txBody>
      </p:sp>
      <p:sp>
        <p:nvSpPr>
          <p:cNvPr id="302" name="Rechteck: abgerundete Ecken 18"/>
          <p:cNvSpPr/>
          <p:nvPr/>
        </p:nvSpPr>
        <p:spPr>
          <a:xfrm>
            <a:off x="13669616" y="5916998"/>
            <a:ext cx="6992647" cy="3693848"/>
          </a:xfrm>
          <a:prstGeom prst="roundRect">
            <a:avLst>
              <a:gd name="adj" fmla="val 27534"/>
            </a:avLst>
          </a:prstGeom>
          <a:ln w="57150">
            <a:solidFill>
              <a:srgbClr val="5E5E5E"/>
            </a:solidFill>
          </a:ln>
        </p:spPr>
        <p:txBody>
          <a:bodyPr lIns="50800" tIns="50800" rIns="50800" bIns="50800" anchor="ctr"/>
          <a:lstStyle/>
          <a:p>
            <a:pPr defTabSz="825500">
              <a:defRPr sz="3200" b="0" i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3" name="Rechteck: abgerundete Ecken 18"/>
          <p:cNvSpPr/>
          <p:nvPr/>
        </p:nvSpPr>
        <p:spPr>
          <a:xfrm>
            <a:off x="1911003" y="5861785"/>
            <a:ext cx="6992647" cy="3804274"/>
          </a:xfrm>
          <a:prstGeom prst="roundRect">
            <a:avLst>
              <a:gd name="adj" fmla="val 26735"/>
            </a:avLst>
          </a:prstGeom>
          <a:ln w="57150">
            <a:solidFill>
              <a:srgbClr val="5E5E5E"/>
            </a:solidFill>
          </a:ln>
        </p:spPr>
        <p:txBody>
          <a:bodyPr lIns="50800" tIns="50800" rIns="50800" bIns="50800" anchor="ctr"/>
          <a:lstStyle/>
          <a:p>
            <a:pPr defTabSz="825500">
              <a:defRPr sz="3200" b="0" i="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1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1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2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" grpId="7" animBg="1" advAuto="0"/>
      <p:bldP spid="285" grpId="6" animBg="1" advAuto="0"/>
      <p:bldP spid="286" grpId="8" animBg="1" advAuto="0"/>
      <p:bldP spid="287" grpId="3" animBg="1" advAuto="0"/>
      <p:bldP spid="288" grpId="5" animBg="1" advAuto="0"/>
      <p:bldP spid="289" grpId="4" animBg="1" advAuto="0"/>
      <p:bldP spid="290" grpId="10" animBg="1" advAuto="0"/>
      <p:bldP spid="291" grpId="9" animBg="1" advAuto="0"/>
      <p:bldP spid="292" grpId="13" animBg="1" advAuto="0"/>
      <p:bldP spid="293" grpId="14" animBg="1" advAuto="0"/>
      <p:bldP spid="294" grpId="15" animBg="1" advAuto="0"/>
      <p:bldP spid="295" grpId="18" animBg="1" advAuto="0"/>
      <p:bldP spid="296" grpId="16" animBg="1" advAuto="0"/>
      <p:bldP spid="297" grpId="17" animBg="1" advAuto="0"/>
      <p:bldP spid="298" grpId="20" animBg="1" advAuto="0"/>
      <p:bldP spid="299" grpId="19" animBg="1" advAuto="0"/>
      <p:bldP spid="300" grpId="1" animBg="1" advAuto="0"/>
      <p:bldP spid="301" grpId="11" animBg="1" advAuto="0"/>
      <p:bldP spid="302" grpId="12" animBg="1" advAuto="0"/>
      <p:bldP spid="303" grpId="2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Running exam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Running example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Exam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</a:t>
            </a:r>
          </a:p>
        </p:txBody>
      </p:sp>
      <p:sp>
        <p:nvSpPr>
          <p:cNvPr id="308" name="Circle problem"/>
          <p:cNvSpPr txBox="1">
            <a:spLocks noGrp="1"/>
          </p:cNvSpPr>
          <p:nvPr>
            <p:ph type="body" idx="21"/>
          </p:nvPr>
        </p:nvSpPr>
        <p:spPr>
          <a:xfrm>
            <a:off x="1206500" y="2355185"/>
            <a:ext cx="1059371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Circle problem</a:t>
            </a:r>
          </a:p>
        </p:txBody>
      </p:sp>
      <p:sp>
        <p:nvSpPr>
          <p:cNvPr id="309" name="procedure circleAreaProblem(radius,area); real area; radius;"/>
          <p:cNvSpPr txBox="1"/>
          <p:nvPr/>
        </p:nvSpPr>
        <p:spPr>
          <a:xfrm>
            <a:off x="6073466" y="3951230"/>
            <a:ext cx="12351081" cy="609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/>
            </a:pPr>
            <a:r>
              <a:t>procedure </a:t>
            </a:r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</a:rPr>
              <a:t>circleAreaProblem</a:t>
            </a:r>
            <a:r>
              <a:rPr>
                <a:solidFill>
                  <a:srgbClr val="5E5E5E"/>
                </a:solidFill>
              </a:rPr>
              <a:t>(</a:t>
            </a:r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radius</a:t>
            </a:r>
            <a:r>
              <a:rPr>
                <a:solidFill>
                  <a:srgbClr val="5E5E5E"/>
                </a:solidFill>
              </a:rPr>
              <a:t>,</a:t>
            </a:r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area</a:t>
            </a:r>
            <a:r>
              <a:rPr>
                <a:solidFill>
                  <a:srgbClr val="5E5E5E"/>
                </a:solidFill>
              </a:rPr>
              <a:t>); </a:t>
            </a:r>
            <a:r>
              <a:t>real</a:t>
            </a:r>
            <a:r>
              <a:rPr>
                <a:solidFill>
                  <a:srgbClr val="5E5E5E"/>
                </a:solidFill>
              </a:rPr>
              <a:t> area; radius;</a:t>
            </a:r>
          </a:p>
        </p:txBody>
      </p:sp>
      <p:sp>
        <p:nvSpPr>
          <p:cNvPr id="310" name="begin"/>
          <p:cNvSpPr txBox="1"/>
          <p:nvPr/>
        </p:nvSpPr>
        <p:spPr>
          <a:xfrm>
            <a:off x="6071841" y="3465472"/>
            <a:ext cx="1265480" cy="609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>
                <a:solidFill>
                  <a:schemeClr val="accent6">
                    <a:satOff val="-20754"/>
                    <a:lumOff val="-16738"/>
                  </a:schemeClr>
                </a:solidFill>
              </a:defRPr>
            </a:lvl1pPr>
          </a:lstStyle>
          <a:p>
            <a:r>
              <a:t>begin</a:t>
            </a:r>
          </a:p>
        </p:txBody>
      </p:sp>
      <p:sp>
        <p:nvSpPr>
          <p:cNvPr id="311" name="begin"/>
          <p:cNvSpPr txBox="1"/>
          <p:nvPr/>
        </p:nvSpPr>
        <p:spPr>
          <a:xfrm>
            <a:off x="6530252" y="5095856"/>
            <a:ext cx="1265480" cy="609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>
                <a:solidFill>
                  <a:schemeClr val="accent6">
                    <a:satOff val="-20754"/>
                    <a:lumOff val="-16738"/>
                  </a:schemeClr>
                </a:solidFill>
              </a:defRPr>
            </a:lvl1pPr>
          </a:lstStyle>
          <a:p>
            <a:r>
              <a:t>begin</a:t>
            </a:r>
          </a:p>
        </p:txBody>
      </p:sp>
      <p:sp>
        <p:nvSpPr>
          <p:cNvPr id="312" name="real circleArea := pi * radius * radius;"/>
          <p:cNvSpPr txBox="1"/>
          <p:nvPr/>
        </p:nvSpPr>
        <p:spPr>
          <a:xfrm>
            <a:off x="6974096" y="5555599"/>
            <a:ext cx="7571055" cy="609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/>
            </a:pPr>
            <a:r>
              <a:t>real </a:t>
            </a:r>
            <a:r>
              <a:rPr>
                <a:solidFill>
                  <a:srgbClr val="5E5E5E"/>
                </a:solidFill>
              </a:rPr>
              <a:t>circleArea := </a:t>
            </a:r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pi</a:t>
            </a:r>
            <a:r>
              <a:rPr>
                <a:solidFill>
                  <a:srgbClr val="5E5E5E"/>
                </a:solidFill>
              </a:rPr>
              <a:t> * </a:t>
            </a:r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radius</a:t>
            </a:r>
            <a:r>
              <a:rPr>
                <a:solidFill>
                  <a:srgbClr val="5E5E5E"/>
                </a:solidFill>
              </a:rPr>
              <a:t> * </a:t>
            </a:r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radius</a:t>
            </a:r>
            <a:r>
              <a:rPr>
                <a:solidFill>
                  <a:srgbClr val="5E5E5E"/>
                </a:solidFill>
              </a:rPr>
              <a:t>;</a:t>
            </a:r>
          </a:p>
        </p:txBody>
      </p:sp>
      <p:sp>
        <p:nvSpPr>
          <p:cNvPr id="313" name="end"/>
          <p:cNvSpPr txBox="1"/>
          <p:nvPr/>
        </p:nvSpPr>
        <p:spPr>
          <a:xfrm>
            <a:off x="6547764" y="8283172"/>
            <a:ext cx="889814" cy="609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>
                <a:solidFill>
                  <a:schemeClr val="accent6">
                    <a:satOff val="-20754"/>
                    <a:lumOff val="-16738"/>
                  </a:schemeClr>
                </a:solidFill>
              </a:defRPr>
            </a:lvl1pPr>
          </a:lstStyle>
          <a:p>
            <a:r>
              <a:t>end</a:t>
            </a:r>
          </a:p>
        </p:txBody>
      </p:sp>
      <p:sp>
        <p:nvSpPr>
          <p:cNvPr id="314" name="end"/>
          <p:cNvSpPr txBox="1"/>
          <p:nvPr/>
        </p:nvSpPr>
        <p:spPr>
          <a:xfrm>
            <a:off x="6153433" y="10070412"/>
            <a:ext cx="889813" cy="609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>
                <a:solidFill>
                  <a:schemeClr val="accent6">
                    <a:satOff val="-20754"/>
                    <a:lumOff val="-16738"/>
                  </a:schemeClr>
                </a:solidFill>
              </a:defRPr>
            </a:lvl1pPr>
          </a:lstStyle>
          <a:p>
            <a:r>
              <a:t>end</a:t>
            </a:r>
          </a:p>
        </p:txBody>
      </p:sp>
      <p:sp>
        <p:nvSpPr>
          <p:cNvPr id="315" name="Output: The circle cannot be painted"/>
          <p:cNvSpPr txBox="1"/>
          <p:nvPr/>
        </p:nvSpPr>
        <p:spPr>
          <a:xfrm>
            <a:off x="8581101" y="11695536"/>
            <a:ext cx="7221798" cy="1130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400"/>
            </a:pPr>
            <a:r>
              <a:rPr>
                <a:solidFill>
                  <a:srgbClr val="000000"/>
                </a:solidFill>
              </a:rPr>
              <a:t>Output</a:t>
            </a:r>
            <a:r>
              <a:t>:</a:t>
            </a:r>
            <a:r>
              <a:rPr>
                <a:solidFill>
                  <a:srgbClr val="5E5E5E"/>
                </a:solidFill>
              </a:rPr>
              <a:t> The circle cannot be painted </a:t>
            </a:r>
          </a:p>
        </p:txBody>
      </p:sp>
      <p:sp>
        <p:nvSpPr>
          <p:cNvPr id="316" name="Rechteck"/>
          <p:cNvSpPr/>
          <p:nvPr/>
        </p:nvSpPr>
        <p:spPr>
          <a:xfrm>
            <a:off x="8467673" y="11556893"/>
            <a:ext cx="8300874" cy="196615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400" b="0" i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17" name="real pi := 3.14159;"/>
          <p:cNvSpPr txBox="1"/>
          <p:nvPr/>
        </p:nvSpPr>
        <p:spPr>
          <a:xfrm>
            <a:off x="6056936" y="4529937"/>
            <a:ext cx="3677515" cy="609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/>
            </a:pPr>
            <a:r>
              <a:t>real</a:t>
            </a:r>
            <a:r>
              <a:rPr>
                <a:solidFill>
                  <a:srgbClr val="5E5E5E"/>
                </a:solidFill>
              </a:rPr>
              <a:t> </a:t>
            </a:r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pi</a:t>
            </a:r>
            <a:r>
              <a:rPr>
                <a:solidFill>
                  <a:srgbClr val="5E5E5E"/>
                </a:solidFill>
              </a:rPr>
              <a:t> := 3.14159;</a:t>
            </a:r>
          </a:p>
        </p:txBody>
      </p:sp>
      <p:sp>
        <p:nvSpPr>
          <p:cNvPr id="318" name="if circleArea &lt;= area then"/>
          <p:cNvSpPr txBox="1"/>
          <p:nvPr/>
        </p:nvSpPr>
        <p:spPr>
          <a:xfrm>
            <a:off x="6993366" y="6098782"/>
            <a:ext cx="5279060" cy="609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/>
            </a:pPr>
            <a:r>
              <a:t>if </a:t>
            </a:r>
            <a:r>
              <a:rPr>
                <a:solidFill>
                  <a:srgbClr val="5E5E5E"/>
                </a:solidFill>
              </a:rPr>
              <a:t>circleArea</a:t>
            </a:r>
            <a:r>
              <a:t> </a:t>
            </a:r>
            <a:r>
              <a:rPr>
                <a:solidFill>
                  <a:srgbClr val="000000"/>
                </a:solidFill>
              </a:rPr>
              <a:t>&lt;=</a:t>
            </a:r>
            <a:r>
              <a:t> </a:t>
            </a:r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area</a:t>
            </a:r>
            <a:r>
              <a:t> then</a:t>
            </a:r>
          </a:p>
        </p:txBody>
      </p:sp>
      <p:sp>
        <p:nvSpPr>
          <p:cNvPr id="319" name="outstring(1, &quot;The circle can be painted“)"/>
          <p:cNvSpPr txBox="1"/>
          <p:nvPr/>
        </p:nvSpPr>
        <p:spPr>
          <a:xfrm>
            <a:off x="6963409" y="6647868"/>
            <a:ext cx="8326274" cy="609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/>
            </a:pPr>
            <a:r>
              <a:t>outstring(</a:t>
            </a:r>
            <a:r>
              <a:rPr>
                <a:solidFill>
                  <a:srgbClr val="000000"/>
                </a:solidFill>
              </a:rPr>
              <a:t>1</a:t>
            </a:r>
            <a:r>
              <a:t>, </a:t>
            </a:r>
            <a:r>
              <a:rPr>
                <a:solidFill>
                  <a:srgbClr val="000000"/>
                </a:solidFill>
              </a:rPr>
              <a:t>"</a:t>
            </a:r>
            <a:r>
              <a:rPr>
                <a:solidFill>
                  <a:srgbClr val="5E5E5E"/>
                </a:solidFill>
              </a:rPr>
              <a:t>The circle can be painted</a:t>
            </a:r>
            <a:r>
              <a:rPr>
                <a:solidFill>
                  <a:srgbClr val="000000"/>
                </a:solidFill>
              </a:rPr>
              <a:t>“</a:t>
            </a:r>
            <a:r>
              <a:t>)</a:t>
            </a:r>
          </a:p>
        </p:txBody>
      </p:sp>
      <p:sp>
        <p:nvSpPr>
          <p:cNvPr id="320" name="else"/>
          <p:cNvSpPr txBox="1"/>
          <p:nvPr/>
        </p:nvSpPr>
        <p:spPr>
          <a:xfrm>
            <a:off x="6858654" y="7190903"/>
            <a:ext cx="945948" cy="609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r>
              <a:t>else</a:t>
            </a:r>
          </a:p>
        </p:txBody>
      </p:sp>
      <p:sp>
        <p:nvSpPr>
          <p:cNvPr id="321" name="outstring(1, &quot;The circle cannot be painted“)"/>
          <p:cNvSpPr txBox="1"/>
          <p:nvPr/>
        </p:nvSpPr>
        <p:spPr>
          <a:xfrm>
            <a:off x="6972521" y="7667626"/>
            <a:ext cx="9005926" cy="609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/>
            </a:pPr>
            <a:r>
              <a:t>outstring(</a:t>
            </a:r>
            <a:r>
              <a:rPr>
                <a:solidFill>
                  <a:srgbClr val="000000"/>
                </a:solidFill>
              </a:rPr>
              <a:t>1</a:t>
            </a:r>
            <a:r>
              <a:t>, </a:t>
            </a:r>
            <a:r>
              <a:rPr>
                <a:solidFill>
                  <a:srgbClr val="000000"/>
                </a:solidFill>
              </a:rPr>
              <a:t>"</a:t>
            </a:r>
            <a:r>
              <a:rPr>
                <a:solidFill>
                  <a:srgbClr val="5E5E5E"/>
                </a:solidFill>
              </a:rPr>
              <a:t>The circle cannot be painted</a:t>
            </a:r>
            <a:r>
              <a:rPr>
                <a:solidFill>
                  <a:srgbClr val="000000"/>
                </a:solidFill>
              </a:rPr>
              <a:t>“</a:t>
            </a:r>
            <a:r>
              <a:t>)</a:t>
            </a:r>
          </a:p>
        </p:txBody>
      </p:sp>
      <p:sp>
        <p:nvSpPr>
          <p:cNvPr id="322" name="circleAreaProblem(5, 75);"/>
          <p:cNvSpPr txBox="1"/>
          <p:nvPr/>
        </p:nvSpPr>
        <p:spPr>
          <a:xfrm>
            <a:off x="6089070" y="8951946"/>
            <a:ext cx="5233290" cy="609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/>
            </a:pPr>
            <a:r>
              <a:t>circleAreaProblem(</a:t>
            </a:r>
            <a:r>
              <a:rPr>
                <a:solidFill>
                  <a:srgbClr val="5E5E5E"/>
                </a:solidFill>
              </a:rPr>
              <a:t>5</a:t>
            </a:r>
            <a:r>
              <a:t>, </a:t>
            </a:r>
            <a:r>
              <a:rPr>
                <a:solidFill>
                  <a:srgbClr val="5E5E5E"/>
                </a:solidFill>
              </a:rPr>
              <a:t>75</a:t>
            </a:r>
            <a:r>
              <a:t>);</a:t>
            </a:r>
          </a:p>
        </p:txBody>
      </p:sp>
      <p:sp>
        <p:nvSpPr>
          <p:cNvPr id="323" name="Rechteck: abgerundete Ecken 18"/>
          <p:cNvSpPr/>
          <p:nvPr/>
        </p:nvSpPr>
        <p:spPr>
          <a:xfrm>
            <a:off x="5773022" y="3053478"/>
            <a:ext cx="12837956" cy="7949901"/>
          </a:xfrm>
          <a:prstGeom prst="roundRect">
            <a:avLst>
              <a:gd name="adj" fmla="val 12793"/>
            </a:avLst>
          </a:prstGeom>
          <a:ln w="57150">
            <a:solidFill>
              <a:srgbClr val="5E5E5E"/>
            </a:solidFill>
          </a:ln>
        </p:spPr>
        <p:txBody>
          <a:bodyPr lIns="50800" tIns="50800" rIns="50800" bIns="50800" anchor="ctr"/>
          <a:lstStyle/>
          <a:p>
            <a:pPr defTabSz="825500">
              <a:defRPr sz="3400" b="0" i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4" name="circleAreaProblem(5, 79);"/>
          <p:cNvSpPr txBox="1"/>
          <p:nvPr/>
        </p:nvSpPr>
        <p:spPr>
          <a:xfrm>
            <a:off x="6089070" y="9511179"/>
            <a:ext cx="5233290" cy="609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/>
            </a:pPr>
            <a:r>
              <a:t>circleAreaProblem(</a:t>
            </a:r>
            <a:r>
              <a:rPr>
                <a:solidFill>
                  <a:srgbClr val="5E5E5E"/>
                </a:solidFill>
              </a:rPr>
              <a:t>5</a:t>
            </a:r>
            <a:r>
              <a:t>, </a:t>
            </a:r>
            <a:r>
              <a:rPr>
                <a:solidFill>
                  <a:srgbClr val="5E5E5E"/>
                </a:solidFill>
              </a:rPr>
              <a:t>79</a:t>
            </a:r>
            <a:r>
              <a:t>);</a:t>
            </a:r>
          </a:p>
        </p:txBody>
      </p:sp>
      <p:sp>
        <p:nvSpPr>
          <p:cNvPr id="325" name="The circle can be painted"/>
          <p:cNvSpPr txBox="1"/>
          <p:nvPr/>
        </p:nvSpPr>
        <p:spPr>
          <a:xfrm>
            <a:off x="10859815" y="12808036"/>
            <a:ext cx="5304106" cy="609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>
                <a:solidFill>
                  <a:srgbClr val="5E5E5E"/>
                </a:solidFill>
              </a:defRPr>
            </a:lvl1pPr>
          </a:lstStyle>
          <a:p>
            <a:pPr>
              <a:defRPr>
                <a:solidFill>
                  <a:schemeClr val="accent1">
                    <a:lumOff val="-13575"/>
                  </a:schemeClr>
                </a:solidFill>
              </a:defRPr>
            </a:pPr>
            <a:r>
              <a:rPr>
                <a:solidFill>
                  <a:srgbClr val="5E5E5E"/>
                </a:solidFill>
              </a:rPr>
              <a:t>The circle can be painted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" grpId="4" animBg="1" advAuto="0"/>
      <p:bldP spid="310" grpId="2" animBg="1" advAuto="0"/>
      <p:bldP spid="311" grpId="6" animBg="1" advAuto="0"/>
      <p:bldP spid="312" grpId="8" animBg="1" advAuto="0"/>
      <p:bldP spid="313" grpId="7" animBg="1" advAuto="0"/>
      <p:bldP spid="314" grpId="3" animBg="1" advAuto="0"/>
      <p:bldP spid="315" grpId="15" animBg="1" advAuto="0"/>
      <p:bldP spid="316" grpId="14" animBg="1" advAuto="0"/>
      <p:bldP spid="317" grpId="5" animBg="1" advAuto="0"/>
      <p:bldP spid="318" grpId="9" animBg="1" advAuto="0"/>
      <p:bldP spid="319" grpId="10" animBg="1" advAuto="0"/>
      <p:bldP spid="320" grpId="11" animBg="1" advAuto="0"/>
      <p:bldP spid="321" grpId="12" animBg="1" advAuto="0"/>
      <p:bldP spid="322" grpId="13" animBg="1" advAuto="0"/>
      <p:bldP spid="323" grpId="1" animBg="1" advAuto="0"/>
      <p:bldP spid="324" grpId="16" animBg="1" advAuto="0"/>
      <p:bldP spid="325" grpId="17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What did ALGOL do 60 good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did ALGOL do 60 good?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d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Goods</a:t>
            </a:r>
          </a:p>
        </p:txBody>
      </p:sp>
      <p:sp>
        <p:nvSpPr>
          <p:cNvPr id="330" name="ALGOL 60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ALGOL 60</a:t>
            </a:r>
          </a:p>
        </p:txBody>
      </p:sp>
      <p:sp>
        <p:nvSpPr>
          <p:cNvPr id="331" name="It has recursion…"/>
          <p:cNvSpPr txBox="1">
            <a:spLocks noGrp="1"/>
          </p:cNvSpPr>
          <p:nvPr>
            <p:ph type="body" sz="quarter" idx="1"/>
          </p:nvPr>
        </p:nvSpPr>
        <p:spPr>
          <a:xfrm>
            <a:off x="1206500" y="4248504"/>
            <a:ext cx="7683760" cy="8256012"/>
          </a:xfrm>
          <a:prstGeom prst="rect">
            <a:avLst/>
          </a:prstGeom>
        </p:spPr>
        <p:txBody>
          <a:bodyPr/>
          <a:lstStyle/>
          <a:p>
            <a:r>
              <a:t>It has recursion</a:t>
            </a:r>
          </a:p>
          <a:p>
            <a:r>
              <a:t>Block structure</a:t>
            </a:r>
          </a:p>
          <a:p>
            <a:r>
              <a:t>Lexical scoping</a:t>
            </a:r>
          </a:p>
          <a:p>
            <a:r>
              <a:t>Clean and consistent syntax</a:t>
            </a:r>
          </a:p>
        </p:txBody>
      </p:sp>
      <p:pic>
        <p:nvPicPr>
          <p:cNvPr id="332" name="Linien Linien" descr="Linien Linien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461700" y="6301582"/>
            <a:ext cx="2052009" cy="352234"/>
          </a:xfrm>
          <a:prstGeom prst="rect">
            <a:avLst/>
          </a:prstGeom>
        </p:spPr>
      </p:pic>
      <p:sp>
        <p:nvSpPr>
          <p:cNvPr id="334" name="Used in modern languages like Java"/>
          <p:cNvSpPr txBox="1"/>
          <p:nvPr/>
        </p:nvSpPr>
        <p:spPr>
          <a:xfrm>
            <a:off x="10840130" y="6073483"/>
            <a:ext cx="9971533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 b="0" i="0">
                <a:solidFill>
                  <a:srgbClr val="000000"/>
                </a:solidFill>
              </a:defRPr>
            </a:lvl1pPr>
          </a:lstStyle>
          <a:p>
            <a:r>
              <a:t>Used in modern languages like Java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" grpId="1" build="p" bldLvl="5" animBg="1" advAuto="0"/>
      <p:bldP spid="332" grpId="2" animBg="1" advAuto="0"/>
      <p:bldP spid="334" grpId="3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Bad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Bads</a:t>
            </a:r>
          </a:p>
        </p:txBody>
      </p:sp>
      <p:sp>
        <p:nvSpPr>
          <p:cNvPr id="337" name="ALGOL 60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ALGOL 60</a:t>
            </a:r>
          </a:p>
        </p:txBody>
      </p:sp>
      <p:sp>
        <p:nvSpPr>
          <p:cNvPr id="338" name="No build in I/O facilities…"/>
          <p:cNvSpPr txBox="1">
            <a:spLocks noGrp="1"/>
          </p:cNvSpPr>
          <p:nvPr>
            <p:ph type="body" sz="half" idx="1"/>
          </p:nvPr>
        </p:nvSpPr>
        <p:spPr>
          <a:xfrm>
            <a:off x="1206500" y="4248504"/>
            <a:ext cx="9750227" cy="8256012"/>
          </a:xfrm>
          <a:prstGeom prst="rect">
            <a:avLst/>
          </a:prstGeom>
        </p:spPr>
        <p:txBody>
          <a:bodyPr/>
          <a:lstStyle/>
          <a:p>
            <a:r>
              <a:t>No build in I/O facilities</a:t>
            </a:r>
          </a:p>
          <a:p>
            <a:r>
              <a:t>Limited set of data types</a:t>
            </a:r>
          </a:p>
          <a:p>
            <a:r>
              <a:t>No object-oriented programming</a:t>
            </a:r>
          </a:p>
        </p:txBody>
      </p:sp>
      <p:pic>
        <p:nvPicPr>
          <p:cNvPr id="339" name="Linien Linien" descr="Linien Linien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839096" y="4456191"/>
            <a:ext cx="2052008" cy="352235"/>
          </a:xfrm>
          <a:prstGeom prst="rect">
            <a:avLst/>
          </a:prstGeom>
        </p:spPr>
      </p:pic>
      <p:sp>
        <p:nvSpPr>
          <p:cNvPr id="341" name="Lack of standardization"/>
          <p:cNvSpPr txBox="1"/>
          <p:nvPr/>
        </p:nvSpPr>
        <p:spPr>
          <a:xfrm>
            <a:off x="11217525" y="4228092"/>
            <a:ext cx="6470600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 b="0" i="0">
                <a:solidFill>
                  <a:srgbClr val="000000"/>
                </a:solidFill>
              </a:defRPr>
            </a:lvl1pPr>
          </a:lstStyle>
          <a:p>
            <a:r>
              <a:t>Lack of standardization</a:t>
            </a:r>
          </a:p>
        </p:txBody>
      </p:sp>
      <p:pic>
        <p:nvPicPr>
          <p:cNvPr id="342" name="Linien Linien" descr="Linien Linien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813696" y="5751591"/>
            <a:ext cx="2052008" cy="352235"/>
          </a:xfrm>
          <a:prstGeom prst="rect">
            <a:avLst/>
          </a:prstGeom>
        </p:spPr>
      </p:pic>
      <p:sp>
        <p:nvSpPr>
          <p:cNvPr id="344" name="Hard to write with complex data structures"/>
          <p:cNvSpPr txBox="1"/>
          <p:nvPr/>
        </p:nvSpPr>
        <p:spPr>
          <a:xfrm>
            <a:off x="11192125" y="5523492"/>
            <a:ext cx="11708893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 b="0" i="0">
                <a:solidFill>
                  <a:srgbClr val="000000"/>
                </a:solidFill>
              </a:defRPr>
            </a:lvl1pPr>
          </a:lstStyle>
          <a:p>
            <a:r>
              <a:t>Hard to write with complex data structures</a:t>
            </a:r>
          </a:p>
        </p:txBody>
      </p:sp>
      <p:pic>
        <p:nvPicPr>
          <p:cNvPr id="345" name="Linien Linien" descr="Linien Linien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696" y="6980052"/>
            <a:ext cx="2052008" cy="352235"/>
          </a:xfrm>
          <a:prstGeom prst="rect">
            <a:avLst/>
          </a:prstGeom>
        </p:spPr>
      </p:pic>
      <p:sp>
        <p:nvSpPr>
          <p:cNvPr id="347" name="Less suited for large scale programms"/>
          <p:cNvSpPr txBox="1"/>
          <p:nvPr/>
        </p:nvSpPr>
        <p:spPr>
          <a:xfrm>
            <a:off x="13351126" y="6751953"/>
            <a:ext cx="10507371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 b="0" i="0">
                <a:solidFill>
                  <a:srgbClr val="000000"/>
                </a:solidFill>
              </a:defRPr>
            </a:lvl1pPr>
          </a:lstStyle>
          <a:p>
            <a:r>
              <a:t>Less suited for large scale programms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1" build="p" bldLvl="5" animBg="1" advAuto="0"/>
      <p:bldP spid="339" grpId="2" animBg="1" advAuto="0"/>
      <p:bldP spid="341" grpId="3" animBg="1" advAuto="0"/>
      <p:bldP spid="342" grpId="4" animBg="1" advAuto="0"/>
      <p:bldP spid="344" grpId="5" animBg="1" advAuto="0"/>
      <p:bldP spid="345" grpId="6" animBg="1" advAuto="0"/>
      <p:bldP spid="347" grpId="7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onclu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Conclusion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onclu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Conclusion</a:t>
            </a:r>
          </a:p>
        </p:txBody>
      </p:sp>
      <p:sp>
        <p:nvSpPr>
          <p:cNvPr id="352" name="ALGOL 60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ALGOL 60</a:t>
            </a:r>
          </a:p>
        </p:txBody>
      </p:sp>
      <p:sp>
        <p:nvSpPr>
          <p:cNvPr id="353" name="It has recursion…"/>
          <p:cNvSpPr txBox="1">
            <a:spLocks noGrp="1"/>
          </p:cNvSpPr>
          <p:nvPr>
            <p:ph type="body" sz="quarter" idx="1"/>
          </p:nvPr>
        </p:nvSpPr>
        <p:spPr>
          <a:xfrm>
            <a:off x="8724900" y="4508186"/>
            <a:ext cx="7683760" cy="5197594"/>
          </a:xfrm>
          <a:prstGeom prst="rect">
            <a:avLst/>
          </a:prstGeom>
        </p:spPr>
        <p:txBody>
          <a:bodyPr/>
          <a:lstStyle/>
          <a:p>
            <a:pPr marL="609599" indent="-609599">
              <a:defRPr sz="4000"/>
            </a:pPr>
            <a:r>
              <a:t>It has recursion</a:t>
            </a:r>
          </a:p>
          <a:p>
            <a:pPr marL="609599" indent="-609599">
              <a:defRPr sz="4000"/>
            </a:pPr>
            <a:r>
              <a:t>Block structure</a:t>
            </a:r>
          </a:p>
          <a:p>
            <a:pPr marL="609599" indent="-609599">
              <a:defRPr sz="4000"/>
            </a:pPr>
            <a:r>
              <a:t>Lexical scoping</a:t>
            </a:r>
          </a:p>
          <a:p>
            <a:pPr marL="609599" indent="-609599">
              <a:defRPr sz="4000"/>
            </a:pPr>
            <a:r>
              <a:t>Clean and consistent syntax</a:t>
            </a:r>
          </a:p>
        </p:txBody>
      </p:sp>
      <p:sp>
        <p:nvSpPr>
          <p:cNvPr id="354" name="No build in I/O facilities…"/>
          <p:cNvSpPr txBox="1"/>
          <p:nvPr/>
        </p:nvSpPr>
        <p:spPr>
          <a:xfrm>
            <a:off x="16116300" y="4532643"/>
            <a:ext cx="9750227" cy="3370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609599" indent="-609599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000" b="0" i="0">
                <a:solidFill>
                  <a:srgbClr val="000000"/>
                </a:solidFill>
              </a:defRPr>
            </a:pPr>
            <a:r>
              <a:t>No build in I/O facilities</a:t>
            </a:r>
          </a:p>
          <a:p>
            <a:pPr marL="609599" indent="-609599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000" b="0" i="0">
                <a:solidFill>
                  <a:srgbClr val="000000"/>
                </a:solidFill>
              </a:defRPr>
            </a:pPr>
            <a:r>
              <a:t>Limited set of data types</a:t>
            </a:r>
          </a:p>
          <a:p>
            <a:pPr marL="609599" indent="-609599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000" b="0" i="0">
                <a:solidFill>
                  <a:srgbClr val="000000"/>
                </a:solidFill>
              </a:defRPr>
            </a:pPr>
            <a:r>
              <a:t>No object-oriented programming</a:t>
            </a:r>
          </a:p>
        </p:txBody>
      </p:sp>
      <p:pic>
        <p:nvPicPr>
          <p:cNvPr id="355" name="Linien Linien" descr="Linien Linien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0942284" y="6813550"/>
            <a:ext cx="9957508" cy="88901"/>
          </a:xfrm>
          <a:prstGeom prst="rect">
            <a:avLst/>
          </a:prstGeom>
        </p:spPr>
      </p:pic>
      <p:sp>
        <p:nvSpPr>
          <p:cNvPr id="357" name="Bads"/>
          <p:cNvSpPr txBox="1"/>
          <p:nvPr/>
        </p:nvSpPr>
        <p:spPr>
          <a:xfrm>
            <a:off x="18924968" y="3267886"/>
            <a:ext cx="1808862" cy="944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sz="5500" i="0" u="sng">
                <a:solidFill>
                  <a:srgbClr val="000000"/>
                </a:solidFill>
              </a:defRPr>
            </a:lvl1pPr>
          </a:lstStyle>
          <a:p>
            <a:r>
              <a:t>Bads</a:t>
            </a:r>
          </a:p>
        </p:txBody>
      </p:sp>
      <p:sp>
        <p:nvSpPr>
          <p:cNvPr id="358" name="Goods"/>
          <p:cNvSpPr txBox="1"/>
          <p:nvPr/>
        </p:nvSpPr>
        <p:spPr>
          <a:xfrm>
            <a:off x="10617200" y="3267886"/>
            <a:ext cx="2299907" cy="944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sz="5500" i="0" u="sng">
                <a:solidFill>
                  <a:srgbClr val="000000"/>
                </a:solidFill>
              </a:defRPr>
            </a:lvl1pPr>
          </a:lstStyle>
          <a:p>
            <a:r>
              <a:t>Goods</a:t>
            </a:r>
          </a:p>
        </p:txBody>
      </p:sp>
      <p:sp>
        <p:nvSpPr>
          <p:cNvPr id="359" name="Legacy Language"/>
          <p:cNvSpPr txBox="1"/>
          <p:nvPr/>
        </p:nvSpPr>
        <p:spPr>
          <a:xfrm>
            <a:off x="368300" y="4604104"/>
            <a:ext cx="8293696" cy="7544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 b="0" i="0">
                <a:solidFill>
                  <a:srgbClr val="000000"/>
                </a:solidFill>
              </a:defRPr>
            </a:lvl1pPr>
          </a:lstStyle>
          <a:p>
            <a:r>
              <a:t>Legacy Language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6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" grpId="3" animBg="1" advAuto="0"/>
      <p:bldP spid="354" grpId="4" animBg="1" advAuto="0"/>
      <p:bldP spid="355" grpId="5" animBg="1" advAuto="0"/>
      <p:bldP spid="357" grpId="2" animBg="1" advAuto="0"/>
      <p:bldP spid="358" grpId="1" animBg="1" advAuto="0"/>
      <p:bldP spid="359" grpId="6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ALGOL"/>
          <p:cNvSpPr txBox="1">
            <a:spLocks noGrp="1"/>
          </p:cNvSpPr>
          <p:nvPr>
            <p:ph type="title"/>
          </p:nvPr>
        </p:nvSpPr>
        <p:spPr>
          <a:xfrm>
            <a:off x="1206496" y="4533900"/>
            <a:ext cx="4995741" cy="4648200"/>
          </a:xfrm>
          <a:prstGeom prst="rect">
            <a:avLst/>
          </a:prstGeom>
        </p:spPr>
        <p:txBody>
          <a:bodyPr/>
          <a:lstStyle/>
          <a:p>
            <a:r>
              <a:t>ALGOL</a:t>
            </a:r>
          </a:p>
        </p:txBody>
      </p:sp>
      <p:sp>
        <p:nvSpPr>
          <p:cNvPr id="156" name="(algorithmic language)"/>
          <p:cNvSpPr txBox="1"/>
          <p:nvPr/>
        </p:nvSpPr>
        <p:spPr>
          <a:xfrm>
            <a:off x="6274459" y="6044569"/>
            <a:ext cx="1254379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10000" b="0" i="0" spc="-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>
              <a:defRPr sz="11600" spc="-232"/>
            </a:pPr>
            <a:r>
              <a:rPr sz="10000" spc="-200"/>
              <a:t>(algorithmic language)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1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ALGO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ALGOL</a:t>
            </a:r>
          </a:p>
        </p:txBody>
      </p:sp>
      <p:sp>
        <p:nvSpPr>
          <p:cNvPr id="159" name="What’s that?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What’s that?</a:t>
            </a:r>
          </a:p>
        </p:txBody>
      </p:sp>
      <p:sp>
        <p:nvSpPr>
          <p:cNvPr id="160" name="ALGOL"/>
          <p:cNvSpPr txBox="1"/>
          <p:nvPr/>
        </p:nvSpPr>
        <p:spPr>
          <a:xfrm>
            <a:off x="10964666" y="3184060"/>
            <a:ext cx="2986201" cy="1085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 lnSpcReduction="10000"/>
          </a:bodyPr>
          <a:lstStyle>
            <a:lvl1pPr algn="l" defTabSz="676909">
              <a:defRPr sz="6560" i="0">
                <a:solidFill>
                  <a:srgbClr val="000000"/>
                </a:solidFill>
              </a:defRPr>
            </a:lvl1pPr>
          </a:lstStyle>
          <a:p>
            <a:r>
              <a:t>ALGOL</a:t>
            </a:r>
          </a:p>
        </p:txBody>
      </p:sp>
      <p:cxnSp>
        <p:nvCxnSpPr>
          <p:cNvPr id="161" name="Verbindungslinie"/>
          <p:cNvCxnSpPr>
            <a:cxnSpLocks/>
          </p:cNvCxnSpPr>
          <p:nvPr/>
        </p:nvCxnSpPr>
        <p:spPr>
          <a:xfrm flipV="1">
            <a:off x="7605132" y="4036741"/>
            <a:ext cx="3359534" cy="19906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162" name="ALGOL 58"/>
          <p:cNvSpPr txBox="1"/>
          <p:nvPr/>
        </p:nvSpPr>
        <p:spPr>
          <a:xfrm>
            <a:off x="6081279" y="6027371"/>
            <a:ext cx="2790359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487044">
              <a:defRPr sz="4130">
                <a:solidFill>
                  <a:srgbClr val="000000"/>
                </a:solidFill>
              </a:defRPr>
            </a:lvl1pPr>
          </a:lstStyle>
          <a:p>
            <a:r>
              <a:rPr dirty="0"/>
              <a:t>ALGOL 58</a:t>
            </a:r>
          </a:p>
        </p:txBody>
      </p:sp>
      <p:sp>
        <p:nvSpPr>
          <p:cNvPr id="163" name="ALGOL 60"/>
          <p:cNvSpPr txBox="1"/>
          <p:nvPr/>
        </p:nvSpPr>
        <p:spPr>
          <a:xfrm>
            <a:off x="11213889" y="8441202"/>
            <a:ext cx="2736978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487044">
              <a:defRPr sz="4130">
                <a:solidFill>
                  <a:srgbClr val="000000"/>
                </a:solidFill>
              </a:defRPr>
            </a:lvl1pPr>
          </a:lstStyle>
          <a:p>
            <a:r>
              <a:rPr dirty="0"/>
              <a:t>ALGOL 60</a:t>
            </a:r>
          </a:p>
        </p:txBody>
      </p:sp>
      <p:sp>
        <p:nvSpPr>
          <p:cNvPr id="164" name="ALGOL 68"/>
          <p:cNvSpPr txBox="1"/>
          <p:nvPr/>
        </p:nvSpPr>
        <p:spPr>
          <a:xfrm>
            <a:off x="16168507" y="6027371"/>
            <a:ext cx="2766264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487044">
              <a:defRPr sz="4130">
                <a:solidFill>
                  <a:srgbClr val="000000"/>
                </a:solidFill>
              </a:defRPr>
            </a:lvl1pPr>
          </a:lstStyle>
          <a:p>
            <a:r>
              <a:rPr dirty="0"/>
              <a:t>ALGOL 68</a:t>
            </a:r>
          </a:p>
        </p:txBody>
      </p:sp>
      <p:cxnSp>
        <p:nvCxnSpPr>
          <p:cNvPr id="165" name="Verbindungslinie"/>
          <p:cNvCxnSpPr>
            <a:cxnSpLocks/>
            <a:stCxn id="163" idx="0"/>
            <a:endCxn id="160" idx="2"/>
          </p:cNvCxnSpPr>
          <p:nvPr/>
        </p:nvCxnSpPr>
        <p:spPr>
          <a:xfrm flipH="1" flipV="1">
            <a:off x="12457767" y="4269605"/>
            <a:ext cx="124611" cy="4171597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66" name="Verbindungslinie"/>
          <p:cNvCxnSpPr>
            <a:cxnSpLocks/>
            <a:stCxn id="164" idx="0"/>
          </p:cNvCxnSpPr>
          <p:nvPr/>
        </p:nvCxnSpPr>
        <p:spPr>
          <a:xfrm flipH="1" flipV="1">
            <a:off x="14192105" y="4036741"/>
            <a:ext cx="3359534" cy="19906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167" name="First version of ALGOL…"/>
          <p:cNvSpPr txBox="1"/>
          <p:nvPr/>
        </p:nvSpPr>
        <p:spPr>
          <a:xfrm>
            <a:off x="6081279" y="6749767"/>
            <a:ext cx="2589387" cy="2759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304800" indent="-304800" algn="l">
              <a:buSzPct val="123000"/>
              <a:buChar char="•"/>
              <a:defRPr sz="2500">
                <a:solidFill>
                  <a:srgbClr val="000000"/>
                </a:solidFill>
              </a:defRPr>
            </a:pPr>
            <a:r>
              <a:t>First version of ALGOL</a:t>
            </a:r>
          </a:p>
          <a:p>
            <a:pPr marL="304800" indent="-304800" algn="l">
              <a:buSzPct val="123000"/>
              <a:buChar char="•"/>
              <a:defRPr sz="2500">
                <a:solidFill>
                  <a:srgbClr val="000000"/>
                </a:solidFill>
              </a:defRPr>
            </a:pPr>
            <a:r>
              <a:t>Numerical computing</a:t>
            </a:r>
          </a:p>
          <a:p>
            <a:pPr algn="l">
              <a:defRPr sz="2500">
                <a:solidFill>
                  <a:srgbClr val="000000"/>
                </a:solidFill>
              </a:defRPr>
            </a:pPr>
            <a:endParaRPr/>
          </a:p>
          <a:p>
            <a:pPr marL="304800" indent="-304800" algn="l">
              <a:buSzPct val="123000"/>
              <a:buChar char="•"/>
              <a:defRPr sz="2500">
                <a:solidFill>
                  <a:srgbClr val="000000"/>
                </a:solidFill>
              </a:defRPr>
            </a:pPr>
            <a:r>
              <a:t>Block structure</a:t>
            </a:r>
          </a:p>
        </p:txBody>
      </p:sp>
      <p:sp>
        <p:nvSpPr>
          <p:cNvPr id="168" name="More powerful…"/>
          <p:cNvSpPr txBox="1"/>
          <p:nvPr/>
        </p:nvSpPr>
        <p:spPr>
          <a:xfrm>
            <a:off x="11163072" y="9180069"/>
            <a:ext cx="2589388" cy="3902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304800" indent="-304800" algn="l">
              <a:buSzPct val="123000"/>
              <a:buChar char="•"/>
              <a:defRPr sz="2500">
                <a:solidFill>
                  <a:srgbClr val="000000"/>
                </a:solidFill>
              </a:defRPr>
            </a:pPr>
            <a:r>
              <a:t>More powerful</a:t>
            </a:r>
          </a:p>
          <a:p>
            <a:pPr marL="304800" indent="-304800" algn="l">
              <a:buSzPct val="123000"/>
              <a:buChar char="•"/>
              <a:defRPr sz="2500">
                <a:solidFill>
                  <a:srgbClr val="000000"/>
                </a:solidFill>
              </a:defRPr>
            </a:pPr>
            <a:r>
              <a:t>Flexible</a:t>
            </a:r>
          </a:p>
          <a:p>
            <a:pPr marL="304800" indent="-304800" algn="l">
              <a:buSzPct val="123000"/>
              <a:buChar char="•"/>
              <a:defRPr sz="2500">
                <a:solidFill>
                  <a:srgbClr val="000000"/>
                </a:solidFill>
              </a:defRPr>
            </a:pPr>
            <a:r>
              <a:t>Very influential</a:t>
            </a:r>
          </a:p>
          <a:p>
            <a:pPr algn="l">
              <a:defRPr sz="2500">
                <a:solidFill>
                  <a:srgbClr val="000000"/>
                </a:solidFill>
              </a:defRPr>
            </a:pPr>
            <a:endParaRPr/>
          </a:p>
          <a:p>
            <a:pPr marL="304800" indent="-304800" algn="l">
              <a:buSzPct val="123000"/>
              <a:buChar char="•"/>
              <a:defRPr sz="2500">
                <a:solidFill>
                  <a:srgbClr val="000000"/>
                </a:solidFill>
              </a:defRPr>
            </a:pPr>
            <a:r>
              <a:t>Recursion</a:t>
            </a:r>
          </a:p>
          <a:p>
            <a:pPr marL="304800" indent="-304800" algn="l">
              <a:buSzPct val="123000"/>
              <a:buChar char="•"/>
              <a:defRPr sz="2500">
                <a:solidFill>
                  <a:srgbClr val="000000"/>
                </a:solidFill>
              </a:defRPr>
            </a:pPr>
            <a:r>
              <a:t>Multi-dimensional arrays</a:t>
            </a:r>
          </a:p>
        </p:txBody>
      </p:sp>
      <p:sp>
        <p:nvSpPr>
          <p:cNvPr id="169" name="Much more complex…"/>
          <p:cNvSpPr txBox="1"/>
          <p:nvPr/>
        </p:nvSpPr>
        <p:spPr>
          <a:xfrm>
            <a:off x="16168507" y="6749767"/>
            <a:ext cx="2589388" cy="2378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304800" indent="-304800" algn="l">
              <a:buSzPct val="123000"/>
              <a:buChar char="•"/>
              <a:defRPr sz="2500">
                <a:solidFill>
                  <a:srgbClr val="000000"/>
                </a:solidFill>
              </a:defRPr>
            </a:pPr>
            <a:r>
              <a:t>Much more complex</a:t>
            </a:r>
          </a:p>
          <a:p>
            <a:pPr algn="l">
              <a:defRPr sz="2500">
                <a:solidFill>
                  <a:srgbClr val="000000"/>
                </a:solidFill>
              </a:defRPr>
            </a:pPr>
            <a:endParaRPr/>
          </a:p>
          <a:p>
            <a:pPr marL="304800" indent="-304800" algn="l">
              <a:buSzPct val="123000"/>
              <a:buChar char="•"/>
              <a:defRPr sz="2500">
                <a:solidFill>
                  <a:srgbClr val="000000"/>
                </a:solidFill>
              </a:defRPr>
            </a:pPr>
            <a:r>
              <a:t>User- defined data types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1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1" animBg="1" advAuto="0"/>
      <p:bldP spid="161" grpId="2" animBg="1" advAuto="0"/>
      <p:bldP spid="162" grpId="3" animBg="1" advAuto="0"/>
      <p:bldP spid="163" grpId="5" animBg="1" advAuto="0"/>
      <p:bldP spid="164" grpId="7" animBg="1" advAuto="0"/>
      <p:bldP spid="165" grpId="4" animBg="1" advAuto="0"/>
      <p:bldP spid="166" grpId="6" animBg="1" advAuto="0"/>
      <p:bldP spid="167" grpId="8" build="p" bldLvl="5" animBg="1" advAuto="0"/>
      <p:bldP spid="168" grpId="9" build="p" bldLvl="5" animBg="1" advAuto="0"/>
      <p:bldP spid="169" grpId="10" build="p" bldLvl="5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ALGOL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ALGOL 60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History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History</a:t>
            </a:r>
          </a:p>
        </p:txBody>
      </p:sp>
      <p:sp>
        <p:nvSpPr>
          <p:cNvPr id="174" name="Developed by an international comitee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Developed by an international </a:t>
            </a:r>
            <a:r>
              <a:rPr dirty="0" err="1"/>
              <a:t>comitee</a:t>
            </a:r>
            <a:endParaRPr lang="de-DE" dirty="0"/>
          </a:p>
          <a:p>
            <a:r>
              <a:rPr lang="de-DE" dirty="0" err="1"/>
              <a:t>Designed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mathematical</a:t>
            </a:r>
            <a:r>
              <a:rPr lang="de-DE" dirty="0"/>
              <a:t> </a:t>
            </a:r>
            <a:r>
              <a:rPr lang="de-DE" dirty="0" err="1"/>
              <a:t>computing</a:t>
            </a:r>
            <a:r>
              <a:rPr lang="de-DE" dirty="0"/>
              <a:t> in </a:t>
            </a:r>
            <a:r>
              <a:rPr lang="de-DE" dirty="0" err="1"/>
              <a:t>mind</a:t>
            </a:r>
            <a:endParaRPr dirty="0"/>
          </a:p>
          <a:p>
            <a:r>
              <a:rPr dirty="0"/>
              <a:t>Expressive and powerful</a:t>
            </a:r>
          </a:p>
        </p:txBody>
      </p:sp>
      <p:sp>
        <p:nvSpPr>
          <p:cNvPr id="175" name="ALGOL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ALGOL 60</a:t>
            </a:r>
          </a:p>
        </p:txBody>
      </p:sp>
      <p:sp>
        <p:nvSpPr>
          <p:cNvPr id="176" name="ALGOL 60"/>
          <p:cNvSpPr txBox="1"/>
          <p:nvPr/>
        </p:nvSpPr>
        <p:spPr>
          <a:xfrm>
            <a:off x="16192971" y="2279803"/>
            <a:ext cx="2905657" cy="1085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825500">
              <a:defRPr sz="4500" i="0">
                <a:solidFill>
                  <a:srgbClr val="000000"/>
                </a:solidFill>
              </a:defRPr>
            </a:lvl1pPr>
          </a:lstStyle>
          <a:p>
            <a:r>
              <a:t>ALGOL 60</a:t>
            </a:r>
          </a:p>
        </p:txBody>
      </p:sp>
      <p:sp>
        <p:nvSpPr>
          <p:cNvPr id="177" name="ALGOL 68"/>
          <p:cNvSpPr txBox="1"/>
          <p:nvPr/>
        </p:nvSpPr>
        <p:spPr>
          <a:xfrm>
            <a:off x="12296933" y="5782056"/>
            <a:ext cx="2158538" cy="1085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619125">
              <a:defRPr sz="3375" i="0">
                <a:solidFill>
                  <a:srgbClr val="000000"/>
                </a:solidFill>
              </a:defRPr>
            </a:lvl1pPr>
          </a:lstStyle>
          <a:p>
            <a:r>
              <a:t>ALGOL 68</a:t>
            </a:r>
          </a:p>
        </p:txBody>
      </p:sp>
      <p:sp>
        <p:nvSpPr>
          <p:cNvPr id="178" name="Simula (1962)"/>
          <p:cNvSpPr txBox="1"/>
          <p:nvPr/>
        </p:nvSpPr>
        <p:spPr>
          <a:xfrm>
            <a:off x="17031620" y="4187462"/>
            <a:ext cx="2158538" cy="1085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586104">
              <a:defRPr sz="3195" i="0">
                <a:solidFill>
                  <a:srgbClr val="000000"/>
                </a:solidFill>
              </a:defRPr>
            </a:lvl1pPr>
          </a:lstStyle>
          <a:p>
            <a:r>
              <a:rPr dirty="0" err="1"/>
              <a:t>Simula</a:t>
            </a:r>
            <a:r>
              <a:rPr dirty="0"/>
              <a:t> (1962)</a:t>
            </a:r>
          </a:p>
        </p:txBody>
      </p:sp>
      <p:sp>
        <p:nvSpPr>
          <p:cNvPr id="179" name="Pascal (1970)"/>
          <p:cNvSpPr txBox="1"/>
          <p:nvPr/>
        </p:nvSpPr>
        <p:spPr>
          <a:xfrm>
            <a:off x="14640811" y="7180332"/>
            <a:ext cx="2158538" cy="1085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586104">
              <a:defRPr sz="3195" i="0">
                <a:solidFill>
                  <a:srgbClr val="000000"/>
                </a:solidFill>
              </a:defRPr>
            </a:lvl1pPr>
          </a:lstStyle>
          <a:p>
            <a:r>
              <a:t>Pascal (1970)</a:t>
            </a:r>
          </a:p>
        </p:txBody>
      </p:sp>
      <p:sp>
        <p:nvSpPr>
          <p:cNvPr id="180" name="PL/1 (1964)"/>
          <p:cNvSpPr txBox="1"/>
          <p:nvPr/>
        </p:nvSpPr>
        <p:spPr>
          <a:xfrm>
            <a:off x="20066860" y="4785435"/>
            <a:ext cx="2158538" cy="1085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586104">
              <a:defRPr sz="3195" i="0">
                <a:solidFill>
                  <a:srgbClr val="000000"/>
                </a:solidFill>
              </a:defRPr>
            </a:lvl1pPr>
          </a:lstStyle>
          <a:p>
            <a:r>
              <a:t>PL/1 (1964)</a:t>
            </a:r>
          </a:p>
        </p:txBody>
      </p:sp>
      <p:cxnSp>
        <p:nvCxnSpPr>
          <p:cNvPr id="181" name="Verbindungslinie"/>
          <p:cNvCxnSpPr>
            <a:cxnSpLocks/>
          </p:cNvCxnSpPr>
          <p:nvPr/>
        </p:nvCxnSpPr>
        <p:spPr>
          <a:xfrm flipV="1">
            <a:off x="13961327" y="3307742"/>
            <a:ext cx="2231644" cy="2312473"/>
          </a:xfrm>
          <a:prstGeom prst="straightConnector1">
            <a:avLst/>
          </a:prstGeom>
          <a:ln w="101600" cap="rnd">
            <a:solidFill>
              <a:srgbClr val="000000"/>
            </a:solidFill>
            <a:miter lim="400000"/>
          </a:ln>
        </p:spPr>
      </p:cxnSp>
      <p:cxnSp>
        <p:nvCxnSpPr>
          <p:cNvPr id="182" name="Verbindungslinie"/>
          <p:cNvCxnSpPr>
            <a:cxnSpLocks/>
          </p:cNvCxnSpPr>
          <p:nvPr/>
        </p:nvCxnSpPr>
        <p:spPr>
          <a:xfrm flipV="1">
            <a:off x="15500195" y="3307742"/>
            <a:ext cx="1531425" cy="3872590"/>
          </a:xfrm>
          <a:prstGeom prst="straightConnector1">
            <a:avLst/>
          </a:prstGeom>
          <a:ln w="101600" cap="rnd">
            <a:solidFill>
              <a:srgbClr val="000000"/>
            </a:solidFill>
            <a:miter lim="400000"/>
          </a:ln>
        </p:spPr>
      </p:cxnSp>
      <p:cxnSp>
        <p:nvCxnSpPr>
          <p:cNvPr id="183" name="Verbindungslinie"/>
          <p:cNvCxnSpPr>
            <a:cxnSpLocks/>
          </p:cNvCxnSpPr>
          <p:nvPr/>
        </p:nvCxnSpPr>
        <p:spPr>
          <a:xfrm flipV="1">
            <a:off x="17645799" y="3307742"/>
            <a:ext cx="0" cy="879720"/>
          </a:xfrm>
          <a:prstGeom prst="straightConnector1">
            <a:avLst/>
          </a:prstGeom>
          <a:ln w="101600" cap="rnd">
            <a:solidFill>
              <a:srgbClr val="000000"/>
            </a:solidFill>
            <a:miter lim="400000"/>
          </a:ln>
        </p:spPr>
      </p:cxnSp>
      <p:cxnSp>
        <p:nvCxnSpPr>
          <p:cNvPr id="184" name="Verbindungslinie"/>
          <p:cNvCxnSpPr>
            <a:cxnSpLocks/>
          </p:cNvCxnSpPr>
          <p:nvPr/>
        </p:nvCxnSpPr>
        <p:spPr>
          <a:xfrm flipH="1" flipV="1">
            <a:off x="19098628" y="3307742"/>
            <a:ext cx="1241196" cy="1477693"/>
          </a:xfrm>
          <a:prstGeom prst="straightConnector1">
            <a:avLst/>
          </a:prstGeom>
          <a:ln w="101600" cap="rnd">
            <a:solidFill>
              <a:srgbClr val="000000"/>
            </a:solidFill>
            <a:miter lim="400000"/>
          </a:ln>
        </p:spPr>
      </p:cxn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1" uiExpand="1" build="p" bldLvl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Innovation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Innovations</a:t>
            </a:r>
          </a:p>
        </p:txBody>
      </p:sp>
      <p:sp>
        <p:nvSpPr>
          <p:cNvPr id="187" name="Recursion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Recursion</a:t>
            </a:r>
          </a:p>
          <a:p>
            <a:r>
              <a:t>Lexical scoping</a:t>
            </a:r>
          </a:p>
          <a:p>
            <a:r>
              <a:t>Nested block structures</a:t>
            </a:r>
          </a:p>
          <a:p>
            <a:r>
              <a:t>Semicolons as statement terminators</a:t>
            </a:r>
          </a:p>
          <a:p>
            <a:r>
              <a:t>Clearer syntax, better to learn</a:t>
            </a:r>
          </a:p>
        </p:txBody>
      </p:sp>
      <p:sp>
        <p:nvSpPr>
          <p:cNvPr id="188" name="ALGOL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ALGOL 60</a:t>
            </a:r>
          </a:p>
        </p:txBody>
      </p:sp>
      <p:sp>
        <p:nvSpPr>
          <p:cNvPr id="2" name="ALGOL 60">
            <a:extLst>
              <a:ext uri="{FF2B5EF4-FFF2-40B4-BE49-F238E27FC236}">
                <a16:creationId xmlns:a16="http://schemas.microsoft.com/office/drawing/2014/main" id="{E1F9642E-530E-320C-833F-2F0523DF95B1}"/>
              </a:ext>
            </a:extLst>
          </p:cNvPr>
          <p:cNvSpPr txBox="1"/>
          <p:nvPr/>
        </p:nvSpPr>
        <p:spPr>
          <a:xfrm>
            <a:off x="16192971" y="2279803"/>
            <a:ext cx="2905657" cy="1085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825500">
              <a:defRPr sz="4500" i="0">
                <a:solidFill>
                  <a:srgbClr val="000000"/>
                </a:solidFill>
              </a:defRPr>
            </a:lvl1pPr>
          </a:lstStyle>
          <a:p>
            <a:r>
              <a:t>ALGOL 60</a:t>
            </a:r>
          </a:p>
        </p:txBody>
      </p:sp>
      <p:sp>
        <p:nvSpPr>
          <p:cNvPr id="3" name="ALGOL 68">
            <a:extLst>
              <a:ext uri="{FF2B5EF4-FFF2-40B4-BE49-F238E27FC236}">
                <a16:creationId xmlns:a16="http://schemas.microsoft.com/office/drawing/2014/main" id="{9ED2843B-FA50-71CE-CF7A-57E6EDA925FA}"/>
              </a:ext>
            </a:extLst>
          </p:cNvPr>
          <p:cNvSpPr txBox="1"/>
          <p:nvPr/>
        </p:nvSpPr>
        <p:spPr>
          <a:xfrm>
            <a:off x="12296933" y="5782056"/>
            <a:ext cx="2158538" cy="1085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619125">
              <a:defRPr sz="3375" i="0">
                <a:solidFill>
                  <a:srgbClr val="000000"/>
                </a:solidFill>
              </a:defRPr>
            </a:lvl1pPr>
          </a:lstStyle>
          <a:p>
            <a:r>
              <a:t>ALGOL 68</a:t>
            </a:r>
          </a:p>
        </p:txBody>
      </p:sp>
      <p:sp>
        <p:nvSpPr>
          <p:cNvPr id="4" name="Simula (1962)">
            <a:extLst>
              <a:ext uri="{FF2B5EF4-FFF2-40B4-BE49-F238E27FC236}">
                <a16:creationId xmlns:a16="http://schemas.microsoft.com/office/drawing/2014/main" id="{D6BBDB24-7A11-BF23-6C90-31AE8EDAB60A}"/>
              </a:ext>
            </a:extLst>
          </p:cNvPr>
          <p:cNvSpPr txBox="1"/>
          <p:nvPr/>
        </p:nvSpPr>
        <p:spPr>
          <a:xfrm>
            <a:off x="17031620" y="4187462"/>
            <a:ext cx="2158538" cy="1085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586104">
              <a:defRPr sz="3195" i="0">
                <a:solidFill>
                  <a:srgbClr val="000000"/>
                </a:solidFill>
              </a:defRPr>
            </a:lvl1pPr>
          </a:lstStyle>
          <a:p>
            <a:r>
              <a:rPr dirty="0" err="1"/>
              <a:t>Simula</a:t>
            </a:r>
            <a:r>
              <a:rPr dirty="0"/>
              <a:t> (1962)</a:t>
            </a:r>
          </a:p>
        </p:txBody>
      </p:sp>
      <p:sp>
        <p:nvSpPr>
          <p:cNvPr id="5" name="PL/1 (1964)">
            <a:extLst>
              <a:ext uri="{FF2B5EF4-FFF2-40B4-BE49-F238E27FC236}">
                <a16:creationId xmlns:a16="http://schemas.microsoft.com/office/drawing/2014/main" id="{6763D650-DE22-BE50-F3E4-ACC53E227CA1}"/>
              </a:ext>
            </a:extLst>
          </p:cNvPr>
          <p:cNvSpPr txBox="1"/>
          <p:nvPr/>
        </p:nvSpPr>
        <p:spPr>
          <a:xfrm>
            <a:off x="20066860" y="4785435"/>
            <a:ext cx="2158538" cy="1085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586104">
              <a:defRPr sz="3195" i="0">
                <a:solidFill>
                  <a:srgbClr val="000000"/>
                </a:solidFill>
              </a:defRPr>
            </a:lvl1pPr>
          </a:lstStyle>
          <a:p>
            <a:r>
              <a:t>PL/1 (1964)</a:t>
            </a:r>
          </a:p>
        </p:txBody>
      </p:sp>
      <p:cxnSp>
        <p:nvCxnSpPr>
          <p:cNvPr id="6" name="Verbindungslinie">
            <a:extLst>
              <a:ext uri="{FF2B5EF4-FFF2-40B4-BE49-F238E27FC236}">
                <a16:creationId xmlns:a16="http://schemas.microsoft.com/office/drawing/2014/main" id="{6C72FC7C-A405-A797-C2A4-7651608F9468}"/>
              </a:ext>
            </a:extLst>
          </p:cNvPr>
          <p:cNvCxnSpPr>
            <a:cxnSpLocks/>
          </p:cNvCxnSpPr>
          <p:nvPr/>
        </p:nvCxnSpPr>
        <p:spPr>
          <a:xfrm flipV="1">
            <a:off x="13961327" y="3307742"/>
            <a:ext cx="2231644" cy="2312473"/>
          </a:xfrm>
          <a:prstGeom prst="straightConnector1">
            <a:avLst/>
          </a:prstGeom>
          <a:ln w="101600" cap="rnd">
            <a:solidFill>
              <a:srgbClr val="000000"/>
            </a:solidFill>
            <a:miter lim="400000"/>
          </a:ln>
        </p:spPr>
      </p:cxnSp>
      <p:cxnSp>
        <p:nvCxnSpPr>
          <p:cNvPr id="7" name="Verbindungslinie">
            <a:extLst>
              <a:ext uri="{FF2B5EF4-FFF2-40B4-BE49-F238E27FC236}">
                <a16:creationId xmlns:a16="http://schemas.microsoft.com/office/drawing/2014/main" id="{B2402ACB-662A-D68F-A2C4-162887EFC7A9}"/>
              </a:ext>
            </a:extLst>
          </p:cNvPr>
          <p:cNvCxnSpPr>
            <a:cxnSpLocks/>
          </p:cNvCxnSpPr>
          <p:nvPr/>
        </p:nvCxnSpPr>
        <p:spPr>
          <a:xfrm flipV="1">
            <a:off x="15500195" y="3307742"/>
            <a:ext cx="1531425" cy="3872590"/>
          </a:xfrm>
          <a:prstGeom prst="straightConnector1">
            <a:avLst/>
          </a:prstGeom>
          <a:ln w="101600" cap="rnd">
            <a:solidFill>
              <a:srgbClr val="000000"/>
            </a:solidFill>
            <a:miter lim="400000"/>
          </a:ln>
        </p:spPr>
      </p:cxnSp>
      <p:cxnSp>
        <p:nvCxnSpPr>
          <p:cNvPr id="8" name="Verbindungslinie">
            <a:extLst>
              <a:ext uri="{FF2B5EF4-FFF2-40B4-BE49-F238E27FC236}">
                <a16:creationId xmlns:a16="http://schemas.microsoft.com/office/drawing/2014/main" id="{2B89A195-BAC8-FCD8-2FE5-D11B8A13AAEC}"/>
              </a:ext>
            </a:extLst>
          </p:cNvPr>
          <p:cNvCxnSpPr>
            <a:cxnSpLocks/>
          </p:cNvCxnSpPr>
          <p:nvPr/>
        </p:nvCxnSpPr>
        <p:spPr>
          <a:xfrm flipV="1">
            <a:off x="17645799" y="3307742"/>
            <a:ext cx="0" cy="879720"/>
          </a:xfrm>
          <a:prstGeom prst="straightConnector1">
            <a:avLst/>
          </a:prstGeom>
          <a:ln w="101600" cap="rnd">
            <a:solidFill>
              <a:srgbClr val="000000"/>
            </a:solidFill>
            <a:miter lim="400000"/>
          </a:ln>
        </p:spPr>
      </p:cxnSp>
      <p:cxnSp>
        <p:nvCxnSpPr>
          <p:cNvPr id="9" name="Verbindungslinie">
            <a:extLst>
              <a:ext uri="{FF2B5EF4-FFF2-40B4-BE49-F238E27FC236}">
                <a16:creationId xmlns:a16="http://schemas.microsoft.com/office/drawing/2014/main" id="{EE264E57-ACB2-5873-977A-A65AA33C483A}"/>
              </a:ext>
            </a:extLst>
          </p:cNvPr>
          <p:cNvCxnSpPr>
            <a:cxnSpLocks/>
          </p:cNvCxnSpPr>
          <p:nvPr/>
        </p:nvCxnSpPr>
        <p:spPr>
          <a:xfrm flipH="1" flipV="1">
            <a:off x="19098628" y="3307742"/>
            <a:ext cx="1241196" cy="1477693"/>
          </a:xfrm>
          <a:prstGeom prst="straightConnector1">
            <a:avLst/>
          </a:prstGeom>
          <a:ln w="101600" cap="rnd">
            <a:solidFill>
              <a:srgbClr val="000000"/>
            </a:solidFill>
            <a:miter lim="400000"/>
          </a:ln>
        </p:spPr>
      </p:cxnSp>
      <p:sp>
        <p:nvSpPr>
          <p:cNvPr id="10" name="Pascal (1970)">
            <a:extLst>
              <a:ext uri="{FF2B5EF4-FFF2-40B4-BE49-F238E27FC236}">
                <a16:creationId xmlns:a16="http://schemas.microsoft.com/office/drawing/2014/main" id="{1BBA37F2-C523-BEEA-F8AE-1C9ECC767062}"/>
              </a:ext>
            </a:extLst>
          </p:cNvPr>
          <p:cNvSpPr txBox="1"/>
          <p:nvPr/>
        </p:nvSpPr>
        <p:spPr>
          <a:xfrm>
            <a:off x="14640811" y="7180332"/>
            <a:ext cx="2158538" cy="1085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586104">
              <a:defRPr sz="3195" i="0">
                <a:solidFill>
                  <a:srgbClr val="000000"/>
                </a:solidFill>
              </a:defRPr>
            </a:lvl1pPr>
          </a:lstStyle>
          <a:p>
            <a:r>
              <a:t>Pascal (1970)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1" build="p" bldLvl="5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Areas of application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Areas of application</a:t>
            </a:r>
          </a:p>
        </p:txBody>
      </p:sp>
      <p:sp>
        <p:nvSpPr>
          <p:cNvPr id="200" name="Algorithm development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Algorithm development</a:t>
            </a:r>
          </a:p>
          <a:p>
            <a:pPr lvl="1"/>
            <a:r>
              <a:t>Clear and concise</a:t>
            </a:r>
          </a:p>
          <a:p>
            <a:r>
              <a:t>Scientific and engineering calculations</a:t>
            </a:r>
          </a:p>
        </p:txBody>
      </p:sp>
      <p:sp>
        <p:nvSpPr>
          <p:cNvPr id="201" name="ALGOL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ALGOL 60</a:t>
            </a:r>
          </a:p>
        </p:txBody>
      </p:sp>
      <p:sp>
        <p:nvSpPr>
          <p:cNvPr id="2" name="ALGOL 60">
            <a:extLst>
              <a:ext uri="{FF2B5EF4-FFF2-40B4-BE49-F238E27FC236}">
                <a16:creationId xmlns:a16="http://schemas.microsoft.com/office/drawing/2014/main" id="{79E3749F-30A7-8ED1-A464-88A7C0DCCBFE}"/>
              </a:ext>
            </a:extLst>
          </p:cNvPr>
          <p:cNvSpPr txBox="1"/>
          <p:nvPr/>
        </p:nvSpPr>
        <p:spPr>
          <a:xfrm>
            <a:off x="16192971" y="2279803"/>
            <a:ext cx="2905657" cy="1085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825500">
              <a:defRPr sz="4500" i="0">
                <a:solidFill>
                  <a:srgbClr val="000000"/>
                </a:solidFill>
              </a:defRPr>
            </a:lvl1pPr>
          </a:lstStyle>
          <a:p>
            <a:r>
              <a:t>ALGOL 60</a:t>
            </a:r>
          </a:p>
        </p:txBody>
      </p:sp>
      <p:sp>
        <p:nvSpPr>
          <p:cNvPr id="3" name="ALGOL 68">
            <a:extLst>
              <a:ext uri="{FF2B5EF4-FFF2-40B4-BE49-F238E27FC236}">
                <a16:creationId xmlns:a16="http://schemas.microsoft.com/office/drawing/2014/main" id="{50C65A7D-D214-745D-5414-2A7F28C77F3A}"/>
              </a:ext>
            </a:extLst>
          </p:cNvPr>
          <p:cNvSpPr txBox="1"/>
          <p:nvPr/>
        </p:nvSpPr>
        <p:spPr>
          <a:xfrm>
            <a:off x="12296933" y="5782056"/>
            <a:ext cx="2158538" cy="1085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619125">
              <a:defRPr sz="3375" i="0">
                <a:solidFill>
                  <a:srgbClr val="000000"/>
                </a:solidFill>
              </a:defRPr>
            </a:lvl1pPr>
          </a:lstStyle>
          <a:p>
            <a:r>
              <a:t>ALGOL 68</a:t>
            </a:r>
          </a:p>
        </p:txBody>
      </p:sp>
      <p:sp>
        <p:nvSpPr>
          <p:cNvPr id="4" name="Simula (1962)">
            <a:extLst>
              <a:ext uri="{FF2B5EF4-FFF2-40B4-BE49-F238E27FC236}">
                <a16:creationId xmlns:a16="http://schemas.microsoft.com/office/drawing/2014/main" id="{8B22ACB3-0F23-B4A2-5212-2D37AA3051C8}"/>
              </a:ext>
            </a:extLst>
          </p:cNvPr>
          <p:cNvSpPr txBox="1"/>
          <p:nvPr/>
        </p:nvSpPr>
        <p:spPr>
          <a:xfrm>
            <a:off x="17031620" y="4187462"/>
            <a:ext cx="2158538" cy="1085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586104">
              <a:defRPr sz="3195" i="0">
                <a:solidFill>
                  <a:srgbClr val="000000"/>
                </a:solidFill>
              </a:defRPr>
            </a:lvl1pPr>
          </a:lstStyle>
          <a:p>
            <a:r>
              <a:rPr dirty="0" err="1"/>
              <a:t>Simula</a:t>
            </a:r>
            <a:r>
              <a:rPr dirty="0"/>
              <a:t> (1962)</a:t>
            </a:r>
          </a:p>
        </p:txBody>
      </p:sp>
      <p:sp>
        <p:nvSpPr>
          <p:cNvPr id="5" name="PL/1 (1964)">
            <a:extLst>
              <a:ext uri="{FF2B5EF4-FFF2-40B4-BE49-F238E27FC236}">
                <a16:creationId xmlns:a16="http://schemas.microsoft.com/office/drawing/2014/main" id="{51E7C8DC-30D9-004D-73FA-E8120866F6B6}"/>
              </a:ext>
            </a:extLst>
          </p:cNvPr>
          <p:cNvSpPr txBox="1"/>
          <p:nvPr/>
        </p:nvSpPr>
        <p:spPr>
          <a:xfrm>
            <a:off x="20066860" y="4785435"/>
            <a:ext cx="2158538" cy="1085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586104">
              <a:defRPr sz="3195" i="0">
                <a:solidFill>
                  <a:srgbClr val="000000"/>
                </a:solidFill>
              </a:defRPr>
            </a:lvl1pPr>
          </a:lstStyle>
          <a:p>
            <a:r>
              <a:t>PL/1 (1964)</a:t>
            </a:r>
          </a:p>
        </p:txBody>
      </p:sp>
      <p:cxnSp>
        <p:nvCxnSpPr>
          <p:cNvPr id="6" name="Verbindungslinie">
            <a:extLst>
              <a:ext uri="{FF2B5EF4-FFF2-40B4-BE49-F238E27FC236}">
                <a16:creationId xmlns:a16="http://schemas.microsoft.com/office/drawing/2014/main" id="{C4CFF190-B67F-330D-A074-789B4DB91C22}"/>
              </a:ext>
            </a:extLst>
          </p:cNvPr>
          <p:cNvCxnSpPr>
            <a:cxnSpLocks/>
          </p:cNvCxnSpPr>
          <p:nvPr/>
        </p:nvCxnSpPr>
        <p:spPr>
          <a:xfrm flipV="1">
            <a:off x="13961327" y="3307742"/>
            <a:ext cx="2231644" cy="2312473"/>
          </a:xfrm>
          <a:prstGeom prst="straightConnector1">
            <a:avLst/>
          </a:prstGeom>
          <a:ln w="101600" cap="rnd">
            <a:solidFill>
              <a:srgbClr val="000000"/>
            </a:solidFill>
            <a:miter lim="400000"/>
          </a:ln>
        </p:spPr>
      </p:cxnSp>
      <p:cxnSp>
        <p:nvCxnSpPr>
          <p:cNvPr id="7" name="Verbindungslinie">
            <a:extLst>
              <a:ext uri="{FF2B5EF4-FFF2-40B4-BE49-F238E27FC236}">
                <a16:creationId xmlns:a16="http://schemas.microsoft.com/office/drawing/2014/main" id="{29835613-59AD-687B-56E6-C2347FA134F3}"/>
              </a:ext>
            </a:extLst>
          </p:cNvPr>
          <p:cNvCxnSpPr>
            <a:cxnSpLocks/>
          </p:cNvCxnSpPr>
          <p:nvPr/>
        </p:nvCxnSpPr>
        <p:spPr>
          <a:xfrm flipV="1">
            <a:off x="15500195" y="3307742"/>
            <a:ext cx="1531425" cy="3872590"/>
          </a:xfrm>
          <a:prstGeom prst="straightConnector1">
            <a:avLst/>
          </a:prstGeom>
          <a:ln w="101600" cap="rnd">
            <a:solidFill>
              <a:srgbClr val="000000"/>
            </a:solidFill>
            <a:miter lim="400000"/>
          </a:ln>
        </p:spPr>
      </p:cxnSp>
      <p:cxnSp>
        <p:nvCxnSpPr>
          <p:cNvPr id="8" name="Verbindungslinie">
            <a:extLst>
              <a:ext uri="{FF2B5EF4-FFF2-40B4-BE49-F238E27FC236}">
                <a16:creationId xmlns:a16="http://schemas.microsoft.com/office/drawing/2014/main" id="{11A32021-4CCF-CC91-10B7-98C524E66368}"/>
              </a:ext>
            </a:extLst>
          </p:cNvPr>
          <p:cNvCxnSpPr>
            <a:cxnSpLocks/>
          </p:cNvCxnSpPr>
          <p:nvPr/>
        </p:nvCxnSpPr>
        <p:spPr>
          <a:xfrm flipV="1">
            <a:off x="17645799" y="3307742"/>
            <a:ext cx="0" cy="879720"/>
          </a:xfrm>
          <a:prstGeom prst="straightConnector1">
            <a:avLst/>
          </a:prstGeom>
          <a:ln w="101600" cap="rnd">
            <a:solidFill>
              <a:srgbClr val="000000"/>
            </a:solidFill>
            <a:miter lim="400000"/>
          </a:ln>
        </p:spPr>
      </p:cxnSp>
      <p:cxnSp>
        <p:nvCxnSpPr>
          <p:cNvPr id="9" name="Verbindungslinie">
            <a:extLst>
              <a:ext uri="{FF2B5EF4-FFF2-40B4-BE49-F238E27FC236}">
                <a16:creationId xmlns:a16="http://schemas.microsoft.com/office/drawing/2014/main" id="{8CBE9414-0C06-9418-32EC-EFEB10B95E56}"/>
              </a:ext>
            </a:extLst>
          </p:cNvPr>
          <p:cNvCxnSpPr>
            <a:cxnSpLocks/>
          </p:cNvCxnSpPr>
          <p:nvPr/>
        </p:nvCxnSpPr>
        <p:spPr>
          <a:xfrm flipH="1" flipV="1">
            <a:off x="19098628" y="3307742"/>
            <a:ext cx="1241196" cy="1477693"/>
          </a:xfrm>
          <a:prstGeom prst="straightConnector1">
            <a:avLst/>
          </a:prstGeom>
          <a:ln w="101600" cap="rnd">
            <a:solidFill>
              <a:srgbClr val="000000"/>
            </a:solidFill>
            <a:miter lim="400000"/>
          </a:ln>
        </p:spPr>
      </p:cxnSp>
      <p:sp>
        <p:nvSpPr>
          <p:cNvPr id="10" name="Pascal (1970)">
            <a:extLst>
              <a:ext uri="{FF2B5EF4-FFF2-40B4-BE49-F238E27FC236}">
                <a16:creationId xmlns:a16="http://schemas.microsoft.com/office/drawing/2014/main" id="{8455F0BF-2CA2-40C8-D467-9FDC2A442A59}"/>
              </a:ext>
            </a:extLst>
          </p:cNvPr>
          <p:cNvSpPr txBox="1"/>
          <p:nvPr/>
        </p:nvSpPr>
        <p:spPr>
          <a:xfrm>
            <a:off x="14640811" y="7180332"/>
            <a:ext cx="2158538" cy="1085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586104">
              <a:defRPr sz="3195" i="0">
                <a:solidFill>
                  <a:srgbClr val="000000"/>
                </a:solidFill>
              </a:defRPr>
            </a:lvl1pPr>
          </a:lstStyle>
          <a:p>
            <a:r>
              <a:t>Pascal (1970)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1" build="p" bldLvl="5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yntax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Syntax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ode block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Code blocks</a:t>
            </a:r>
          </a:p>
        </p:txBody>
      </p:sp>
      <p:sp>
        <p:nvSpPr>
          <p:cNvPr id="215" name="Syntax"/>
          <p:cNvSpPr txBox="1">
            <a:spLocks noGrp="1"/>
          </p:cNvSpPr>
          <p:nvPr>
            <p:ph type="body" idx="21"/>
          </p:nvPr>
        </p:nvSpPr>
        <p:spPr>
          <a:xfrm>
            <a:off x="1206500" y="2372962"/>
            <a:ext cx="7697343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Syntax</a:t>
            </a:r>
          </a:p>
        </p:txBody>
      </p:sp>
      <p:sp>
        <p:nvSpPr>
          <p:cNvPr id="216" name="Code blocks defined with begin/end…"/>
          <p:cNvSpPr txBox="1">
            <a:spLocks noGrp="1"/>
          </p:cNvSpPr>
          <p:nvPr>
            <p:ph type="body" sz="half" idx="1"/>
          </p:nvPr>
        </p:nvSpPr>
        <p:spPr>
          <a:xfrm>
            <a:off x="1206500" y="4248504"/>
            <a:ext cx="9479496" cy="8256012"/>
          </a:xfrm>
          <a:prstGeom prst="rect">
            <a:avLst/>
          </a:prstGeom>
        </p:spPr>
        <p:txBody>
          <a:bodyPr/>
          <a:lstStyle/>
          <a:p>
            <a:r>
              <a:t>Code blocks defined with </a:t>
            </a:r>
            <a:r>
              <a:rPr i="1"/>
              <a:t>begin</a:t>
            </a:r>
            <a:r>
              <a:t>/</a:t>
            </a:r>
            <a:r>
              <a:rPr i="1"/>
              <a:t>end</a:t>
            </a:r>
          </a:p>
          <a:p>
            <a:r>
              <a:rPr i="1"/>
              <a:t>Data types: integer, real, boolean</a:t>
            </a:r>
          </a:p>
          <a:p>
            <a:r>
              <a:rPr i="1"/>
              <a:t>Operators: +, -, *, /, ÷, ↑</a:t>
            </a:r>
          </a:p>
        </p:txBody>
      </p:sp>
      <p:sp>
        <p:nvSpPr>
          <p:cNvPr id="217" name="begin"/>
          <p:cNvSpPr txBox="1"/>
          <p:nvPr/>
        </p:nvSpPr>
        <p:spPr>
          <a:xfrm>
            <a:off x="13975848" y="2552791"/>
            <a:ext cx="994614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-20754"/>
                    <a:lumOff val="-16738"/>
                  </a:schemeClr>
                </a:solidFill>
              </a:defRPr>
            </a:lvl1pPr>
          </a:lstStyle>
          <a:p>
            <a:r>
              <a:t>begin</a:t>
            </a:r>
          </a:p>
        </p:txBody>
      </p:sp>
      <p:sp>
        <p:nvSpPr>
          <p:cNvPr id="218" name="end"/>
          <p:cNvSpPr txBox="1"/>
          <p:nvPr/>
        </p:nvSpPr>
        <p:spPr>
          <a:xfrm>
            <a:off x="13964456" y="8040371"/>
            <a:ext cx="707340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-20754"/>
                    <a:lumOff val="-16738"/>
                  </a:schemeClr>
                </a:solidFill>
              </a:defRPr>
            </a:lvl1pPr>
          </a:lstStyle>
          <a:p>
            <a:r>
              <a:t>end</a:t>
            </a:r>
          </a:p>
        </p:txBody>
      </p:sp>
      <p:sp>
        <p:nvSpPr>
          <p:cNvPr id="219" name="integer A, X;"/>
          <p:cNvSpPr txBox="1"/>
          <p:nvPr/>
        </p:nvSpPr>
        <p:spPr>
          <a:xfrm>
            <a:off x="14436532" y="3130546"/>
            <a:ext cx="2022197" cy="500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integer </a:t>
            </a:r>
            <a:r>
              <a:rPr b="0">
                <a:solidFill>
                  <a:srgbClr val="5E5E5E"/>
                </a:solidFill>
              </a:rPr>
              <a:t>A, X;</a:t>
            </a:r>
          </a:p>
        </p:txBody>
      </p:sp>
      <p:sp>
        <p:nvSpPr>
          <p:cNvPr id="220" name="A := 5;"/>
          <p:cNvSpPr txBox="1"/>
          <p:nvPr/>
        </p:nvSpPr>
        <p:spPr>
          <a:xfrm>
            <a:off x="14437851" y="4172954"/>
            <a:ext cx="1089381" cy="500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A</a:t>
            </a:r>
            <a:r>
              <a:t> := </a:t>
            </a:r>
            <a:r>
              <a:rPr b="0">
                <a:solidFill>
                  <a:srgbClr val="5E5E5E"/>
                </a:solidFill>
              </a:rPr>
              <a:t>5</a:t>
            </a:r>
            <a:r>
              <a:t>;</a:t>
            </a:r>
          </a:p>
        </p:txBody>
      </p:sp>
      <p:sp>
        <p:nvSpPr>
          <p:cNvPr id="221" name="X := 8;"/>
          <p:cNvSpPr txBox="1"/>
          <p:nvPr/>
        </p:nvSpPr>
        <p:spPr>
          <a:xfrm>
            <a:off x="14440822" y="4716220"/>
            <a:ext cx="1083438" cy="500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X</a:t>
            </a:r>
            <a:r>
              <a:t> := </a:t>
            </a:r>
            <a:r>
              <a:rPr b="0">
                <a:solidFill>
                  <a:srgbClr val="5E5E5E"/>
                </a:solidFill>
              </a:rPr>
              <a:t>8</a:t>
            </a:r>
            <a:r>
              <a:t>;</a:t>
            </a:r>
          </a:p>
        </p:txBody>
      </p:sp>
      <p:sp>
        <p:nvSpPr>
          <p:cNvPr id="222" name="outinteger(1, A + X);"/>
          <p:cNvSpPr txBox="1"/>
          <p:nvPr/>
        </p:nvSpPr>
        <p:spPr>
          <a:xfrm>
            <a:off x="14450075" y="5296581"/>
            <a:ext cx="3235352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</a:rPr>
              <a:t>outinteger</a:t>
            </a:r>
            <a:r>
              <a:t>(1, </a:t>
            </a:r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A</a:t>
            </a:r>
            <a:r>
              <a:rPr>
                <a:solidFill>
                  <a:schemeClr val="accent1"/>
                </a:solidFill>
              </a:rPr>
              <a:t> </a:t>
            </a:r>
            <a:r>
              <a:t>+</a:t>
            </a:r>
            <a:r>
              <a:rPr>
                <a:solidFill>
                  <a:schemeClr val="accent1"/>
                </a:solidFill>
              </a:rPr>
              <a:t> </a:t>
            </a:r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X</a:t>
            </a:r>
            <a:r>
              <a:t>);</a:t>
            </a:r>
          </a:p>
        </p:txBody>
      </p:sp>
      <p:sp>
        <p:nvSpPr>
          <p:cNvPr id="223" name="Output: 8"/>
          <p:cNvSpPr txBox="1"/>
          <p:nvPr/>
        </p:nvSpPr>
        <p:spPr>
          <a:xfrm>
            <a:off x="13956131" y="10171448"/>
            <a:ext cx="1964230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rPr>
                <a:solidFill>
                  <a:srgbClr val="000000"/>
                </a:solidFill>
              </a:rPr>
              <a:t>Output</a:t>
            </a:r>
            <a:r>
              <a:t>: </a:t>
            </a:r>
            <a:r>
              <a:rPr>
                <a:solidFill>
                  <a:srgbClr val="5E5E5E"/>
                </a:solidFill>
              </a:rPr>
              <a:t>8</a:t>
            </a:r>
            <a:r>
              <a:t> </a:t>
            </a:r>
          </a:p>
        </p:txBody>
      </p:sp>
      <p:sp>
        <p:nvSpPr>
          <p:cNvPr id="224" name="Rechteck"/>
          <p:cNvSpPr/>
          <p:nvPr/>
        </p:nvSpPr>
        <p:spPr>
          <a:xfrm>
            <a:off x="13838155" y="9760122"/>
            <a:ext cx="5840642" cy="1407764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b="0" i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25" name="outinteger(1, A * X);"/>
          <p:cNvSpPr txBox="1"/>
          <p:nvPr/>
        </p:nvSpPr>
        <p:spPr>
          <a:xfrm>
            <a:off x="14401800" y="5794837"/>
            <a:ext cx="3235122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</a:rPr>
              <a:t>outinteger</a:t>
            </a:r>
            <a:r>
              <a:t>(1, </a:t>
            </a:r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A</a:t>
            </a:r>
            <a:r>
              <a:rPr>
                <a:solidFill>
                  <a:schemeClr val="accent1"/>
                </a:solidFill>
              </a:rPr>
              <a:t> </a:t>
            </a:r>
            <a:r>
              <a:t>*</a:t>
            </a:r>
            <a:r>
              <a:rPr>
                <a:solidFill>
                  <a:schemeClr val="accent1"/>
                </a:solidFill>
              </a:rPr>
              <a:t> </a:t>
            </a:r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X</a:t>
            </a:r>
            <a:r>
              <a:t>);</a:t>
            </a:r>
          </a:p>
        </p:txBody>
      </p:sp>
      <p:sp>
        <p:nvSpPr>
          <p:cNvPr id="226" name="40"/>
          <p:cNvSpPr txBox="1"/>
          <p:nvPr/>
        </p:nvSpPr>
        <p:spPr>
          <a:xfrm>
            <a:off x="16000229" y="10171448"/>
            <a:ext cx="566218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5E5E5E"/>
                </a:solidFill>
              </a:defRPr>
            </a:lvl1pPr>
          </a:lstStyle>
          <a:p>
            <a:r>
              <a:t>40</a:t>
            </a:r>
          </a:p>
        </p:txBody>
      </p:sp>
      <p:sp>
        <p:nvSpPr>
          <p:cNvPr id="227" name="outinteger(1, X ÷ A);"/>
          <p:cNvSpPr txBox="1"/>
          <p:nvPr/>
        </p:nvSpPr>
        <p:spPr>
          <a:xfrm>
            <a:off x="14389100" y="6871802"/>
            <a:ext cx="3240812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</a:rPr>
              <a:t>outinteger</a:t>
            </a:r>
            <a:r>
              <a:t>(1, </a:t>
            </a:r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X</a:t>
            </a:r>
            <a:r>
              <a:rPr>
                <a:solidFill>
                  <a:schemeClr val="accent1"/>
                </a:solidFill>
              </a:rPr>
              <a:t> </a:t>
            </a:r>
            <a:r>
              <a:t>÷ </a:t>
            </a:r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A</a:t>
            </a:r>
            <a:r>
              <a:t>);</a:t>
            </a:r>
          </a:p>
        </p:txBody>
      </p:sp>
      <p:sp>
        <p:nvSpPr>
          <p:cNvPr id="228" name="1"/>
          <p:cNvSpPr txBox="1"/>
          <p:nvPr/>
        </p:nvSpPr>
        <p:spPr>
          <a:xfrm>
            <a:off x="17603094" y="10165302"/>
            <a:ext cx="34025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5E5E5E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229" name="outinteger(1, X ↑ A);"/>
          <p:cNvSpPr txBox="1"/>
          <p:nvPr/>
        </p:nvSpPr>
        <p:spPr>
          <a:xfrm>
            <a:off x="14325600" y="7410284"/>
            <a:ext cx="3382703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</a:rPr>
              <a:t>outinteger</a:t>
            </a:r>
            <a:r>
              <a:t>(1, </a:t>
            </a:r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X</a:t>
            </a:r>
            <a:r>
              <a:rPr>
                <a:solidFill>
                  <a:schemeClr val="accent1"/>
                </a:solidFill>
              </a:rPr>
              <a:t> </a:t>
            </a:r>
            <a:r>
              <a:t>↑ </a:t>
            </a:r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A</a:t>
            </a:r>
            <a:r>
              <a:t>);</a:t>
            </a:r>
          </a:p>
        </p:txBody>
      </p:sp>
      <p:sp>
        <p:nvSpPr>
          <p:cNvPr id="230" name="32768"/>
          <p:cNvSpPr txBox="1"/>
          <p:nvPr/>
        </p:nvSpPr>
        <p:spPr>
          <a:xfrm>
            <a:off x="18164446" y="10171448"/>
            <a:ext cx="1244093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5E5E5E"/>
                </a:solidFill>
              </a:defRPr>
            </a:lvl1pPr>
          </a:lstStyle>
          <a:p>
            <a:r>
              <a:t>32768</a:t>
            </a:r>
          </a:p>
        </p:txBody>
      </p:sp>
      <p:sp>
        <p:nvSpPr>
          <p:cNvPr id="231" name="real Z;"/>
          <p:cNvSpPr txBox="1"/>
          <p:nvPr/>
        </p:nvSpPr>
        <p:spPr>
          <a:xfrm>
            <a:off x="16559412" y="3130546"/>
            <a:ext cx="1086740" cy="500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real </a:t>
            </a:r>
            <a:r>
              <a:rPr b="0" i="0">
                <a:solidFill>
                  <a:srgbClr val="5E5E5E"/>
                </a:solidFill>
              </a:rPr>
              <a:t>Z</a:t>
            </a:r>
            <a:r>
              <a:rPr b="0">
                <a:solidFill>
                  <a:srgbClr val="5E5E5E"/>
                </a:solidFill>
              </a:rPr>
              <a:t>;</a:t>
            </a:r>
          </a:p>
        </p:txBody>
      </p:sp>
      <p:sp>
        <p:nvSpPr>
          <p:cNvPr id="232" name="Z := 2.5;"/>
          <p:cNvSpPr txBox="1"/>
          <p:nvPr/>
        </p:nvSpPr>
        <p:spPr>
          <a:xfrm>
            <a:off x="14461295" y="3671036"/>
            <a:ext cx="1352551" cy="5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Z</a:t>
            </a:r>
            <a:r>
              <a:t> := </a:t>
            </a:r>
            <a:r>
              <a:rPr b="0">
                <a:solidFill>
                  <a:srgbClr val="5E5E5E"/>
                </a:solidFill>
              </a:rPr>
              <a:t>2.5</a:t>
            </a:r>
            <a:r>
              <a:t>;</a:t>
            </a:r>
          </a:p>
        </p:txBody>
      </p:sp>
      <p:sp>
        <p:nvSpPr>
          <p:cNvPr id="233" name="outinteger(1, Z / A);"/>
          <p:cNvSpPr txBox="1"/>
          <p:nvPr/>
        </p:nvSpPr>
        <p:spPr>
          <a:xfrm>
            <a:off x="14376400" y="6333319"/>
            <a:ext cx="3233519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</a:rPr>
              <a:t>outinteger</a:t>
            </a:r>
            <a:r>
              <a:t>(1, </a:t>
            </a:r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Z</a:t>
            </a:r>
            <a:r>
              <a:rPr>
                <a:solidFill>
                  <a:schemeClr val="accent1"/>
                </a:solidFill>
              </a:rPr>
              <a:t> </a:t>
            </a:r>
            <a:r>
              <a:t>/ </a:t>
            </a:r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A</a:t>
            </a:r>
            <a:r>
              <a:t>);</a:t>
            </a:r>
          </a:p>
        </p:txBody>
      </p:sp>
      <p:sp>
        <p:nvSpPr>
          <p:cNvPr id="234" name="0.5"/>
          <p:cNvSpPr txBox="1"/>
          <p:nvPr/>
        </p:nvSpPr>
        <p:spPr>
          <a:xfrm>
            <a:off x="16702805" y="10171448"/>
            <a:ext cx="679197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5E5E5E"/>
                </a:solidFill>
              </a:defRPr>
            </a:lvl1pPr>
          </a:lstStyle>
          <a:p>
            <a:r>
              <a:t>0.5</a:t>
            </a:r>
          </a:p>
        </p:txBody>
      </p:sp>
      <p:sp>
        <p:nvSpPr>
          <p:cNvPr id="235" name="boolean Z;"/>
          <p:cNvSpPr txBox="1"/>
          <p:nvPr/>
        </p:nvSpPr>
        <p:spPr>
          <a:xfrm>
            <a:off x="17765162" y="3130546"/>
            <a:ext cx="1759357" cy="500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boolean </a:t>
            </a:r>
            <a:r>
              <a:rPr b="0" i="0">
                <a:solidFill>
                  <a:srgbClr val="5E5E5E"/>
                </a:solidFill>
              </a:rPr>
              <a:t>Z</a:t>
            </a:r>
            <a:r>
              <a:rPr b="0">
                <a:solidFill>
                  <a:srgbClr val="5E5E5E"/>
                </a:solidFill>
              </a:rPr>
              <a:t>;</a:t>
            </a:r>
          </a:p>
        </p:txBody>
      </p:sp>
      <p:sp>
        <p:nvSpPr>
          <p:cNvPr id="236" name="Rechteck: abgerundete Ecken 18"/>
          <p:cNvSpPr/>
          <p:nvPr/>
        </p:nvSpPr>
        <p:spPr>
          <a:xfrm>
            <a:off x="13707366" y="2177768"/>
            <a:ext cx="6102221" cy="7049238"/>
          </a:xfrm>
          <a:prstGeom prst="roundRect">
            <a:avLst>
              <a:gd name="adj" fmla="val 16667"/>
            </a:avLst>
          </a:prstGeom>
          <a:ln w="57150">
            <a:solidFill>
              <a:srgbClr val="5E5E5E"/>
            </a:solidFill>
          </a:ln>
        </p:spPr>
        <p:txBody>
          <a:bodyPr lIns="50800" tIns="50800" rIns="50800" bIns="50800" anchor="ctr"/>
          <a:lstStyle/>
          <a:p>
            <a:pPr defTabSz="825500">
              <a:defRPr sz="3200" b="0" i="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1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1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2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2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" grpId="1" build="p" bldLvl="5" animBg="1" advAuto="0"/>
      <p:bldP spid="217" grpId="2" animBg="1" advAuto="0"/>
      <p:bldP spid="218" grpId="4" animBg="1" advAuto="0"/>
      <p:bldP spid="219" grpId="5" animBg="1" advAuto="0"/>
      <p:bldP spid="220" grpId="9" animBg="1" advAuto="0"/>
      <p:bldP spid="221" grpId="10" animBg="1" advAuto="0"/>
      <p:bldP spid="222" grpId="11" animBg="1" advAuto="0"/>
      <p:bldP spid="223" grpId="17" animBg="1" advAuto="0"/>
      <p:bldP spid="224" grpId="16" animBg="1" advAuto="0"/>
      <p:bldP spid="225" grpId="12" animBg="1" advAuto="0"/>
      <p:bldP spid="226" grpId="18" animBg="1" advAuto="0"/>
      <p:bldP spid="227" grpId="14" animBg="1" advAuto="0"/>
      <p:bldP spid="228" grpId="20" animBg="1" advAuto="0"/>
      <p:bldP spid="229" grpId="15" animBg="1" advAuto="0"/>
      <p:bldP spid="230" grpId="21" animBg="1" advAuto="0"/>
      <p:bldP spid="231" grpId="6" animBg="1" advAuto="0"/>
      <p:bldP spid="232" grpId="8" animBg="1" advAuto="0"/>
      <p:bldP spid="233" grpId="13" animBg="1" advAuto="0"/>
      <p:bldP spid="234" grpId="19" animBg="1" advAuto="0"/>
      <p:bldP spid="235" grpId="7" animBg="1" advAuto="0"/>
      <p:bldP spid="236" grpId="3" animBg="1" advAuto="0"/>
    </p:bldLst>
  </p:timing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FFFFFF"/>
      </a:dk1>
      <a:lt1>
        <a:srgbClr val="0076BA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1" i="1" u="none" strike="noStrike" cap="none" spc="0" normalizeH="0" baseline="0">
            <a:ln>
              <a:noFill/>
            </a:ln>
            <a:solidFill>
              <a:schemeClr val="accent1">
                <a:lumOff val="-13575"/>
              </a:schemeClr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1" i="1" u="none" strike="noStrike" cap="none" spc="0" normalizeH="0" baseline="0">
            <a:ln>
              <a:noFill/>
            </a:ln>
            <a:solidFill>
              <a:schemeClr val="accent1">
                <a:lumOff val="-13575"/>
              </a:schemeClr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759</Words>
  <Application>Microsoft Macintosh PowerPoint</Application>
  <PresentationFormat>Benutzerdefiniert</PresentationFormat>
  <Paragraphs>194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2" baseType="lpstr">
      <vt:lpstr>Helvetica Neue</vt:lpstr>
      <vt:lpstr>Helvetica Neue Medium</vt:lpstr>
      <vt:lpstr>21_BasicWhite</vt:lpstr>
      <vt:lpstr>Was noch work in progress ist</vt:lpstr>
      <vt:lpstr>ALGOL</vt:lpstr>
      <vt:lpstr>ALGOL</vt:lpstr>
      <vt:lpstr>ALGOL 60</vt:lpstr>
      <vt:lpstr>ALGOL 60</vt:lpstr>
      <vt:lpstr>ALGOL 60</vt:lpstr>
      <vt:lpstr>ALGOL 60</vt:lpstr>
      <vt:lpstr>Syntax</vt:lpstr>
      <vt:lpstr>Code blocks</vt:lpstr>
      <vt:lpstr>Lexical Scoping</vt:lpstr>
      <vt:lpstr>Arrays</vt:lpstr>
      <vt:lpstr>Control structures</vt:lpstr>
      <vt:lpstr>Running example</vt:lpstr>
      <vt:lpstr>Example</vt:lpstr>
      <vt:lpstr>What did ALGOL do 60 good?</vt:lpstr>
      <vt:lpstr>Goods</vt:lpstr>
      <vt:lpstr>Bads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 noch work in progress ist</dc:title>
  <cp:lastModifiedBy>Toygun Ejder</cp:lastModifiedBy>
  <cp:revision>1</cp:revision>
  <dcterms:modified xsi:type="dcterms:W3CDTF">2023-05-11T20:21:30Z</dcterms:modified>
</cp:coreProperties>
</file>