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1" i="1" u="none" strike="noStrike" cap="none" spc="0" normalizeH="0" baseline="0">
        <a:ln>
          <a:noFill/>
        </a:ln>
        <a:solidFill>
          <a:schemeClr val="accent1">
            <a:lumOff val="-13575"/>
          </a:schemeClr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5"/>
  </p:normalViewPr>
  <p:slideViewPr>
    <p:cSldViewPr snapToGrid="0">
      <p:cViewPr varScale="1">
        <p:scale>
          <a:sx n="58" d="100"/>
          <a:sy n="58" d="100"/>
        </p:scale>
        <p:origin x="71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1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alatschüssel mit gebratenem Reis, gekochten Eiern und Stäbchen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chüssel mit Lachsfrikadellen, Salat u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chüssel mit Pappardelle, Petersilienbutter, gerösteten Haselnüssen und geriebenem Parmesan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alatschüssel mit gebratenem Reis, gekochten Eiern und Stäbchen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und Limonen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23" name="Autor:in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chüssel mit Lachsfrikadellen, Salat u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Schüssel mit Pappardelle, Petersilienbutter, gerösteten Haselnüssen und geriebenem Parmesan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8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9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 b="0" i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as noch work in progress i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Was noch work in progress ist</a:t>
            </a:r>
          </a:p>
        </p:txBody>
      </p:sp>
      <p:sp>
        <p:nvSpPr>
          <p:cNvPr id="152" name="Sorry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Sorry</a:t>
            </a:r>
          </a:p>
        </p:txBody>
      </p:sp>
      <p:sp>
        <p:nvSpPr>
          <p:cNvPr id="153" name="Paar Animationen sind unvollständi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Paar Animationen sind unvollständig</a:t>
            </a:r>
          </a:p>
          <a:p>
            <a:pPr marL="698500" indent="-698500">
              <a:buSzPct val="123000"/>
              <a:buChar char="•"/>
            </a:pPr>
            <a:r>
              <a:t>Der History/Innovations/Area of application Teil ist unfertig/ausbaufähig</a:t>
            </a:r>
          </a:p>
          <a:p>
            <a:pPr marL="698500" indent="-698500">
              <a:buSzPct val="123000"/>
              <a:buChar char="•"/>
            </a:pPr>
            <a:r>
              <a:t>Im ALGOL Part fehlt zum running example eine Erklärung</a:t>
            </a:r>
          </a:p>
          <a:p>
            <a:pPr marL="698500" indent="-698500">
              <a:buSzPct val="123000"/>
              <a:buChar char="•"/>
            </a:pPr>
            <a:r>
              <a:t>Ansonsten Kleinigkeiten und Feinheiten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Areas of applic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Areas of application</a:t>
            </a:r>
          </a:p>
        </p:txBody>
      </p:sp>
      <p:sp>
        <p:nvSpPr>
          <p:cNvPr id="212" name="Algorithm developmen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Algorithm development</a:t>
            </a:r>
          </a:p>
          <a:p>
            <a:pPr lvl="1"/>
            <a:r>
              <a:t>Clear and concise</a:t>
            </a:r>
          </a:p>
          <a:p>
            <a:r>
              <a:t>Scientific and engineering calculations</a:t>
            </a:r>
          </a:p>
        </p:txBody>
      </p:sp>
      <p:sp>
        <p:nvSpPr>
          <p:cNvPr id="213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ALGOL 60</a:t>
            </a:r>
          </a:p>
        </p:txBody>
      </p:sp>
      <p:sp>
        <p:nvSpPr>
          <p:cNvPr id="2" name="ALGOL 60">
            <a:extLst>
              <a:ext uri="{FF2B5EF4-FFF2-40B4-BE49-F238E27FC236}">
                <a16:creationId xmlns:a16="http://schemas.microsoft.com/office/drawing/2014/main" id="{C653EA57-31FA-1F4D-BB7C-AB57BCB17A48}"/>
              </a:ext>
            </a:extLst>
          </p:cNvPr>
          <p:cNvSpPr txBox="1"/>
          <p:nvPr/>
        </p:nvSpPr>
        <p:spPr>
          <a:xfrm>
            <a:off x="16192971" y="2279803"/>
            <a:ext cx="2905657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4500" i="0">
                <a:solidFill>
                  <a:srgbClr val="000000"/>
                </a:solidFill>
              </a:defRPr>
            </a:lvl1pPr>
          </a:lstStyle>
          <a:p>
            <a:r>
              <a:t>ALGOL 60</a:t>
            </a:r>
          </a:p>
        </p:txBody>
      </p:sp>
      <p:sp>
        <p:nvSpPr>
          <p:cNvPr id="3" name="ALGOL 68">
            <a:extLst>
              <a:ext uri="{FF2B5EF4-FFF2-40B4-BE49-F238E27FC236}">
                <a16:creationId xmlns:a16="http://schemas.microsoft.com/office/drawing/2014/main" id="{97DE80B2-3407-203D-9886-5180F0108573}"/>
              </a:ext>
            </a:extLst>
          </p:cNvPr>
          <p:cNvSpPr txBox="1"/>
          <p:nvPr/>
        </p:nvSpPr>
        <p:spPr>
          <a:xfrm>
            <a:off x="12296933" y="5782056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619125">
              <a:defRPr sz="3375" i="0">
                <a:solidFill>
                  <a:srgbClr val="000000"/>
                </a:solidFill>
              </a:defRPr>
            </a:lvl1pPr>
          </a:lstStyle>
          <a:p>
            <a:r>
              <a:t>ALGOL 68</a:t>
            </a:r>
          </a:p>
        </p:txBody>
      </p:sp>
      <p:sp>
        <p:nvSpPr>
          <p:cNvPr id="4" name="Simula (1962)">
            <a:extLst>
              <a:ext uri="{FF2B5EF4-FFF2-40B4-BE49-F238E27FC236}">
                <a16:creationId xmlns:a16="http://schemas.microsoft.com/office/drawing/2014/main" id="{7D5C2116-4836-54BD-0078-A630D9AFFA87}"/>
              </a:ext>
            </a:extLst>
          </p:cNvPr>
          <p:cNvSpPr txBox="1"/>
          <p:nvPr/>
        </p:nvSpPr>
        <p:spPr>
          <a:xfrm>
            <a:off x="17031620" y="4187462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t>Simula (1962)</a:t>
            </a:r>
          </a:p>
        </p:txBody>
      </p:sp>
      <p:sp>
        <p:nvSpPr>
          <p:cNvPr id="5" name="Pascal (1970)">
            <a:extLst>
              <a:ext uri="{FF2B5EF4-FFF2-40B4-BE49-F238E27FC236}">
                <a16:creationId xmlns:a16="http://schemas.microsoft.com/office/drawing/2014/main" id="{26460567-9578-9B15-A92F-1413D3347A10}"/>
              </a:ext>
            </a:extLst>
          </p:cNvPr>
          <p:cNvSpPr txBox="1"/>
          <p:nvPr/>
        </p:nvSpPr>
        <p:spPr>
          <a:xfrm>
            <a:off x="14640811" y="7180332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t>Pascal (1970)</a:t>
            </a:r>
          </a:p>
        </p:txBody>
      </p:sp>
      <p:cxnSp>
        <p:nvCxnSpPr>
          <p:cNvPr id="6" name="Verbindungslinie">
            <a:extLst>
              <a:ext uri="{FF2B5EF4-FFF2-40B4-BE49-F238E27FC236}">
                <a16:creationId xmlns:a16="http://schemas.microsoft.com/office/drawing/2014/main" id="{67B19F12-4B7E-C6FC-A491-1D62987C48B0}"/>
              </a:ext>
            </a:extLst>
          </p:cNvPr>
          <p:cNvCxnSpPr>
            <a:cxnSpLocks/>
          </p:cNvCxnSpPr>
          <p:nvPr/>
        </p:nvCxnSpPr>
        <p:spPr>
          <a:xfrm flipV="1">
            <a:off x="13872117" y="3100039"/>
            <a:ext cx="2320854" cy="2520176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7" name="Verbindungslinie">
            <a:extLst>
              <a:ext uri="{FF2B5EF4-FFF2-40B4-BE49-F238E27FC236}">
                <a16:creationId xmlns:a16="http://schemas.microsoft.com/office/drawing/2014/main" id="{036FE7D6-0117-E571-A39D-E1A44505E11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5720080" y="3307742"/>
            <a:ext cx="1079269" cy="3872590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8" name="Verbindungslinie">
            <a:extLst>
              <a:ext uri="{FF2B5EF4-FFF2-40B4-BE49-F238E27FC236}">
                <a16:creationId xmlns:a16="http://schemas.microsoft.com/office/drawing/2014/main" id="{663688A1-4BA3-271B-0A27-17D4D0C21140}"/>
              </a:ext>
            </a:extLst>
          </p:cNvPr>
          <p:cNvCxnSpPr>
            <a:cxnSpLocks/>
          </p:cNvCxnSpPr>
          <p:nvPr/>
        </p:nvCxnSpPr>
        <p:spPr>
          <a:xfrm flipV="1">
            <a:off x="17645799" y="3100039"/>
            <a:ext cx="0" cy="1087423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9" name="Verbindungslinie">
            <a:extLst>
              <a:ext uri="{FF2B5EF4-FFF2-40B4-BE49-F238E27FC236}">
                <a16:creationId xmlns:a16="http://schemas.microsoft.com/office/drawing/2014/main" id="{EB31EE22-CAB3-5683-1081-CFFCFC67AFA6}"/>
              </a:ext>
            </a:extLst>
          </p:cNvPr>
          <p:cNvCxnSpPr>
            <a:cxnSpLocks/>
          </p:cNvCxnSpPr>
          <p:nvPr/>
        </p:nvCxnSpPr>
        <p:spPr>
          <a:xfrm flipH="1" flipV="1">
            <a:off x="18934771" y="3100039"/>
            <a:ext cx="1650380" cy="1685396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sp>
        <p:nvSpPr>
          <p:cNvPr id="10" name="PL/1 (1964)">
            <a:extLst>
              <a:ext uri="{FF2B5EF4-FFF2-40B4-BE49-F238E27FC236}">
                <a16:creationId xmlns:a16="http://schemas.microsoft.com/office/drawing/2014/main" id="{F51D0E91-2875-35DB-0BB6-051AAB0418E5}"/>
              </a:ext>
            </a:extLst>
          </p:cNvPr>
          <p:cNvSpPr txBox="1"/>
          <p:nvPr/>
        </p:nvSpPr>
        <p:spPr>
          <a:xfrm>
            <a:off x="20066860" y="4785435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t>PL/1 (1964)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1" build="p" bldLvl="5" animBg="1" advAuto="0"/>
      <p:bldP spid="2" grpId="0" animBg="1" advAuto="0"/>
      <p:bldP spid="3" grpId="0" animBg="1" advAuto="0"/>
      <p:bldP spid="4" grpId="0" animBg="1" advAuto="0"/>
      <p:bldP spid="5" grpId="0" animBg="1" advAuto="0"/>
      <p:bldP spid="6" grpId="0" animBg="1" advAuto="0"/>
      <p:bldP spid="7" grpId="0" animBg="1" advAuto="0"/>
      <p:bldP spid="8" grpId="0" animBg="1" advAuto="0"/>
      <p:bldP spid="9" grpId="0" animBg="1" advAuto="0"/>
      <p:bldP spid="10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ynta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Syntax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ode bloc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blocks</a:t>
            </a:r>
          </a:p>
        </p:txBody>
      </p:sp>
      <p:sp>
        <p:nvSpPr>
          <p:cNvPr id="227" name="Syntax"/>
          <p:cNvSpPr txBox="1">
            <a:spLocks noGrp="1"/>
          </p:cNvSpPr>
          <p:nvPr>
            <p:ph type="body" idx="21"/>
          </p:nvPr>
        </p:nvSpPr>
        <p:spPr>
          <a:xfrm>
            <a:off x="1206500" y="2372962"/>
            <a:ext cx="7697343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Syntax</a:t>
            </a:r>
          </a:p>
        </p:txBody>
      </p:sp>
      <p:sp>
        <p:nvSpPr>
          <p:cNvPr id="228" name="Code blocks defined with begin/end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9479496" cy="8256012"/>
          </a:xfrm>
          <a:prstGeom prst="rect">
            <a:avLst/>
          </a:prstGeom>
        </p:spPr>
        <p:txBody>
          <a:bodyPr/>
          <a:lstStyle/>
          <a:p>
            <a:r>
              <a:t>Code blocks defined with </a:t>
            </a:r>
            <a:r>
              <a:rPr i="1"/>
              <a:t>begin</a:t>
            </a:r>
            <a:r>
              <a:t>/</a:t>
            </a:r>
            <a:r>
              <a:rPr i="1"/>
              <a:t>end</a:t>
            </a:r>
          </a:p>
          <a:p>
            <a:r>
              <a:rPr i="1"/>
              <a:t>Data types: integer, real, boolean</a:t>
            </a:r>
          </a:p>
          <a:p>
            <a:r>
              <a:rPr i="1"/>
              <a:t>Operators: +, -, *, /, ÷, ↑</a:t>
            </a:r>
          </a:p>
        </p:txBody>
      </p:sp>
      <p:sp>
        <p:nvSpPr>
          <p:cNvPr id="229" name="begin"/>
          <p:cNvSpPr txBox="1"/>
          <p:nvPr/>
        </p:nvSpPr>
        <p:spPr>
          <a:xfrm>
            <a:off x="13975848" y="2552791"/>
            <a:ext cx="994614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begin</a:t>
            </a:r>
          </a:p>
        </p:txBody>
      </p:sp>
      <p:sp>
        <p:nvSpPr>
          <p:cNvPr id="230" name="end"/>
          <p:cNvSpPr txBox="1"/>
          <p:nvPr/>
        </p:nvSpPr>
        <p:spPr>
          <a:xfrm>
            <a:off x="13964456" y="8040371"/>
            <a:ext cx="707340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31" name="integer A, X;"/>
          <p:cNvSpPr txBox="1"/>
          <p:nvPr/>
        </p:nvSpPr>
        <p:spPr>
          <a:xfrm>
            <a:off x="14436532" y="3130546"/>
            <a:ext cx="2022197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integer </a:t>
            </a:r>
            <a:r>
              <a:rPr b="0">
                <a:solidFill>
                  <a:srgbClr val="5E5E5E"/>
                </a:solidFill>
              </a:rPr>
              <a:t>A, X;</a:t>
            </a:r>
          </a:p>
        </p:txBody>
      </p:sp>
      <p:sp>
        <p:nvSpPr>
          <p:cNvPr id="232" name="A := 5;"/>
          <p:cNvSpPr txBox="1"/>
          <p:nvPr/>
        </p:nvSpPr>
        <p:spPr>
          <a:xfrm>
            <a:off x="14437851" y="4172954"/>
            <a:ext cx="1089381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</a:t>
            </a:r>
            <a:r>
              <a:t> := </a:t>
            </a:r>
            <a:r>
              <a:rPr b="0">
                <a:solidFill>
                  <a:srgbClr val="5E5E5E"/>
                </a:solidFill>
              </a:rPr>
              <a:t>5</a:t>
            </a:r>
            <a:r>
              <a:t>;</a:t>
            </a:r>
          </a:p>
        </p:txBody>
      </p:sp>
      <p:sp>
        <p:nvSpPr>
          <p:cNvPr id="233" name="X := 8;"/>
          <p:cNvSpPr txBox="1"/>
          <p:nvPr/>
        </p:nvSpPr>
        <p:spPr>
          <a:xfrm>
            <a:off x="14440822" y="4716220"/>
            <a:ext cx="1083438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X</a:t>
            </a:r>
            <a:r>
              <a:t> := </a:t>
            </a:r>
            <a:r>
              <a:rPr b="0">
                <a:solidFill>
                  <a:srgbClr val="5E5E5E"/>
                </a:solidFill>
              </a:rPr>
              <a:t>8</a:t>
            </a:r>
            <a:r>
              <a:t>;</a:t>
            </a:r>
          </a:p>
        </p:txBody>
      </p:sp>
      <p:sp>
        <p:nvSpPr>
          <p:cNvPr id="234" name="outinteger(1, A + X);"/>
          <p:cNvSpPr txBox="1"/>
          <p:nvPr/>
        </p:nvSpPr>
        <p:spPr>
          <a:xfrm>
            <a:off x="14450075" y="5296581"/>
            <a:ext cx="3235352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outinteger</a:t>
            </a:r>
            <a:r>
              <a:t>(1,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+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X</a:t>
            </a:r>
            <a:r>
              <a:t>);</a:t>
            </a:r>
          </a:p>
        </p:txBody>
      </p:sp>
      <p:sp>
        <p:nvSpPr>
          <p:cNvPr id="235" name="Output: 8"/>
          <p:cNvSpPr txBox="1"/>
          <p:nvPr/>
        </p:nvSpPr>
        <p:spPr>
          <a:xfrm>
            <a:off x="13956131" y="10171448"/>
            <a:ext cx="1964230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000000"/>
                </a:solidFill>
              </a:rPr>
              <a:t>Output</a:t>
            </a:r>
            <a:r>
              <a:t>: </a:t>
            </a:r>
            <a:r>
              <a:rPr>
                <a:solidFill>
                  <a:srgbClr val="5E5E5E"/>
                </a:solidFill>
              </a:rPr>
              <a:t>8</a:t>
            </a:r>
            <a:r>
              <a:t> </a:t>
            </a:r>
          </a:p>
        </p:txBody>
      </p:sp>
      <p:sp>
        <p:nvSpPr>
          <p:cNvPr id="236" name="Rechteck"/>
          <p:cNvSpPr/>
          <p:nvPr/>
        </p:nvSpPr>
        <p:spPr>
          <a:xfrm>
            <a:off x="13838155" y="9760122"/>
            <a:ext cx="5840642" cy="140776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7" name="outinteger(1, A * X);"/>
          <p:cNvSpPr txBox="1"/>
          <p:nvPr/>
        </p:nvSpPr>
        <p:spPr>
          <a:xfrm>
            <a:off x="14401800" y="5794837"/>
            <a:ext cx="3235122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outinteger</a:t>
            </a:r>
            <a:r>
              <a:t>(1,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*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X</a:t>
            </a:r>
            <a:r>
              <a:t>);</a:t>
            </a:r>
          </a:p>
        </p:txBody>
      </p:sp>
      <p:sp>
        <p:nvSpPr>
          <p:cNvPr id="238" name="40"/>
          <p:cNvSpPr txBox="1"/>
          <p:nvPr/>
        </p:nvSpPr>
        <p:spPr>
          <a:xfrm>
            <a:off x="16000229" y="10171448"/>
            <a:ext cx="566218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</a:defRPr>
            </a:lvl1pPr>
          </a:lstStyle>
          <a:p>
            <a:r>
              <a:t>40</a:t>
            </a:r>
          </a:p>
        </p:txBody>
      </p:sp>
      <p:sp>
        <p:nvSpPr>
          <p:cNvPr id="239" name="outinteger(1, X ÷ A);"/>
          <p:cNvSpPr txBox="1"/>
          <p:nvPr/>
        </p:nvSpPr>
        <p:spPr>
          <a:xfrm>
            <a:off x="14389100" y="6871802"/>
            <a:ext cx="3240812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outinteger</a:t>
            </a:r>
            <a:r>
              <a:t>(1,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X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÷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</a:t>
            </a:r>
            <a:r>
              <a:t>);</a:t>
            </a:r>
          </a:p>
        </p:txBody>
      </p:sp>
      <p:sp>
        <p:nvSpPr>
          <p:cNvPr id="240" name="1"/>
          <p:cNvSpPr txBox="1"/>
          <p:nvPr/>
        </p:nvSpPr>
        <p:spPr>
          <a:xfrm>
            <a:off x="17603094" y="10165302"/>
            <a:ext cx="34025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41" name="outinteger(1, X ↑ A);"/>
          <p:cNvSpPr txBox="1"/>
          <p:nvPr/>
        </p:nvSpPr>
        <p:spPr>
          <a:xfrm>
            <a:off x="14376400" y="7410284"/>
            <a:ext cx="3271619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outinteger</a:t>
            </a:r>
            <a:r>
              <a:t>(1,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X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↑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</a:t>
            </a:r>
            <a:r>
              <a:t>);</a:t>
            </a:r>
          </a:p>
        </p:txBody>
      </p:sp>
      <p:sp>
        <p:nvSpPr>
          <p:cNvPr id="242" name="32768"/>
          <p:cNvSpPr txBox="1"/>
          <p:nvPr/>
        </p:nvSpPr>
        <p:spPr>
          <a:xfrm>
            <a:off x="18164446" y="10171448"/>
            <a:ext cx="124409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</a:defRPr>
            </a:lvl1pPr>
          </a:lstStyle>
          <a:p>
            <a:r>
              <a:t>32768</a:t>
            </a:r>
          </a:p>
        </p:txBody>
      </p:sp>
      <p:sp>
        <p:nvSpPr>
          <p:cNvPr id="243" name="real Z;"/>
          <p:cNvSpPr txBox="1"/>
          <p:nvPr/>
        </p:nvSpPr>
        <p:spPr>
          <a:xfrm>
            <a:off x="16559412" y="3130546"/>
            <a:ext cx="1086740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real </a:t>
            </a:r>
            <a:r>
              <a:rPr b="0" i="0">
                <a:solidFill>
                  <a:srgbClr val="5E5E5E"/>
                </a:solidFill>
              </a:rPr>
              <a:t>Z</a:t>
            </a:r>
            <a:r>
              <a:rPr b="0">
                <a:solidFill>
                  <a:srgbClr val="5E5E5E"/>
                </a:solidFill>
              </a:rPr>
              <a:t>;</a:t>
            </a:r>
          </a:p>
        </p:txBody>
      </p:sp>
      <p:sp>
        <p:nvSpPr>
          <p:cNvPr id="244" name="Z := 2.5;"/>
          <p:cNvSpPr txBox="1"/>
          <p:nvPr/>
        </p:nvSpPr>
        <p:spPr>
          <a:xfrm>
            <a:off x="14461295" y="3671036"/>
            <a:ext cx="1352551" cy="5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Z</a:t>
            </a:r>
            <a:r>
              <a:t> := </a:t>
            </a:r>
            <a:r>
              <a:rPr b="0">
                <a:solidFill>
                  <a:srgbClr val="5E5E5E"/>
                </a:solidFill>
              </a:rPr>
              <a:t>2.5</a:t>
            </a:r>
            <a:r>
              <a:t>;</a:t>
            </a:r>
          </a:p>
        </p:txBody>
      </p:sp>
      <p:sp>
        <p:nvSpPr>
          <p:cNvPr id="245" name="outinteger(1, Z / A);"/>
          <p:cNvSpPr txBox="1"/>
          <p:nvPr/>
        </p:nvSpPr>
        <p:spPr>
          <a:xfrm>
            <a:off x="14376400" y="6333319"/>
            <a:ext cx="3233519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outinteger</a:t>
            </a:r>
            <a:r>
              <a:t>(1,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Z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/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</a:t>
            </a:r>
            <a:r>
              <a:t>);</a:t>
            </a:r>
          </a:p>
        </p:txBody>
      </p:sp>
      <p:sp>
        <p:nvSpPr>
          <p:cNvPr id="246" name="0.5"/>
          <p:cNvSpPr txBox="1"/>
          <p:nvPr/>
        </p:nvSpPr>
        <p:spPr>
          <a:xfrm>
            <a:off x="16702805" y="10171448"/>
            <a:ext cx="679197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</a:defRPr>
            </a:lvl1pPr>
          </a:lstStyle>
          <a:p>
            <a:r>
              <a:t>0.5</a:t>
            </a:r>
          </a:p>
        </p:txBody>
      </p:sp>
      <p:sp>
        <p:nvSpPr>
          <p:cNvPr id="247" name="boolean Z;"/>
          <p:cNvSpPr txBox="1"/>
          <p:nvPr/>
        </p:nvSpPr>
        <p:spPr>
          <a:xfrm>
            <a:off x="17765162" y="3130546"/>
            <a:ext cx="1759357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boolean </a:t>
            </a:r>
            <a:r>
              <a:rPr b="0" i="0">
                <a:solidFill>
                  <a:srgbClr val="5E5E5E"/>
                </a:solidFill>
              </a:rPr>
              <a:t>Z</a:t>
            </a:r>
            <a:r>
              <a:rPr b="0">
                <a:solidFill>
                  <a:srgbClr val="5E5E5E"/>
                </a:solidFill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1" build="p" bldLvl="5" animBg="1" advAuto="0"/>
      <p:bldP spid="229" grpId="2" animBg="1" advAuto="0"/>
      <p:bldP spid="230" grpId="3" animBg="1" advAuto="0"/>
      <p:bldP spid="231" grpId="4" animBg="1" advAuto="0"/>
      <p:bldP spid="232" grpId="8" animBg="1" advAuto="0"/>
      <p:bldP spid="233" grpId="9" animBg="1" advAuto="0"/>
      <p:bldP spid="234" grpId="10" animBg="1" advAuto="0"/>
      <p:bldP spid="235" grpId="16" animBg="1" advAuto="0"/>
      <p:bldP spid="236" grpId="15" animBg="1" advAuto="0"/>
      <p:bldP spid="237" grpId="11" animBg="1" advAuto="0"/>
      <p:bldP spid="238" grpId="17" animBg="1" advAuto="0"/>
      <p:bldP spid="239" grpId="13" animBg="1" advAuto="0"/>
      <p:bldP spid="240" grpId="19" animBg="1" advAuto="0"/>
      <p:bldP spid="241" grpId="14" animBg="1" advAuto="0"/>
      <p:bldP spid="242" grpId="20" animBg="1" advAuto="0"/>
      <p:bldP spid="243" grpId="5" animBg="1" advAuto="0"/>
      <p:bldP spid="244" grpId="7" animBg="1" advAuto="0"/>
      <p:bldP spid="245" grpId="12" animBg="1" advAuto="0"/>
      <p:bldP spid="246" grpId="18" animBg="1" advAuto="0"/>
      <p:bldP spid="247" grpId="6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exical Scop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Lexical Scoping</a:t>
            </a:r>
          </a:p>
        </p:txBody>
      </p:sp>
      <p:sp>
        <p:nvSpPr>
          <p:cNvPr id="250" name="Syntax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1059371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Syntax</a:t>
            </a:r>
          </a:p>
        </p:txBody>
      </p:sp>
      <p:sp>
        <p:nvSpPr>
          <p:cNvPr id="251" name="Scope of variable determined by position in code/which block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11637371" cy="8256012"/>
          </a:xfrm>
          <a:prstGeom prst="rect">
            <a:avLst/>
          </a:prstGeom>
        </p:spPr>
        <p:txBody>
          <a:bodyPr/>
          <a:lstStyle/>
          <a:p>
            <a:r>
              <a:t>Scope of variable determined by position in code/which block</a:t>
            </a:r>
          </a:p>
          <a:p>
            <a:pPr lvl="1"/>
            <a:r>
              <a:t>Can be accessed within block and any block nested within</a:t>
            </a:r>
          </a:p>
          <a:p>
            <a:r>
              <a:t>Incorporated in Java, Python, JavaScript</a:t>
            </a:r>
          </a:p>
        </p:txBody>
      </p:sp>
      <p:sp>
        <p:nvSpPr>
          <p:cNvPr id="252" name="begin"/>
          <p:cNvSpPr txBox="1"/>
          <p:nvPr/>
        </p:nvSpPr>
        <p:spPr>
          <a:xfrm>
            <a:off x="13975848" y="2535414"/>
            <a:ext cx="994614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begin</a:t>
            </a:r>
          </a:p>
        </p:txBody>
      </p:sp>
      <p:sp>
        <p:nvSpPr>
          <p:cNvPr id="253" name="end"/>
          <p:cNvSpPr txBox="1"/>
          <p:nvPr/>
        </p:nvSpPr>
        <p:spPr>
          <a:xfrm>
            <a:off x="14119485" y="8736314"/>
            <a:ext cx="707340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54" name="integer A, X;"/>
          <p:cNvSpPr txBox="1"/>
          <p:nvPr/>
        </p:nvSpPr>
        <p:spPr>
          <a:xfrm>
            <a:off x="14325797" y="3094332"/>
            <a:ext cx="2022196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integer </a:t>
            </a:r>
            <a:r>
              <a:rPr b="0">
                <a:solidFill>
                  <a:srgbClr val="5E5E5E"/>
                </a:solidFill>
              </a:rPr>
              <a:t>A, X;</a:t>
            </a:r>
          </a:p>
        </p:txBody>
      </p:sp>
      <p:sp>
        <p:nvSpPr>
          <p:cNvPr id="255" name="comment outer X;"/>
          <p:cNvSpPr txBox="1"/>
          <p:nvPr/>
        </p:nvSpPr>
        <p:spPr>
          <a:xfrm>
            <a:off x="17644146" y="4211532"/>
            <a:ext cx="2847697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comment </a:t>
            </a:r>
            <a:r>
              <a:rPr b="0"/>
              <a:t>outer X;</a:t>
            </a:r>
          </a:p>
        </p:txBody>
      </p:sp>
      <p:sp>
        <p:nvSpPr>
          <p:cNvPr id="256" name="A := 5;"/>
          <p:cNvSpPr txBox="1"/>
          <p:nvPr/>
        </p:nvSpPr>
        <p:spPr>
          <a:xfrm>
            <a:off x="14393556" y="3652550"/>
            <a:ext cx="1089381" cy="5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</a:t>
            </a:r>
            <a:r>
              <a:t> := </a:t>
            </a:r>
            <a:r>
              <a:rPr b="0"/>
              <a:t>5</a:t>
            </a:r>
            <a:r>
              <a:t>;</a:t>
            </a:r>
          </a:p>
        </p:txBody>
      </p:sp>
      <p:sp>
        <p:nvSpPr>
          <p:cNvPr id="257" name="X := 8;"/>
          <p:cNvSpPr txBox="1"/>
          <p:nvPr/>
        </p:nvSpPr>
        <p:spPr>
          <a:xfrm>
            <a:off x="14396527" y="4211532"/>
            <a:ext cx="1083438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X</a:t>
            </a:r>
            <a:r>
              <a:t> := </a:t>
            </a:r>
            <a:r>
              <a:rPr b="0"/>
              <a:t>8</a:t>
            </a:r>
            <a:r>
              <a:t>;</a:t>
            </a:r>
          </a:p>
        </p:txBody>
      </p:sp>
      <p:sp>
        <p:nvSpPr>
          <p:cNvPr id="258" name="begin"/>
          <p:cNvSpPr txBox="1"/>
          <p:nvPr/>
        </p:nvSpPr>
        <p:spPr>
          <a:xfrm>
            <a:off x="14440939" y="4778465"/>
            <a:ext cx="994614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begin</a:t>
            </a:r>
          </a:p>
        </p:txBody>
      </p:sp>
      <p:sp>
        <p:nvSpPr>
          <p:cNvPr id="259" name="integer X, Y;"/>
          <p:cNvSpPr txBox="1"/>
          <p:nvPr/>
        </p:nvSpPr>
        <p:spPr>
          <a:xfrm>
            <a:off x="15030909" y="5338209"/>
            <a:ext cx="1973327" cy="50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integer </a:t>
            </a:r>
            <a:r>
              <a:rPr b="0">
                <a:solidFill>
                  <a:srgbClr val="5E5E5E"/>
                </a:solidFill>
              </a:rPr>
              <a:t>X, Y;</a:t>
            </a:r>
          </a:p>
        </p:txBody>
      </p:sp>
      <p:sp>
        <p:nvSpPr>
          <p:cNvPr id="260" name="X := 5;"/>
          <p:cNvSpPr txBox="1"/>
          <p:nvPr/>
        </p:nvSpPr>
        <p:spPr>
          <a:xfrm>
            <a:off x="15038793" y="5889239"/>
            <a:ext cx="1083438" cy="5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X</a:t>
            </a:r>
            <a:r>
              <a:t> := </a:t>
            </a:r>
            <a:r>
              <a:rPr b="0"/>
              <a:t>5</a:t>
            </a:r>
            <a:r>
              <a:t>;</a:t>
            </a:r>
          </a:p>
        </p:txBody>
      </p:sp>
      <p:sp>
        <p:nvSpPr>
          <p:cNvPr id="261" name="comment inner X assigned here;"/>
          <p:cNvSpPr txBox="1"/>
          <p:nvPr/>
        </p:nvSpPr>
        <p:spPr>
          <a:xfrm>
            <a:off x="17680475" y="5889239"/>
            <a:ext cx="4945458" cy="5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comment </a:t>
            </a:r>
            <a:r>
              <a:rPr b="0"/>
              <a:t>inner X assigned here;</a:t>
            </a:r>
          </a:p>
        </p:txBody>
      </p:sp>
      <p:sp>
        <p:nvSpPr>
          <p:cNvPr id="262" name="Y := 10;"/>
          <p:cNvSpPr txBox="1"/>
          <p:nvPr/>
        </p:nvSpPr>
        <p:spPr>
          <a:xfrm>
            <a:off x="14950135" y="6471462"/>
            <a:ext cx="1260755" cy="5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Y</a:t>
            </a:r>
            <a:r>
              <a:t> := </a:t>
            </a:r>
            <a:r>
              <a:rPr b="0"/>
              <a:t>10</a:t>
            </a:r>
            <a:r>
              <a:t>;</a:t>
            </a:r>
          </a:p>
        </p:txBody>
      </p:sp>
      <p:sp>
        <p:nvSpPr>
          <p:cNvPr id="263" name="end"/>
          <p:cNvSpPr txBox="1"/>
          <p:nvPr/>
        </p:nvSpPr>
        <p:spPr>
          <a:xfrm>
            <a:off x="14584576" y="6998061"/>
            <a:ext cx="707340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64" name="outinteger(1,X);"/>
          <p:cNvSpPr txBox="1"/>
          <p:nvPr/>
        </p:nvSpPr>
        <p:spPr>
          <a:xfrm>
            <a:off x="14069066" y="7604715"/>
            <a:ext cx="2535658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outinteger</a:t>
            </a:r>
            <a:r>
              <a:t>(1,</a:t>
            </a:r>
            <a:r>
              <a:rPr>
                <a:solidFill>
                  <a:schemeClr val="accent1"/>
                </a:solidFill>
              </a:rPr>
              <a:t>X</a:t>
            </a:r>
            <a:r>
              <a:t>);</a:t>
            </a:r>
          </a:p>
        </p:txBody>
      </p:sp>
      <p:sp>
        <p:nvSpPr>
          <p:cNvPr id="265" name="Y := 12;"/>
          <p:cNvSpPr txBox="1"/>
          <p:nvPr/>
        </p:nvSpPr>
        <p:spPr>
          <a:xfrm>
            <a:off x="14086397" y="8166111"/>
            <a:ext cx="1260755" cy="5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Y</a:t>
            </a:r>
            <a:r>
              <a:t> := </a:t>
            </a:r>
            <a:r>
              <a:rPr b="0"/>
              <a:t>12</a:t>
            </a:r>
            <a:r>
              <a:t>;</a:t>
            </a:r>
          </a:p>
        </p:txBody>
      </p:sp>
      <p:sp>
        <p:nvSpPr>
          <p:cNvPr id="266" name="Output: 8"/>
          <p:cNvSpPr txBox="1"/>
          <p:nvPr/>
        </p:nvSpPr>
        <p:spPr>
          <a:xfrm>
            <a:off x="13951582" y="10171448"/>
            <a:ext cx="1973327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000000"/>
                </a:solidFill>
              </a:rPr>
              <a:t>Output</a:t>
            </a:r>
            <a:r>
              <a:t>: </a:t>
            </a:r>
            <a:r>
              <a:rPr>
                <a:solidFill>
                  <a:srgbClr val="5E5E5E"/>
                </a:solidFill>
              </a:rPr>
              <a:t>8</a:t>
            </a:r>
          </a:p>
        </p:txBody>
      </p:sp>
      <p:sp>
        <p:nvSpPr>
          <p:cNvPr id="267" name="Rechteck"/>
          <p:cNvSpPr/>
          <p:nvPr/>
        </p:nvSpPr>
        <p:spPr>
          <a:xfrm>
            <a:off x="13838155" y="9760122"/>
            <a:ext cx="5845046" cy="140776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8" name="comment error! Y not defined in outer scope;"/>
          <p:cNvSpPr txBox="1"/>
          <p:nvPr/>
        </p:nvSpPr>
        <p:spPr>
          <a:xfrm>
            <a:off x="16744689" y="8166111"/>
            <a:ext cx="6817031" cy="5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comment </a:t>
            </a:r>
            <a:r>
              <a:rPr b="0"/>
              <a:t>error! Y not defined in outer scope;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1" build="p" bldLvl="5" animBg="1" advAuto="0"/>
      <p:bldP spid="252" grpId="2" animBg="1" advAuto="0"/>
      <p:bldP spid="253" grpId="3" animBg="1" advAuto="0"/>
      <p:bldP spid="254" grpId="4" animBg="1" advAuto="0"/>
      <p:bldP spid="255" grpId="7" animBg="1" advAuto="0"/>
      <p:bldP spid="256" grpId="5" animBg="1" advAuto="0"/>
      <p:bldP spid="257" grpId="6" animBg="1" advAuto="0"/>
      <p:bldP spid="258" grpId="8" animBg="1" advAuto="0"/>
      <p:bldP spid="259" grpId="10" animBg="1" advAuto="0"/>
      <p:bldP spid="260" grpId="11" animBg="1" advAuto="0"/>
      <p:bldP spid="261" grpId="12" animBg="1" advAuto="0"/>
      <p:bldP spid="262" grpId="13" animBg="1" advAuto="0"/>
      <p:bldP spid="263" grpId="9" animBg="1" advAuto="0"/>
      <p:bldP spid="264" grpId="14" animBg="1" advAuto="0"/>
      <p:bldP spid="265" grpId="17" animBg="1" advAuto="0"/>
      <p:bldP spid="266" grpId="16" animBg="1" advAuto="0"/>
      <p:bldP spid="267" grpId="15" animBg="1" advAuto="0"/>
      <p:bldP spid="268" grpId="18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Arra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Arrays</a:t>
            </a:r>
          </a:p>
        </p:txBody>
      </p:sp>
      <p:sp>
        <p:nvSpPr>
          <p:cNvPr id="271" name="Syntax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1059371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Syntax</a:t>
            </a:r>
          </a:p>
        </p:txBody>
      </p:sp>
      <p:sp>
        <p:nvSpPr>
          <p:cNvPr id="272" name="Every array declared with one data type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11637371" cy="8256012"/>
          </a:xfrm>
          <a:prstGeom prst="rect">
            <a:avLst/>
          </a:prstGeom>
        </p:spPr>
        <p:txBody>
          <a:bodyPr/>
          <a:lstStyle/>
          <a:p>
            <a:r>
              <a:t>Every array declared with one data type</a:t>
            </a:r>
          </a:p>
          <a:p>
            <a:pPr lvl="1"/>
            <a:r>
              <a:t>real array by default</a:t>
            </a:r>
          </a:p>
          <a:p>
            <a:r>
              <a:t>array[</a:t>
            </a:r>
            <a:r>
              <a:rPr i="1">
                <a:solidFill>
                  <a:srgbClr val="5E5E5E"/>
                </a:solidFill>
              </a:rPr>
              <a:t>start</a:t>
            </a:r>
            <a:r>
              <a:t>:</a:t>
            </a:r>
            <a:r>
              <a:rPr i="1">
                <a:solidFill>
                  <a:srgbClr val="5E5E5E"/>
                </a:solidFill>
              </a:rPr>
              <a:t>end</a:t>
            </a:r>
            <a:r>
              <a:t>]</a:t>
            </a:r>
          </a:p>
        </p:txBody>
      </p:sp>
      <p:sp>
        <p:nvSpPr>
          <p:cNvPr id="273" name="procedure arrayproc(n); value n; integer n;"/>
          <p:cNvSpPr txBox="1"/>
          <p:nvPr/>
        </p:nvSpPr>
        <p:spPr>
          <a:xfrm>
            <a:off x="14210972" y="3056588"/>
            <a:ext cx="6725566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procedure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arrayproc</a:t>
            </a:r>
            <a:r>
              <a:rPr>
                <a:solidFill>
                  <a:srgbClr val="5E5E5E"/>
                </a:solidFill>
              </a:rPr>
              <a:t>(n); value n; integer n;</a:t>
            </a:r>
          </a:p>
        </p:txBody>
      </p:sp>
      <p:sp>
        <p:nvSpPr>
          <p:cNvPr id="274" name="begin"/>
          <p:cNvSpPr txBox="1"/>
          <p:nvPr/>
        </p:nvSpPr>
        <p:spPr>
          <a:xfrm>
            <a:off x="13975848" y="2535414"/>
            <a:ext cx="994614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begin</a:t>
            </a:r>
          </a:p>
        </p:txBody>
      </p:sp>
      <p:sp>
        <p:nvSpPr>
          <p:cNvPr id="275" name="begin"/>
          <p:cNvSpPr txBox="1"/>
          <p:nvPr/>
        </p:nvSpPr>
        <p:spPr>
          <a:xfrm>
            <a:off x="14463087" y="3577761"/>
            <a:ext cx="994614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begin</a:t>
            </a:r>
          </a:p>
        </p:txBody>
      </p:sp>
      <p:sp>
        <p:nvSpPr>
          <p:cNvPr id="276" name="integer array x[0:n-1];"/>
          <p:cNvSpPr txBox="1"/>
          <p:nvPr/>
        </p:nvSpPr>
        <p:spPr>
          <a:xfrm>
            <a:off x="14755986" y="4098935"/>
            <a:ext cx="3502153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integer </a:t>
            </a:r>
            <a:r>
              <a:rPr>
                <a:solidFill>
                  <a:srgbClr val="5E5E5E"/>
                </a:solidFill>
              </a:rPr>
              <a:t>array x[0:n-1];</a:t>
            </a:r>
          </a:p>
        </p:txBody>
      </p:sp>
      <p:sp>
        <p:nvSpPr>
          <p:cNvPr id="277" name="x[0]:=10;"/>
          <p:cNvSpPr txBox="1"/>
          <p:nvPr/>
        </p:nvSpPr>
        <p:spPr>
          <a:xfrm>
            <a:off x="14765567" y="4620108"/>
            <a:ext cx="1438073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r>
              <a:t>x[0]:=10;</a:t>
            </a:r>
          </a:p>
        </p:txBody>
      </p:sp>
      <p:sp>
        <p:nvSpPr>
          <p:cNvPr id="278" name="x[1]:=11;"/>
          <p:cNvSpPr txBox="1"/>
          <p:nvPr/>
        </p:nvSpPr>
        <p:spPr>
          <a:xfrm>
            <a:off x="14765567" y="5141282"/>
            <a:ext cx="1438073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r>
              <a:t>x[1]:=11;</a:t>
            </a:r>
          </a:p>
        </p:txBody>
      </p:sp>
      <p:sp>
        <p:nvSpPr>
          <p:cNvPr id="279" name="x[2]:=12;"/>
          <p:cNvSpPr txBox="1"/>
          <p:nvPr/>
        </p:nvSpPr>
        <p:spPr>
          <a:xfrm>
            <a:off x="14765567" y="5662456"/>
            <a:ext cx="1438073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r>
              <a:t>x[2]:=12;</a:t>
            </a:r>
          </a:p>
        </p:txBody>
      </p:sp>
      <p:sp>
        <p:nvSpPr>
          <p:cNvPr id="280" name="x[3]:=13;"/>
          <p:cNvSpPr txBox="1"/>
          <p:nvPr/>
        </p:nvSpPr>
        <p:spPr>
          <a:xfrm>
            <a:off x="14765567" y="6183629"/>
            <a:ext cx="1438073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r>
              <a:t>x[3]:=13;</a:t>
            </a:r>
          </a:p>
        </p:txBody>
      </p:sp>
      <p:sp>
        <p:nvSpPr>
          <p:cNvPr id="281" name="outstring(1,“Value at index 2: &quot;);"/>
          <p:cNvSpPr txBox="1"/>
          <p:nvPr/>
        </p:nvSpPr>
        <p:spPr>
          <a:xfrm>
            <a:off x="14387775" y="6704803"/>
            <a:ext cx="5452975" cy="904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    outstring</a:t>
            </a:r>
            <a:r>
              <a:rPr>
                <a:solidFill>
                  <a:srgbClr val="5E5E5E"/>
                </a:solidFill>
              </a:rPr>
              <a:t>(1,“Value at index 2: ");</a:t>
            </a:r>
          </a:p>
        </p:txBody>
      </p:sp>
      <p:sp>
        <p:nvSpPr>
          <p:cNvPr id="282" name="outinteger(1,x[2]);"/>
          <p:cNvSpPr txBox="1"/>
          <p:nvPr/>
        </p:nvSpPr>
        <p:spPr>
          <a:xfrm>
            <a:off x="14383769" y="7225976"/>
            <a:ext cx="3257475" cy="904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    outinteger</a:t>
            </a:r>
            <a:r>
              <a:rPr>
                <a:solidFill>
                  <a:srgbClr val="5E5E5E"/>
                </a:solidFill>
              </a:rPr>
              <a:t>(1,x[2]);</a:t>
            </a:r>
          </a:p>
        </p:txBody>
      </p:sp>
      <p:sp>
        <p:nvSpPr>
          <p:cNvPr id="283" name="end"/>
          <p:cNvSpPr txBox="1"/>
          <p:nvPr/>
        </p:nvSpPr>
        <p:spPr>
          <a:xfrm>
            <a:off x="14465300" y="7747150"/>
            <a:ext cx="707340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84" name="arrayproc(n)"/>
          <p:cNvSpPr txBox="1"/>
          <p:nvPr/>
        </p:nvSpPr>
        <p:spPr>
          <a:xfrm>
            <a:off x="13398500" y="8678523"/>
            <a:ext cx="3006853" cy="904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 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arrayproc</a:t>
            </a:r>
            <a:r>
              <a:rPr>
                <a:solidFill>
                  <a:srgbClr val="5E5E5E"/>
                </a:solidFill>
              </a:rPr>
              <a:t>(n)</a:t>
            </a:r>
          </a:p>
        </p:txBody>
      </p:sp>
      <p:sp>
        <p:nvSpPr>
          <p:cNvPr id="285" name="end"/>
          <p:cNvSpPr txBox="1"/>
          <p:nvPr/>
        </p:nvSpPr>
        <p:spPr>
          <a:xfrm>
            <a:off x="13970000" y="9195897"/>
            <a:ext cx="707340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86" name="Output: Value at index 2: 12"/>
          <p:cNvSpPr txBox="1"/>
          <p:nvPr/>
        </p:nvSpPr>
        <p:spPr>
          <a:xfrm>
            <a:off x="13951582" y="10171448"/>
            <a:ext cx="5618191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000000"/>
                </a:solidFill>
              </a:rPr>
              <a:t>Output</a:t>
            </a:r>
            <a:r>
              <a:t>:</a:t>
            </a:r>
            <a:r>
              <a:rPr>
                <a:solidFill>
                  <a:srgbClr val="5E5E5E"/>
                </a:solidFill>
              </a:rPr>
              <a:t> Value at index 2: 12</a:t>
            </a:r>
          </a:p>
        </p:txBody>
      </p:sp>
      <p:sp>
        <p:nvSpPr>
          <p:cNvPr id="287" name="Rechteck"/>
          <p:cNvSpPr/>
          <p:nvPr/>
        </p:nvSpPr>
        <p:spPr>
          <a:xfrm>
            <a:off x="13838155" y="9760122"/>
            <a:ext cx="5845046" cy="140776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8" name="integer n := 4;"/>
          <p:cNvSpPr txBox="1"/>
          <p:nvPr/>
        </p:nvSpPr>
        <p:spPr>
          <a:xfrm>
            <a:off x="13991300" y="8177539"/>
            <a:ext cx="2275460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integer</a:t>
            </a:r>
            <a:r>
              <a:rPr>
                <a:solidFill>
                  <a:srgbClr val="5E5E5E"/>
                </a:solidFill>
              </a:rPr>
              <a:t>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n</a:t>
            </a:r>
            <a:r>
              <a:rPr>
                <a:solidFill>
                  <a:srgbClr val="5E5E5E"/>
                </a:solidFill>
              </a:rPr>
              <a:t> := 4;</a:t>
            </a:r>
          </a:p>
        </p:txBody>
      </p:sp>
      <p:sp>
        <p:nvSpPr>
          <p:cNvPr id="289" name="≠ Java"/>
          <p:cNvSpPr txBox="1"/>
          <p:nvPr/>
        </p:nvSpPr>
        <p:spPr>
          <a:xfrm>
            <a:off x="6212272" y="6704803"/>
            <a:ext cx="192542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b="0" i="0">
                <a:solidFill>
                  <a:srgbClr val="000000"/>
                </a:solidFill>
              </a:defRPr>
            </a:lvl1pPr>
          </a:lstStyle>
          <a:p>
            <a:r>
              <a:t>≠ Java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1" build="p" bldLvl="5" animBg="1" advAuto="0"/>
      <p:bldP spid="273" grpId="5" animBg="1" advAuto="0"/>
      <p:bldP spid="274" grpId="3" animBg="1" advAuto="0"/>
      <p:bldP spid="275" grpId="6" animBg="1" advAuto="0"/>
      <p:bldP spid="276" grpId="8" animBg="1" advAuto="0"/>
      <p:bldP spid="277" grpId="9" animBg="1" advAuto="0"/>
      <p:bldP spid="278" grpId="10" animBg="1" advAuto="0"/>
      <p:bldP spid="279" grpId="11" animBg="1" advAuto="0"/>
      <p:bldP spid="280" grpId="12" animBg="1" advAuto="0"/>
      <p:bldP spid="281" grpId="13" animBg="1" advAuto="0"/>
      <p:bldP spid="282" grpId="14" animBg="1" advAuto="0"/>
      <p:bldP spid="283" grpId="7" animBg="1" advAuto="0"/>
      <p:bldP spid="284" grpId="16" animBg="1" advAuto="0"/>
      <p:bldP spid="285" grpId="4" animBg="1" advAuto="0"/>
      <p:bldP spid="286" grpId="18" animBg="1" advAuto="0"/>
      <p:bldP spid="287" grpId="17" animBg="1" advAuto="0"/>
      <p:bldP spid="288" grpId="15" animBg="1" advAuto="0"/>
      <p:bldP spid="289" grpId="2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ontrol structu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Control structures</a:t>
            </a:r>
          </a:p>
        </p:txBody>
      </p:sp>
      <p:sp>
        <p:nvSpPr>
          <p:cNvPr id="292" name="Syntax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1059371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Syntax</a:t>
            </a:r>
          </a:p>
        </p:txBody>
      </p:sp>
      <p:sp>
        <p:nvSpPr>
          <p:cNvPr id="293" name="IF i=1 THEN outinteger(1,“I“);"/>
          <p:cNvSpPr txBox="1"/>
          <p:nvPr/>
        </p:nvSpPr>
        <p:spPr>
          <a:xfrm>
            <a:off x="2496496" y="7751367"/>
            <a:ext cx="4678325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IF</a:t>
            </a:r>
            <a:r>
              <a:rPr>
                <a:solidFill>
                  <a:srgbClr val="5E5E5E"/>
                </a:solidFill>
              </a:rPr>
              <a:t>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i</a:t>
            </a:r>
            <a:r>
              <a:rPr>
                <a:solidFill>
                  <a:srgbClr val="5E5E5E"/>
                </a:solidFill>
              </a:rPr>
              <a:t>=1</a:t>
            </a:r>
            <a:r>
              <a:t> THEN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outinteger</a:t>
            </a:r>
            <a:r>
              <a:t>(</a:t>
            </a:r>
            <a:r>
              <a:rPr>
                <a:solidFill>
                  <a:srgbClr val="000000"/>
                </a:solidFill>
              </a:rPr>
              <a:t>1,“</a:t>
            </a:r>
            <a:r>
              <a:rPr>
                <a:solidFill>
                  <a:srgbClr val="5E5E5E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“</a:t>
            </a:r>
            <a:r>
              <a:t>);</a:t>
            </a:r>
          </a:p>
        </p:txBody>
      </p:sp>
      <p:sp>
        <p:nvSpPr>
          <p:cNvPr id="294" name="IF i&lt;j THEN outstring(1,“I&lt;j“)"/>
          <p:cNvSpPr txBox="1"/>
          <p:nvPr/>
        </p:nvSpPr>
        <p:spPr>
          <a:xfrm>
            <a:off x="2553455" y="8607069"/>
            <a:ext cx="4564407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IF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i</a:t>
            </a:r>
            <a:r>
              <a:rPr>
                <a:solidFill>
                  <a:srgbClr val="5E5E5E"/>
                </a:solidFill>
              </a:rPr>
              <a:t>&lt;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j</a:t>
            </a:r>
            <a:r>
              <a:t> THEN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outstring</a:t>
            </a:r>
            <a:r>
              <a:t>(</a:t>
            </a:r>
            <a:r>
              <a:rPr>
                <a:solidFill>
                  <a:srgbClr val="000000"/>
                </a:solidFill>
              </a:rPr>
              <a:t>1,“</a:t>
            </a:r>
            <a:r>
              <a:rPr>
                <a:solidFill>
                  <a:srgbClr val="5E5E5E"/>
                </a:solidFill>
              </a:rPr>
              <a:t>I&lt;j</a:t>
            </a:r>
            <a:r>
              <a:rPr>
                <a:solidFill>
                  <a:srgbClr val="000000"/>
                </a:solidFill>
              </a:rPr>
              <a:t>“</a:t>
            </a:r>
            <a:r>
              <a:t>)</a:t>
            </a:r>
          </a:p>
        </p:txBody>
      </p:sp>
      <p:sp>
        <p:nvSpPr>
          <p:cNvPr id="295" name="ELSE outstring(1,“i&gt;=j“);"/>
          <p:cNvSpPr txBox="1"/>
          <p:nvPr/>
        </p:nvSpPr>
        <p:spPr>
          <a:xfrm>
            <a:off x="3443106" y="9089381"/>
            <a:ext cx="3928441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ELSE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outstring</a:t>
            </a:r>
            <a:r>
              <a:t>(</a:t>
            </a:r>
            <a:r>
              <a:rPr>
                <a:solidFill>
                  <a:srgbClr val="000000"/>
                </a:solidFill>
              </a:rPr>
              <a:t>1</a:t>
            </a:r>
            <a:r>
              <a:t>,</a:t>
            </a:r>
            <a:r>
              <a:rPr>
                <a:solidFill>
                  <a:srgbClr val="000000"/>
                </a:solidFill>
              </a:rPr>
              <a:t>“</a:t>
            </a:r>
            <a:r>
              <a:rPr>
                <a:solidFill>
                  <a:srgbClr val="5E5E5E"/>
                </a:solidFill>
              </a:rPr>
              <a:t>i&gt;=j</a:t>
            </a:r>
            <a:r>
              <a:rPr>
                <a:solidFill>
                  <a:srgbClr val="000000"/>
                </a:solidFill>
              </a:rPr>
              <a:t>“</a:t>
            </a:r>
            <a:r>
              <a:t>);</a:t>
            </a:r>
          </a:p>
        </p:txBody>
      </p:sp>
      <p:sp>
        <p:nvSpPr>
          <p:cNvPr id="296" name="integer i, j;"/>
          <p:cNvSpPr txBox="1"/>
          <p:nvPr/>
        </p:nvSpPr>
        <p:spPr>
          <a:xfrm>
            <a:off x="2400509" y="6153042"/>
            <a:ext cx="1771245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integer</a:t>
            </a:r>
            <a:r>
              <a:rPr>
                <a:solidFill>
                  <a:srgbClr val="5E5E5E"/>
                </a:solidFill>
              </a:rPr>
              <a:t> i, j;</a:t>
            </a:r>
          </a:p>
        </p:txBody>
      </p:sp>
      <p:sp>
        <p:nvSpPr>
          <p:cNvPr id="297" name="j := 8;"/>
          <p:cNvSpPr txBox="1"/>
          <p:nvPr/>
        </p:nvSpPr>
        <p:spPr>
          <a:xfrm>
            <a:off x="2534309" y="7209116"/>
            <a:ext cx="948716" cy="5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j</a:t>
            </a:r>
            <a:r>
              <a:t> := </a:t>
            </a:r>
            <a:r>
              <a:rPr b="0">
                <a:solidFill>
                  <a:srgbClr val="5E5E5E"/>
                </a:solidFill>
              </a:rPr>
              <a:t>8</a:t>
            </a:r>
            <a:r>
              <a:t>;</a:t>
            </a:r>
          </a:p>
        </p:txBody>
      </p:sp>
      <p:sp>
        <p:nvSpPr>
          <p:cNvPr id="298" name="i := 1;"/>
          <p:cNvSpPr txBox="1"/>
          <p:nvPr/>
        </p:nvSpPr>
        <p:spPr>
          <a:xfrm>
            <a:off x="2534309" y="6680252"/>
            <a:ext cx="948716" cy="5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i</a:t>
            </a:r>
            <a:r>
              <a:t> := </a:t>
            </a:r>
            <a:r>
              <a:rPr b="0">
                <a:solidFill>
                  <a:srgbClr val="5E5E5E"/>
                </a:solidFill>
              </a:rPr>
              <a:t>1</a:t>
            </a:r>
            <a:r>
              <a:t>;</a:t>
            </a:r>
          </a:p>
        </p:txBody>
      </p:sp>
      <p:sp>
        <p:nvSpPr>
          <p:cNvPr id="299" name="Output: 1 i&lt;j"/>
          <p:cNvSpPr txBox="1"/>
          <p:nvPr/>
        </p:nvSpPr>
        <p:spPr>
          <a:xfrm>
            <a:off x="2358769" y="10427394"/>
            <a:ext cx="5618191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000000"/>
                </a:solidFill>
              </a:rPr>
              <a:t>Output</a:t>
            </a:r>
            <a:r>
              <a:t>:</a:t>
            </a:r>
            <a:r>
              <a:rPr>
                <a:solidFill>
                  <a:srgbClr val="5E5E5E"/>
                </a:solidFill>
              </a:rPr>
              <a:t> 1 i&lt;j</a:t>
            </a:r>
          </a:p>
        </p:txBody>
      </p:sp>
      <p:sp>
        <p:nvSpPr>
          <p:cNvPr id="300" name="Rechteck"/>
          <p:cNvSpPr/>
          <p:nvPr/>
        </p:nvSpPr>
        <p:spPr>
          <a:xfrm>
            <a:off x="2871285" y="10016069"/>
            <a:ext cx="4593160" cy="140776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1" name="integer i, j;"/>
          <p:cNvSpPr txBox="1"/>
          <p:nvPr/>
        </p:nvSpPr>
        <p:spPr>
          <a:xfrm>
            <a:off x="14416268" y="6153042"/>
            <a:ext cx="1771245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integer i, j;</a:t>
            </a:r>
          </a:p>
        </p:txBody>
      </p:sp>
      <p:sp>
        <p:nvSpPr>
          <p:cNvPr id="302" name="FOR i:=1 STEP 1 UNTIL 5 DO"/>
          <p:cNvSpPr txBox="1"/>
          <p:nvPr/>
        </p:nvSpPr>
        <p:spPr>
          <a:xfrm>
            <a:off x="14391571" y="6681079"/>
            <a:ext cx="4618559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FOR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i</a:t>
            </a:r>
            <a:r>
              <a:rPr>
                <a:solidFill>
                  <a:srgbClr val="5E5E5E"/>
                </a:solidFill>
              </a:rPr>
              <a:t>:=1</a:t>
            </a:r>
            <a:r>
              <a:t> STEP </a:t>
            </a:r>
            <a:r>
              <a:rPr>
                <a:solidFill>
                  <a:srgbClr val="5E5E5E"/>
                </a:solidFill>
              </a:rPr>
              <a:t>1</a:t>
            </a:r>
            <a:r>
              <a:t> UNTIL </a:t>
            </a:r>
            <a:r>
              <a:rPr>
                <a:solidFill>
                  <a:srgbClr val="5E5E5E"/>
                </a:solidFill>
              </a:rPr>
              <a:t>5</a:t>
            </a:r>
            <a:r>
              <a:t> DO</a:t>
            </a:r>
          </a:p>
        </p:txBody>
      </p:sp>
      <p:sp>
        <p:nvSpPr>
          <p:cNvPr id="303" name="begin"/>
          <p:cNvSpPr txBox="1"/>
          <p:nvPr/>
        </p:nvSpPr>
        <p:spPr>
          <a:xfrm>
            <a:off x="14396644" y="7209943"/>
            <a:ext cx="994614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begin</a:t>
            </a:r>
          </a:p>
        </p:txBody>
      </p:sp>
      <p:sp>
        <p:nvSpPr>
          <p:cNvPr id="304" name="end"/>
          <p:cNvSpPr txBox="1"/>
          <p:nvPr/>
        </p:nvSpPr>
        <p:spPr>
          <a:xfrm>
            <a:off x="14389100" y="8821654"/>
            <a:ext cx="707340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305" name="FOR J:=1 STEP 1 UNTIL i DO"/>
          <p:cNvSpPr txBox="1"/>
          <p:nvPr/>
        </p:nvSpPr>
        <p:spPr>
          <a:xfrm>
            <a:off x="14856660" y="7751367"/>
            <a:ext cx="4618559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FOR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J</a:t>
            </a:r>
            <a:r>
              <a:rPr>
                <a:solidFill>
                  <a:srgbClr val="5E5E5E"/>
                </a:solidFill>
              </a:rPr>
              <a:t>:=1</a:t>
            </a:r>
            <a:r>
              <a:t> STEP </a:t>
            </a:r>
            <a:r>
              <a:rPr>
                <a:solidFill>
                  <a:srgbClr val="5E5E5E"/>
                </a:solidFill>
              </a:rPr>
              <a:t>1</a:t>
            </a:r>
            <a:r>
              <a:t> UNTIL </a:t>
            </a:r>
            <a:r>
              <a:rPr>
                <a:solidFill>
                  <a:srgbClr val="5E5E5E"/>
                </a:solidFill>
              </a:rPr>
              <a:t>i</a:t>
            </a:r>
            <a:r>
              <a:t> DO</a:t>
            </a:r>
          </a:p>
        </p:txBody>
      </p:sp>
      <p:sp>
        <p:nvSpPr>
          <p:cNvPr id="306" name="outstring(1,“ * &quot;);"/>
          <p:cNvSpPr txBox="1"/>
          <p:nvPr/>
        </p:nvSpPr>
        <p:spPr>
          <a:xfrm>
            <a:off x="15121679" y="8261778"/>
            <a:ext cx="277815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outstring(</a:t>
            </a:r>
            <a:r>
              <a:rPr>
                <a:solidFill>
                  <a:srgbClr val="000000"/>
                </a:solidFill>
              </a:rPr>
              <a:t>1</a:t>
            </a:r>
            <a:r>
              <a:t>,</a:t>
            </a:r>
            <a:r>
              <a:rPr>
                <a:solidFill>
                  <a:srgbClr val="000000"/>
                </a:solidFill>
              </a:rPr>
              <a:t>“ </a:t>
            </a:r>
            <a:r>
              <a:rPr sz="3000">
                <a:solidFill>
                  <a:srgbClr val="5E5E5E"/>
                </a:solidFill>
              </a:rPr>
              <a:t>* </a:t>
            </a:r>
            <a:r>
              <a:rPr>
                <a:solidFill>
                  <a:srgbClr val="000000"/>
                </a:solidFill>
              </a:rPr>
              <a:t>"</a:t>
            </a:r>
            <a:r>
              <a:t>);</a:t>
            </a:r>
          </a:p>
        </p:txBody>
      </p:sp>
      <p:sp>
        <p:nvSpPr>
          <p:cNvPr id="307" name="Output:  *…"/>
          <p:cNvSpPr txBox="1"/>
          <p:nvPr/>
        </p:nvSpPr>
        <p:spPr>
          <a:xfrm>
            <a:off x="13891755" y="9891942"/>
            <a:ext cx="5618191" cy="2566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000000"/>
                </a:solidFill>
              </a:rPr>
              <a:t>Output</a:t>
            </a:r>
            <a:r>
              <a:t>: </a:t>
            </a:r>
            <a:r>
              <a:rPr>
                <a:solidFill>
                  <a:srgbClr val="5E5E5E"/>
                </a:solidFill>
              </a:rPr>
              <a:t> *</a:t>
            </a:r>
          </a:p>
          <a:p>
            <a:pPr>
              <a:defRPr sz="3200"/>
            </a:pPr>
            <a:r>
              <a:rPr>
                <a:solidFill>
                  <a:srgbClr val="5E5E5E"/>
                </a:solidFill>
              </a:rPr>
              <a:t>                **</a:t>
            </a:r>
          </a:p>
          <a:p>
            <a:pPr>
              <a:defRPr sz="3200"/>
            </a:pPr>
            <a:r>
              <a:rPr>
                <a:solidFill>
                  <a:srgbClr val="5E5E5E"/>
                </a:solidFill>
              </a:rPr>
              <a:t>                 ***</a:t>
            </a:r>
          </a:p>
          <a:p>
            <a:pPr>
              <a:defRPr sz="3200"/>
            </a:pPr>
            <a:r>
              <a:rPr>
                <a:solidFill>
                  <a:srgbClr val="5E5E5E"/>
                </a:solidFill>
              </a:rPr>
              <a:t>                  ****</a:t>
            </a:r>
          </a:p>
          <a:p>
            <a:pPr>
              <a:defRPr sz="3200"/>
            </a:pPr>
            <a:r>
              <a:rPr>
                <a:solidFill>
                  <a:srgbClr val="5E5E5E"/>
                </a:solidFill>
              </a:rPr>
              <a:t>                   *****</a:t>
            </a:r>
          </a:p>
        </p:txBody>
      </p:sp>
      <p:sp>
        <p:nvSpPr>
          <p:cNvPr id="308" name="Rechteck"/>
          <p:cNvSpPr/>
          <p:nvPr/>
        </p:nvSpPr>
        <p:spPr>
          <a:xfrm>
            <a:off x="14420386" y="9904642"/>
            <a:ext cx="5845046" cy="254091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9" name="If-then-else"/>
          <p:cNvSpPr txBox="1"/>
          <p:nvPr/>
        </p:nvSpPr>
        <p:spPr>
          <a:xfrm>
            <a:off x="2262883" y="4556168"/>
            <a:ext cx="364109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u="sng">
                <a:solidFill>
                  <a:srgbClr val="000000"/>
                </a:solidFill>
              </a:defRPr>
            </a:lvl1pPr>
          </a:lstStyle>
          <a:p>
            <a:r>
              <a:t>If-then-else</a:t>
            </a:r>
          </a:p>
        </p:txBody>
      </p:sp>
      <p:sp>
        <p:nvSpPr>
          <p:cNvPr id="310" name="For loops"/>
          <p:cNvSpPr txBox="1"/>
          <p:nvPr/>
        </p:nvSpPr>
        <p:spPr>
          <a:xfrm>
            <a:off x="14396784" y="4556168"/>
            <a:ext cx="292608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u="sng">
                <a:solidFill>
                  <a:srgbClr val="000000"/>
                </a:solidFill>
              </a:defRPr>
            </a:lvl1pPr>
          </a:lstStyle>
          <a:p>
            <a:r>
              <a:t>For loops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6" animBg="1" advAuto="0"/>
      <p:bldP spid="294" grpId="5" animBg="1" advAuto="0"/>
      <p:bldP spid="295" grpId="7" animBg="1" advAuto="0"/>
      <p:bldP spid="296" grpId="2" animBg="1" advAuto="0"/>
      <p:bldP spid="297" grpId="4" animBg="1" advAuto="0"/>
      <p:bldP spid="298" grpId="3" animBg="1" advAuto="0"/>
      <p:bldP spid="299" grpId="9" animBg="1" advAuto="0"/>
      <p:bldP spid="300" grpId="8" animBg="1" advAuto="0"/>
      <p:bldP spid="301" grpId="11" animBg="1" advAuto="0"/>
      <p:bldP spid="302" grpId="12" animBg="1" advAuto="0"/>
      <p:bldP spid="303" grpId="13" animBg="1" advAuto="0"/>
      <p:bldP spid="304" grpId="16" animBg="1" advAuto="0"/>
      <p:bldP spid="305" grpId="14" animBg="1" advAuto="0"/>
      <p:bldP spid="306" grpId="15" animBg="1" advAuto="0"/>
      <p:bldP spid="307" grpId="18" animBg="1" advAuto="0"/>
      <p:bldP spid="308" grpId="17" animBg="1" advAuto="0"/>
      <p:bldP spid="309" grpId="1" animBg="1" advAuto="0"/>
      <p:bldP spid="310" grpId="1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unning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Running example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sp>
        <p:nvSpPr>
          <p:cNvPr id="315" name="Running example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1059371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Running example</a:t>
            </a:r>
          </a:p>
        </p:txBody>
      </p:sp>
      <p:sp>
        <p:nvSpPr>
          <p:cNvPr id="316" name="procedure circleAreaProblem(radius,area); real area; radius;"/>
          <p:cNvSpPr txBox="1"/>
          <p:nvPr/>
        </p:nvSpPr>
        <p:spPr>
          <a:xfrm>
            <a:off x="13824362" y="3593432"/>
            <a:ext cx="9471838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procedure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circleAreaProblem</a:t>
            </a:r>
            <a:r>
              <a:rPr>
                <a:solidFill>
                  <a:srgbClr val="5E5E5E"/>
                </a:solidFill>
              </a:rPr>
              <a:t>(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radius</a:t>
            </a:r>
            <a:r>
              <a:rPr>
                <a:solidFill>
                  <a:srgbClr val="5E5E5E"/>
                </a:solidFill>
              </a:rPr>
              <a:t>,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area</a:t>
            </a:r>
            <a:r>
              <a:rPr>
                <a:solidFill>
                  <a:srgbClr val="5E5E5E"/>
                </a:solidFill>
              </a:rPr>
              <a:t>); </a:t>
            </a:r>
            <a:r>
              <a:t>real</a:t>
            </a:r>
            <a:r>
              <a:rPr>
                <a:solidFill>
                  <a:srgbClr val="5E5E5E"/>
                </a:solidFill>
              </a:rPr>
              <a:t> area; radius;</a:t>
            </a:r>
          </a:p>
        </p:txBody>
      </p:sp>
      <p:sp>
        <p:nvSpPr>
          <p:cNvPr id="317" name="begin"/>
          <p:cNvSpPr txBox="1"/>
          <p:nvPr/>
        </p:nvSpPr>
        <p:spPr>
          <a:xfrm>
            <a:off x="13838417" y="3077030"/>
            <a:ext cx="994614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begin</a:t>
            </a:r>
          </a:p>
        </p:txBody>
      </p:sp>
      <p:sp>
        <p:nvSpPr>
          <p:cNvPr id="318" name="begin"/>
          <p:cNvSpPr txBox="1"/>
          <p:nvPr/>
        </p:nvSpPr>
        <p:spPr>
          <a:xfrm>
            <a:off x="14296827" y="4707413"/>
            <a:ext cx="994614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begin</a:t>
            </a:r>
          </a:p>
        </p:txBody>
      </p:sp>
      <p:sp>
        <p:nvSpPr>
          <p:cNvPr id="319" name="real circleArea := pi * radius * radius;"/>
          <p:cNvSpPr txBox="1"/>
          <p:nvPr/>
        </p:nvSpPr>
        <p:spPr>
          <a:xfrm>
            <a:off x="14600087" y="5205958"/>
            <a:ext cx="5816525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real </a:t>
            </a:r>
            <a:r>
              <a:rPr>
                <a:solidFill>
                  <a:srgbClr val="5E5E5E"/>
                </a:solidFill>
              </a:rPr>
              <a:t>circleArea :=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pi</a:t>
            </a:r>
            <a:r>
              <a:rPr>
                <a:solidFill>
                  <a:srgbClr val="5E5E5E"/>
                </a:solidFill>
              </a:rPr>
              <a:t> *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radius</a:t>
            </a:r>
            <a:r>
              <a:rPr>
                <a:solidFill>
                  <a:srgbClr val="5E5E5E"/>
                </a:solidFill>
              </a:rPr>
              <a:t> *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radius</a:t>
            </a:r>
            <a:r>
              <a:rPr>
                <a:solidFill>
                  <a:srgbClr val="5E5E5E"/>
                </a:solidFill>
              </a:rPr>
              <a:t>;</a:t>
            </a:r>
          </a:p>
        </p:txBody>
      </p:sp>
      <p:sp>
        <p:nvSpPr>
          <p:cNvPr id="320" name="end"/>
          <p:cNvSpPr txBox="1"/>
          <p:nvPr/>
        </p:nvSpPr>
        <p:spPr>
          <a:xfrm>
            <a:off x="14381997" y="7811438"/>
            <a:ext cx="707340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321" name="end"/>
          <p:cNvSpPr txBox="1"/>
          <p:nvPr/>
        </p:nvSpPr>
        <p:spPr>
          <a:xfrm>
            <a:off x="13875811" y="9681969"/>
            <a:ext cx="707340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20754"/>
                    <a:lumOff val="-16738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322" name="Output: The circle cannot be painted"/>
          <p:cNvSpPr txBox="1"/>
          <p:nvPr/>
        </p:nvSpPr>
        <p:spPr>
          <a:xfrm>
            <a:off x="13980410" y="10921134"/>
            <a:ext cx="5618191" cy="1080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solidFill>
                  <a:srgbClr val="000000"/>
                </a:solidFill>
              </a:rPr>
              <a:t>Output</a:t>
            </a:r>
            <a:r>
              <a:t>:</a:t>
            </a:r>
            <a:r>
              <a:rPr>
                <a:solidFill>
                  <a:srgbClr val="5E5E5E"/>
                </a:solidFill>
              </a:rPr>
              <a:t> The circle cannot be painted</a:t>
            </a:r>
          </a:p>
        </p:txBody>
      </p:sp>
      <p:sp>
        <p:nvSpPr>
          <p:cNvPr id="323" name="Rechteck"/>
          <p:cNvSpPr/>
          <p:nvPr/>
        </p:nvSpPr>
        <p:spPr>
          <a:xfrm>
            <a:off x="13866983" y="10757458"/>
            <a:ext cx="5845046" cy="140776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4" name="real pi := 3.14159;"/>
          <p:cNvSpPr txBox="1"/>
          <p:nvPr/>
        </p:nvSpPr>
        <p:spPr>
          <a:xfrm>
            <a:off x="13794090" y="4141494"/>
            <a:ext cx="2839112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real</a:t>
            </a:r>
            <a:r>
              <a:rPr>
                <a:solidFill>
                  <a:srgbClr val="5E5E5E"/>
                </a:solidFill>
              </a:rPr>
              <a:t>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pi</a:t>
            </a:r>
            <a:r>
              <a:rPr>
                <a:solidFill>
                  <a:srgbClr val="5E5E5E"/>
                </a:solidFill>
              </a:rPr>
              <a:t> := 3.14159;</a:t>
            </a:r>
          </a:p>
        </p:txBody>
      </p:sp>
      <p:sp>
        <p:nvSpPr>
          <p:cNvPr id="325" name="if circleArea &lt;= area then"/>
          <p:cNvSpPr txBox="1"/>
          <p:nvPr/>
        </p:nvSpPr>
        <p:spPr>
          <a:xfrm>
            <a:off x="14605749" y="5738385"/>
            <a:ext cx="4063823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if </a:t>
            </a:r>
            <a:r>
              <a:rPr>
                <a:solidFill>
                  <a:srgbClr val="5E5E5E"/>
                </a:solidFill>
              </a:rPr>
              <a:t>circleArea</a:t>
            </a:r>
            <a:r>
              <a:t> </a:t>
            </a:r>
            <a:r>
              <a:rPr>
                <a:solidFill>
                  <a:srgbClr val="000000"/>
                </a:solidFill>
              </a:rPr>
              <a:t>&lt;=</a:t>
            </a:r>
            <a:r>
              <a:t>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area</a:t>
            </a:r>
            <a:r>
              <a:t> then</a:t>
            </a:r>
          </a:p>
        </p:txBody>
      </p:sp>
      <p:sp>
        <p:nvSpPr>
          <p:cNvPr id="326" name="outstring(1, &quot;The circle can be painted“)"/>
          <p:cNvSpPr txBox="1"/>
          <p:nvPr/>
        </p:nvSpPr>
        <p:spPr>
          <a:xfrm>
            <a:off x="14934288" y="6270423"/>
            <a:ext cx="6394045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outstring(</a:t>
            </a:r>
            <a:r>
              <a:rPr>
                <a:solidFill>
                  <a:srgbClr val="000000"/>
                </a:solidFill>
              </a:rPr>
              <a:t>1</a:t>
            </a:r>
            <a:r>
              <a:t>, </a:t>
            </a:r>
            <a:r>
              <a:rPr>
                <a:solidFill>
                  <a:srgbClr val="000000"/>
                </a:solidFill>
              </a:rPr>
              <a:t>"</a:t>
            </a:r>
            <a:r>
              <a:rPr>
                <a:solidFill>
                  <a:srgbClr val="5E5E5E"/>
                </a:solidFill>
              </a:rPr>
              <a:t>The circle can be painted</a:t>
            </a:r>
            <a:r>
              <a:rPr>
                <a:solidFill>
                  <a:srgbClr val="000000"/>
                </a:solidFill>
              </a:rPr>
              <a:t>“</a:t>
            </a:r>
            <a:r>
              <a:t>)</a:t>
            </a:r>
          </a:p>
        </p:txBody>
      </p:sp>
      <p:sp>
        <p:nvSpPr>
          <p:cNvPr id="327" name="else"/>
          <p:cNvSpPr txBox="1"/>
          <p:nvPr/>
        </p:nvSpPr>
        <p:spPr>
          <a:xfrm>
            <a:off x="14587637" y="6802460"/>
            <a:ext cx="750267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else</a:t>
            </a:r>
          </a:p>
        </p:txBody>
      </p:sp>
      <p:sp>
        <p:nvSpPr>
          <p:cNvPr id="328" name="outstring(1, &quot;The circle cannot be painted“)"/>
          <p:cNvSpPr txBox="1"/>
          <p:nvPr/>
        </p:nvSpPr>
        <p:spPr>
          <a:xfrm>
            <a:off x="14933876" y="7257283"/>
            <a:ext cx="6913779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outstring(</a:t>
            </a:r>
            <a:r>
              <a:rPr>
                <a:solidFill>
                  <a:srgbClr val="000000"/>
                </a:solidFill>
              </a:rPr>
              <a:t>1</a:t>
            </a:r>
            <a:r>
              <a:t>, </a:t>
            </a:r>
            <a:r>
              <a:rPr>
                <a:solidFill>
                  <a:srgbClr val="000000"/>
                </a:solidFill>
              </a:rPr>
              <a:t>"</a:t>
            </a:r>
            <a:r>
              <a:rPr>
                <a:solidFill>
                  <a:srgbClr val="5E5E5E"/>
                </a:solidFill>
              </a:rPr>
              <a:t>The circle cannot be painted</a:t>
            </a:r>
            <a:r>
              <a:rPr>
                <a:solidFill>
                  <a:srgbClr val="000000"/>
                </a:solidFill>
              </a:rPr>
              <a:t>“</a:t>
            </a:r>
            <a:r>
              <a:t>)</a:t>
            </a:r>
          </a:p>
        </p:txBody>
      </p:sp>
      <p:sp>
        <p:nvSpPr>
          <p:cNvPr id="329" name="circleAreaProblem(5, 75);"/>
          <p:cNvSpPr txBox="1"/>
          <p:nvPr/>
        </p:nvSpPr>
        <p:spPr>
          <a:xfrm>
            <a:off x="13919774" y="8746703"/>
            <a:ext cx="4028822" cy="49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circleAreaProblem(</a:t>
            </a:r>
            <a:r>
              <a:rPr>
                <a:solidFill>
                  <a:srgbClr val="5E5E5E"/>
                </a:solidFill>
              </a:rPr>
              <a:t>5</a:t>
            </a:r>
            <a:r>
              <a:t>, </a:t>
            </a:r>
            <a:r>
              <a:rPr>
                <a:solidFill>
                  <a:srgbClr val="5E5E5E"/>
                </a:solidFill>
              </a:rPr>
              <a:t>75</a:t>
            </a:r>
            <a:r>
              <a:t>);</a:t>
            </a:r>
          </a:p>
        </p:txBody>
      </p:sp>
      <p:sp>
        <p:nvSpPr>
          <p:cNvPr id="330" name="Text folgt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11637371" cy="8256012"/>
          </a:xfrm>
          <a:prstGeom prst="rect">
            <a:avLst/>
          </a:prstGeom>
        </p:spPr>
        <p:txBody>
          <a:bodyPr/>
          <a:lstStyle/>
          <a:p>
            <a:r>
              <a:t>Text folgt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4" animBg="1" advAuto="0"/>
      <p:bldP spid="317" grpId="2" animBg="1" advAuto="0"/>
      <p:bldP spid="318" grpId="6" animBg="1" advAuto="0"/>
      <p:bldP spid="319" grpId="8" animBg="1" advAuto="0"/>
      <p:bldP spid="320" grpId="7" animBg="1" advAuto="0"/>
      <p:bldP spid="321" grpId="3" animBg="1" advAuto="0"/>
      <p:bldP spid="322" grpId="15" animBg="1" advAuto="0"/>
      <p:bldP spid="323" grpId="14" animBg="1" advAuto="0"/>
      <p:bldP spid="324" grpId="5" animBg="1" advAuto="0"/>
      <p:bldP spid="325" grpId="9" animBg="1" advAuto="0"/>
      <p:bldP spid="326" grpId="10" animBg="1" advAuto="0"/>
      <p:bldP spid="327" grpId="11" animBg="1" advAuto="0"/>
      <p:bldP spid="328" grpId="12" animBg="1" advAuto="0"/>
      <p:bldP spid="329" grpId="13" animBg="1" advAuto="0"/>
      <p:bldP spid="330" grpId="1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What did ALGOL do 60 good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did ALGOL do 60 good?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Goods</a:t>
            </a:r>
          </a:p>
        </p:txBody>
      </p:sp>
      <p:sp>
        <p:nvSpPr>
          <p:cNvPr id="335" name="ALGOL 6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ALGOL 60</a:t>
            </a:r>
          </a:p>
        </p:txBody>
      </p:sp>
      <p:sp>
        <p:nvSpPr>
          <p:cNvPr id="336" name="It has recursion…"/>
          <p:cNvSpPr txBox="1">
            <a:spLocks noGrp="1"/>
          </p:cNvSpPr>
          <p:nvPr>
            <p:ph type="body" sz="quarter" idx="1"/>
          </p:nvPr>
        </p:nvSpPr>
        <p:spPr>
          <a:xfrm>
            <a:off x="1206500" y="4248504"/>
            <a:ext cx="7683760" cy="8256012"/>
          </a:xfrm>
          <a:prstGeom prst="rect">
            <a:avLst/>
          </a:prstGeom>
        </p:spPr>
        <p:txBody>
          <a:bodyPr/>
          <a:lstStyle/>
          <a:p>
            <a:r>
              <a:t>It has recursion</a:t>
            </a:r>
          </a:p>
          <a:p>
            <a:r>
              <a:t>Block structure</a:t>
            </a:r>
          </a:p>
          <a:p>
            <a:r>
              <a:t>Lexical scoping</a:t>
            </a:r>
          </a:p>
          <a:p>
            <a:r>
              <a:t>Clean and consistent syntax</a:t>
            </a:r>
          </a:p>
        </p:txBody>
      </p:sp>
      <p:pic>
        <p:nvPicPr>
          <p:cNvPr id="337" name="Linien Linien" descr="Linien Linien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551183" y="6681883"/>
            <a:ext cx="2052009" cy="352234"/>
          </a:xfrm>
          <a:prstGeom prst="rect">
            <a:avLst/>
          </a:prstGeom>
        </p:spPr>
      </p:pic>
      <p:sp>
        <p:nvSpPr>
          <p:cNvPr id="339" name="Used in modern languages like Java"/>
          <p:cNvSpPr txBox="1"/>
          <p:nvPr/>
        </p:nvSpPr>
        <p:spPr>
          <a:xfrm>
            <a:off x="10929612" y="6453784"/>
            <a:ext cx="997153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b="0" i="0">
                <a:solidFill>
                  <a:srgbClr val="000000"/>
                </a:solidFill>
              </a:defRPr>
            </a:lvl1pPr>
          </a:lstStyle>
          <a:p>
            <a:r>
              <a:t>Used in modern languages like Java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1" build="p" bldLvl="5" animBg="1" advAuto="0"/>
      <p:bldP spid="337" grpId="2" animBg="1" advAuto="0"/>
      <p:bldP spid="339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andro, Toygun, Tufa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Sandro, Toygun, Tufan</a:t>
            </a:r>
          </a:p>
        </p:txBody>
      </p:sp>
      <p:sp>
        <p:nvSpPr>
          <p:cNvPr id="156" name="Historic Programming Languag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Historic Programming Languages</a:t>
            </a:r>
          </a:p>
        </p:txBody>
      </p:sp>
      <p:sp>
        <p:nvSpPr>
          <p:cNvPr id="157" name="Fortgeschrittene Programmierkonzept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Fortgeschrittene Programmierkonzepte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Ba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Bads</a:t>
            </a:r>
          </a:p>
        </p:txBody>
      </p:sp>
      <p:sp>
        <p:nvSpPr>
          <p:cNvPr id="342" name="ALGOL 6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ALGOL 60</a:t>
            </a:r>
          </a:p>
        </p:txBody>
      </p:sp>
      <p:sp>
        <p:nvSpPr>
          <p:cNvPr id="343" name="No build in I/O facilities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9750227" cy="8256012"/>
          </a:xfrm>
          <a:prstGeom prst="rect">
            <a:avLst/>
          </a:prstGeom>
        </p:spPr>
        <p:txBody>
          <a:bodyPr/>
          <a:lstStyle/>
          <a:p>
            <a:r>
              <a:t>No build in I/O facilities</a:t>
            </a:r>
          </a:p>
          <a:p>
            <a:r>
              <a:t>Limited set of data types</a:t>
            </a:r>
          </a:p>
          <a:p>
            <a:r>
              <a:t>No object-oriented programming</a:t>
            </a:r>
          </a:p>
        </p:txBody>
      </p:sp>
      <p:pic>
        <p:nvPicPr>
          <p:cNvPr id="344" name="Linien Linien" descr="Linien Linien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839096" y="4456191"/>
            <a:ext cx="2052008" cy="352235"/>
          </a:xfrm>
          <a:prstGeom prst="rect">
            <a:avLst/>
          </a:prstGeom>
        </p:spPr>
      </p:pic>
      <p:sp>
        <p:nvSpPr>
          <p:cNvPr id="346" name="Lack of standardization"/>
          <p:cNvSpPr txBox="1"/>
          <p:nvPr/>
        </p:nvSpPr>
        <p:spPr>
          <a:xfrm>
            <a:off x="11217525" y="4228092"/>
            <a:ext cx="647060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b="0" i="0">
                <a:solidFill>
                  <a:srgbClr val="000000"/>
                </a:solidFill>
              </a:defRPr>
            </a:lvl1pPr>
          </a:lstStyle>
          <a:p>
            <a:r>
              <a:t>Lack of standardization</a:t>
            </a:r>
          </a:p>
        </p:txBody>
      </p:sp>
      <p:pic>
        <p:nvPicPr>
          <p:cNvPr id="347" name="Linien Linien" descr="Linien Linien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813696" y="5751591"/>
            <a:ext cx="2052008" cy="352235"/>
          </a:xfrm>
          <a:prstGeom prst="rect">
            <a:avLst/>
          </a:prstGeom>
        </p:spPr>
      </p:pic>
      <p:sp>
        <p:nvSpPr>
          <p:cNvPr id="349" name="Hard to write with complex data structures"/>
          <p:cNvSpPr txBox="1"/>
          <p:nvPr/>
        </p:nvSpPr>
        <p:spPr>
          <a:xfrm>
            <a:off x="11192125" y="5523492"/>
            <a:ext cx="1170889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b="0" i="0">
                <a:solidFill>
                  <a:srgbClr val="000000"/>
                </a:solidFill>
              </a:defRPr>
            </a:lvl1pPr>
          </a:lstStyle>
          <a:p>
            <a:r>
              <a:t>Hard to write with complex data structures</a:t>
            </a:r>
          </a:p>
        </p:txBody>
      </p:sp>
      <p:pic>
        <p:nvPicPr>
          <p:cNvPr id="350" name="Linien Linien" descr="Linien Linien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696" y="6980052"/>
            <a:ext cx="2052008" cy="352235"/>
          </a:xfrm>
          <a:prstGeom prst="rect">
            <a:avLst/>
          </a:prstGeom>
        </p:spPr>
      </p:pic>
      <p:sp>
        <p:nvSpPr>
          <p:cNvPr id="352" name="Less suited for large scale programms"/>
          <p:cNvSpPr txBox="1"/>
          <p:nvPr/>
        </p:nvSpPr>
        <p:spPr>
          <a:xfrm>
            <a:off x="13351125" y="6751953"/>
            <a:ext cx="1050737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b="0" i="0">
                <a:solidFill>
                  <a:srgbClr val="000000"/>
                </a:solidFill>
              </a:defRPr>
            </a:lvl1pPr>
          </a:lstStyle>
          <a:p>
            <a:r>
              <a:t>Less suited for large scale programms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1" build="p" bldLvl="5" animBg="1" advAuto="0"/>
      <p:bldP spid="344" grpId="2" animBg="1" advAuto="0"/>
      <p:bldP spid="346" grpId="3" animBg="1" advAuto="0"/>
      <p:bldP spid="347" grpId="4" animBg="1" advAuto="0"/>
      <p:bldP spid="349" grpId="5" animBg="1" advAuto="0"/>
      <p:bldP spid="350" grpId="6" animBg="1" advAuto="0"/>
      <p:bldP spid="352" grpId="7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357" name="ALGOL 6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ALGOL 60</a:t>
            </a:r>
          </a:p>
        </p:txBody>
      </p:sp>
      <p:sp>
        <p:nvSpPr>
          <p:cNvPr id="358" name="It has recursion…"/>
          <p:cNvSpPr txBox="1">
            <a:spLocks noGrp="1"/>
          </p:cNvSpPr>
          <p:nvPr>
            <p:ph type="body" sz="quarter" idx="1"/>
          </p:nvPr>
        </p:nvSpPr>
        <p:spPr>
          <a:xfrm>
            <a:off x="8724900" y="4508186"/>
            <a:ext cx="7683760" cy="5197594"/>
          </a:xfrm>
          <a:prstGeom prst="rect">
            <a:avLst/>
          </a:prstGeom>
        </p:spPr>
        <p:txBody>
          <a:bodyPr/>
          <a:lstStyle/>
          <a:p>
            <a:pPr marL="609599" indent="-609599">
              <a:defRPr sz="4000"/>
            </a:pPr>
            <a:r>
              <a:t>It has recursion</a:t>
            </a:r>
          </a:p>
          <a:p>
            <a:pPr marL="609599" indent="-609599">
              <a:defRPr sz="4000"/>
            </a:pPr>
            <a:r>
              <a:t>Block structure</a:t>
            </a:r>
          </a:p>
          <a:p>
            <a:pPr marL="609599" indent="-609599">
              <a:defRPr sz="4000"/>
            </a:pPr>
            <a:r>
              <a:t>Lexical scoping</a:t>
            </a:r>
          </a:p>
          <a:p>
            <a:pPr marL="609599" indent="-609599">
              <a:defRPr sz="4000"/>
            </a:pPr>
            <a:r>
              <a:t>Clean and consistent syntax</a:t>
            </a:r>
          </a:p>
        </p:txBody>
      </p:sp>
      <p:sp>
        <p:nvSpPr>
          <p:cNvPr id="359" name="No build in I/O facilities…"/>
          <p:cNvSpPr txBox="1"/>
          <p:nvPr/>
        </p:nvSpPr>
        <p:spPr>
          <a:xfrm>
            <a:off x="16116300" y="4532643"/>
            <a:ext cx="9750227" cy="3370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 b="0" i="0">
                <a:solidFill>
                  <a:srgbClr val="000000"/>
                </a:solidFill>
              </a:defRPr>
            </a:pPr>
            <a:r>
              <a:t>No build in I/O facilities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 b="0" i="0">
                <a:solidFill>
                  <a:srgbClr val="000000"/>
                </a:solidFill>
              </a:defRPr>
            </a:pPr>
            <a:r>
              <a:t>Limited set of data types</a:t>
            </a:r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 b="0" i="0">
                <a:solidFill>
                  <a:srgbClr val="000000"/>
                </a:solidFill>
              </a:defRPr>
            </a:pPr>
            <a:r>
              <a:t>No object-oriented programming</a:t>
            </a:r>
          </a:p>
        </p:txBody>
      </p:sp>
      <p:pic>
        <p:nvPicPr>
          <p:cNvPr id="360" name="Linien Linien" descr="Linien Linien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942283" y="6813550"/>
            <a:ext cx="9957509" cy="88901"/>
          </a:xfrm>
          <a:prstGeom prst="rect">
            <a:avLst/>
          </a:prstGeom>
        </p:spPr>
      </p:pic>
      <p:sp>
        <p:nvSpPr>
          <p:cNvPr id="362" name="Bads"/>
          <p:cNvSpPr txBox="1"/>
          <p:nvPr/>
        </p:nvSpPr>
        <p:spPr>
          <a:xfrm>
            <a:off x="18924968" y="3267886"/>
            <a:ext cx="1808862" cy="94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5500" i="0" u="sng">
                <a:solidFill>
                  <a:srgbClr val="000000"/>
                </a:solidFill>
              </a:defRPr>
            </a:lvl1pPr>
          </a:lstStyle>
          <a:p>
            <a:r>
              <a:t>Bads</a:t>
            </a:r>
          </a:p>
        </p:txBody>
      </p:sp>
      <p:sp>
        <p:nvSpPr>
          <p:cNvPr id="363" name="Goods"/>
          <p:cNvSpPr txBox="1"/>
          <p:nvPr/>
        </p:nvSpPr>
        <p:spPr>
          <a:xfrm>
            <a:off x="10617200" y="3267886"/>
            <a:ext cx="2299907" cy="94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5500" i="0" u="sng">
                <a:solidFill>
                  <a:srgbClr val="000000"/>
                </a:solidFill>
              </a:defRPr>
            </a:lvl1pPr>
          </a:lstStyle>
          <a:p>
            <a:r>
              <a:t>Goods</a:t>
            </a:r>
          </a:p>
        </p:txBody>
      </p:sp>
      <p:sp>
        <p:nvSpPr>
          <p:cNvPr id="364" name="Legacy Language"/>
          <p:cNvSpPr txBox="1"/>
          <p:nvPr/>
        </p:nvSpPr>
        <p:spPr>
          <a:xfrm>
            <a:off x="368300" y="4604104"/>
            <a:ext cx="8293696" cy="7544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 b="0" i="0">
                <a:solidFill>
                  <a:srgbClr val="000000"/>
                </a:solidFill>
              </a:defRPr>
            </a:lvl1pPr>
          </a:lstStyle>
          <a:p>
            <a:r>
              <a:t>Legacy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" grpId="3" animBg="1" advAuto="0"/>
      <p:bldP spid="359" grpId="4" animBg="1" advAuto="0"/>
      <p:bldP spid="360" grpId="5" animBg="1" advAuto="0"/>
      <p:bldP spid="362" grpId="2" animBg="1" advAuto="0"/>
      <p:bldP spid="363" grpId="1" animBg="1" advAuto="0"/>
      <p:bldP spid="364" grpId="6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Konzept für ein Anfang folgt (willkürliche Bilder und Sprachen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Konzept für ein Anfang folgt (willkürliche Bilder und Sprachen)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Bildschirmfoto 2023-03-26 um 17.36.21.png" descr="Bildschirmfoto 2023-03-26 um 17.36.21.pn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6695" b="6695"/>
          <a:stretch>
            <a:fillRect/>
          </a:stretch>
        </p:blipFill>
        <p:spPr>
          <a:xfrm>
            <a:off x="1631312" y="917624"/>
            <a:ext cx="21121248" cy="11880703"/>
          </a:xfrm>
          <a:prstGeom prst="rect">
            <a:avLst/>
          </a:prstGeom>
        </p:spPr>
      </p:pic>
      <p:pic>
        <p:nvPicPr>
          <p:cNvPr id="162" name="Bildschirmfoto 2023-05-06 um 20.31.56.png" descr="Bildschirmfoto 2023-05-06 um 20.31.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012" y="1879789"/>
            <a:ext cx="17229976" cy="995642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Endzeichen"/>
          <p:cNvSpPr/>
          <p:nvPr/>
        </p:nvSpPr>
        <p:spPr>
          <a:xfrm>
            <a:off x="4608681" y="7669485"/>
            <a:ext cx="3270718" cy="1635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4" name="Endzeichen"/>
          <p:cNvSpPr/>
          <p:nvPr/>
        </p:nvSpPr>
        <p:spPr>
          <a:xfrm>
            <a:off x="10050994" y="10697760"/>
            <a:ext cx="3270718" cy="1635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5" name="Endzeichen"/>
          <p:cNvSpPr/>
          <p:nvPr/>
        </p:nvSpPr>
        <p:spPr>
          <a:xfrm>
            <a:off x="13932627" y="4923239"/>
            <a:ext cx="3270718" cy="1635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b="0" i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1" animBg="1" advAuto="0"/>
      <p:bldP spid="163" grpId="3" animBg="1" advAuto="0"/>
      <p:bldP spid="164" grpId="2" animBg="1" advAuto="0"/>
      <p:bldP spid="165" grpId="4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LGOL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4995741" cy="4648200"/>
          </a:xfrm>
          <a:prstGeom prst="rect">
            <a:avLst/>
          </a:prstGeom>
        </p:spPr>
        <p:txBody>
          <a:bodyPr/>
          <a:lstStyle/>
          <a:p>
            <a:r>
              <a:t>ALGOL</a:t>
            </a:r>
          </a:p>
        </p:txBody>
      </p:sp>
      <p:sp>
        <p:nvSpPr>
          <p:cNvPr id="168" name="(algorithmic language)"/>
          <p:cNvSpPr txBox="1"/>
          <p:nvPr/>
        </p:nvSpPr>
        <p:spPr>
          <a:xfrm>
            <a:off x="6274459" y="6044569"/>
            <a:ext cx="1254379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10000" b="0" i="0" spc="-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>
              <a:defRPr sz="11600" spc="-232"/>
            </a:pPr>
            <a:r>
              <a:rPr sz="10000" spc="-200"/>
              <a:t>(algorithmic language)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LG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ALGOL</a:t>
            </a:r>
          </a:p>
        </p:txBody>
      </p:sp>
      <p:sp>
        <p:nvSpPr>
          <p:cNvPr id="171" name="What’s that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What’s that?</a:t>
            </a:r>
          </a:p>
        </p:txBody>
      </p:sp>
      <p:sp>
        <p:nvSpPr>
          <p:cNvPr id="172" name="ALGOL"/>
          <p:cNvSpPr txBox="1"/>
          <p:nvPr/>
        </p:nvSpPr>
        <p:spPr>
          <a:xfrm>
            <a:off x="10964666" y="3184060"/>
            <a:ext cx="2986201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algn="l" defTabSz="676909">
              <a:defRPr sz="6560" i="0">
                <a:solidFill>
                  <a:srgbClr val="000000"/>
                </a:solidFill>
              </a:defRPr>
            </a:lvl1pPr>
          </a:lstStyle>
          <a:p>
            <a:r>
              <a:t>ALGOL</a:t>
            </a:r>
          </a:p>
        </p:txBody>
      </p:sp>
      <p:cxnSp>
        <p:nvCxnSpPr>
          <p:cNvPr id="173" name="Verbindungslinie"/>
          <p:cNvCxnSpPr>
            <a:cxnSpLocks/>
          </p:cNvCxnSpPr>
          <p:nvPr/>
        </p:nvCxnSpPr>
        <p:spPr>
          <a:xfrm flipV="1">
            <a:off x="7872761" y="4118840"/>
            <a:ext cx="2936880" cy="190853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74" name="ALGOL 58"/>
          <p:cNvSpPr txBox="1"/>
          <p:nvPr/>
        </p:nvSpPr>
        <p:spPr>
          <a:xfrm>
            <a:off x="6081278" y="6027371"/>
            <a:ext cx="2855147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487044">
              <a:defRPr sz="4130">
                <a:solidFill>
                  <a:srgbClr val="000000"/>
                </a:solidFill>
              </a:defRPr>
            </a:lvl1pPr>
          </a:lstStyle>
          <a:p>
            <a:r>
              <a:rPr dirty="0"/>
              <a:t>ALGOL 58</a:t>
            </a:r>
          </a:p>
        </p:txBody>
      </p:sp>
      <p:sp>
        <p:nvSpPr>
          <p:cNvPr id="175" name="ALGOL 60"/>
          <p:cNvSpPr txBox="1"/>
          <p:nvPr/>
        </p:nvSpPr>
        <p:spPr>
          <a:xfrm>
            <a:off x="11213888" y="8441202"/>
            <a:ext cx="2736967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487044">
              <a:defRPr sz="4130">
                <a:solidFill>
                  <a:srgbClr val="000000"/>
                </a:solidFill>
              </a:defRPr>
            </a:lvl1pPr>
          </a:lstStyle>
          <a:p>
            <a:r>
              <a:rPr dirty="0"/>
              <a:t>ALGOL 60</a:t>
            </a:r>
          </a:p>
        </p:txBody>
      </p:sp>
      <p:sp>
        <p:nvSpPr>
          <p:cNvPr id="176" name="ALGOL 68"/>
          <p:cNvSpPr txBox="1"/>
          <p:nvPr/>
        </p:nvSpPr>
        <p:spPr>
          <a:xfrm>
            <a:off x="16192353" y="6027371"/>
            <a:ext cx="2764719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487044">
              <a:defRPr sz="4130">
                <a:solidFill>
                  <a:srgbClr val="000000"/>
                </a:solidFill>
              </a:defRPr>
            </a:lvl1pPr>
          </a:lstStyle>
          <a:p>
            <a:r>
              <a:rPr dirty="0"/>
              <a:t>ALGOL 68</a:t>
            </a:r>
          </a:p>
        </p:txBody>
      </p:sp>
      <p:cxnSp>
        <p:nvCxnSpPr>
          <p:cNvPr id="177" name="Verbindungslinie"/>
          <p:cNvCxnSpPr>
            <a:cxnSpLocks/>
          </p:cNvCxnSpPr>
          <p:nvPr/>
        </p:nvCxnSpPr>
        <p:spPr>
          <a:xfrm flipV="1">
            <a:off x="12192000" y="4269605"/>
            <a:ext cx="0" cy="4171597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78" name="Verbindungslinie"/>
          <p:cNvCxnSpPr>
            <a:cxnSpLocks/>
            <a:stCxn id="176" idx="0"/>
          </p:cNvCxnSpPr>
          <p:nvPr/>
        </p:nvCxnSpPr>
        <p:spPr>
          <a:xfrm flipH="1" flipV="1">
            <a:off x="14056571" y="4118840"/>
            <a:ext cx="3518142" cy="190853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79" name="First version of ALGOL…"/>
          <p:cNvSpPr txBox="1"/>
          <p:nvPr/>
        </p:nvSpPr>
        <p:spPr>
          <a:xfrm>
            <a:off x="6081279" y="6749766"/>
            <a:ext cx="2589388" cy="2759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dirty="0"/>
              <a:t>First version of ALGOL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dirty="0"/>
              <a:t>Numerical computing</a:t>
            </a:r>
          </a:p>
          <a:p>
            <a:pPr algn="l">
              <a:defRPr sz="2500">
                <a:solidFill>
                  <a:srgbClr val="000000"/>
                </a:solidFill>
              </a:defRPr>
            </a:pPr>
            <a:endParaRPr dirty="0"/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dirty="0"/>
              <a:t>Block structure</a:t>
            </a:r>
          </a:p>
        </p:txBody>
      </p:sp>
      <p:sp>
        <p:nvSpPr>
          <p:cNvPr id="180" name="More powerful…"/>
          <p:cNvSpPr txBox="1"/>
          <p:nvPr/>
        </p:nvSpPr>
        <p:spPr>
          <a:xfrm>
            <a:off x="11163072" y="9180069"/>
            <a:ext cx="2589388" cy="3902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More powerful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Flexible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Very influential</a:t>
            </a:r>
          </a:p>
          <a:p>
            <a:pPr algn="l">
              <a:defRPr sz="2500">
                <a:solidFill>
                  <a:srgbClr val="000000"/>
                </a:solidFill>
              </a:defRPr>
            </a:pPr>
            <a:endParaRPr/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Recursion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Multi-dimensional arrays</a:t>
            </a:r>
          </a:p>
        </p:txBody>
      </p:sp>
      <p:sp>
        <p:nvSpPr>
          <p:cNvPr id="181" name="Much more complex…"/>
          <p:cNvSpPr txBox="1"/>
          <p:nvPr/>
        </p:nvSpPr>
        <p:spPr>
          <a:xfrm>
            <a:off x="16168508" y="6749766"/>
            <a:ext cx="2589387" cy="2378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Much more complex</a:t>
            </a:r>
          </a:p>
          <a:p>
            <a:pPr algn="l">
              <a:defRPr sz="2500">
                <a:solidFill>
                  <a:srgbClr val="000000"/>
                </a:solidFill>
              </a:defRPr>
            </a:pPr>
            <a:endParaRPr/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t>User- defined data types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1" animBg="1" advAuto="0"/>
      <p:bldP spid="173" grpId="2" animBg="1" advAuto="0"/>
      <p:bldP spid="174" grpId="3" animBg="1" advAuto="0"/>
      <p:bldP spid="175" grpId="5" animBg="1" advAuto="0"/>
      <p:bldP spid="176" grpId="7" animBg="1" advAuto="0"/>
      <p:bldP spid="177" grpId="4" animBg="1" advAuto="0"/>
      <p:bldP spid="178" grpId="6" animBg="1" advAuto="0"/>
      <p:bldP spid="179" grpId="8" build="p" bldLvl="5" animBg="1" advAuto="0"/>
      <p:bldP spid="180" grpId="9" build="p" bldLvl="5" animBg="1" advAuto="0"/>
      <p:bldP spid="181" grpId="10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ALGOL 60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History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History</a:t>
            </a:r>
          </a:p>
        </p:txBody>
      </p:sp>
      <p:sp>
        <p:nvSpPr>
          <p:cNvPr id="186" name="Developed by an international comite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Developed by an international comitee</a:t>
            </a:r>
          </a:p>
          <a:p>
            <a:r>
              <a:t>Expressive and powerful</a:t>
            </a:r>
          </a:p>
        </p:txBody>
      </p:sp>
      <p:sp>
        <p:nvSpPr>
          <p:cNvPr id="187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ALGOL 60</a:t>
            </a:r>
          </a:p>
        </p:txBody>
      </p:sp>
      <p:sp>
        <p:nvSpPr>
          <p:cNvPr id="188" name="ALGOL 60"/>
          <p:cNvSpPr txBox="1"/>
          <p:nvPr/>
        </p:nvSpPr>
        <p:spPr>
          <a:xfrm>
            <a:off x="16192971" y="2279803"/>
            <a:ext cx="2905657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4500" i="0">
                <a:solidFill>
                  <a:srgbClr val="000000"/>
                </a:solidFill>
              </a:defRPr>
            </a:lvl1pPr>
          </a:lstStyle>
          <a:p>
            <a:r>
              <a:t>ALGOL 60</a:t>
            </a:r>
          </a:p>
        </p:txBody>
      </p:sp>
      <p:sp>
        <p:nvSpPr>
          <p:cNvPr id="189" name="ALGOL 68"/>
          <p:cNvSpPr txBox="1"/>
          <p:nvPr/>
        </p:nvSpPr>
        <p:spPr>
          <a:xfrm>
            <a:off x="12296933" y="5782056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619125">
              <a:defRPr sz="3375" i="0">
                <a:solidFill>
                  <a:srgbClr val="000000"/>
                </a:solidFill>
              </a:defRPr>
            </a:lvl1pPr>
          </a:lstStyle>
          <a:p>
            <a:r>
              <a:t>ALGOL 68</a:t>
            </a:r>
          </a:p>
        </p:txBody>
      </p:sp>
      <p:sp>
        <p:nvSpPr>
          <p:cNvPr id="190" name="Simula (1962)"/>
          <p:cNvSpPr txBox="1"/>
          <p:nvPr/>
        </p:nvSpPr>
        <p:spPr>
          <a:xfrm>
            <a:off x="17031620" y="4187462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t>Simula (1962)</a:t>
            </a:r>
          </a:p>
        </p:txBody>
      </p:sp>
      <p:sp>
        <p:nvSpPr>
          <p:cNvPr id="191" name="Pascal (1970)"/>
          <p:cNvSpPr txBox="1"/>
          <p:nvPr/>
        </p:nvSpPr>
        <p:spPr>
          <a:xfrm>
            <a:off x="14640811" y="7180332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t>Pascal (1970)</a:t>
            </a:r>
          </a:p>
        </p:txBody>
      </p:sp>
      <p:sp>
        <p:nvSpPr>
          <p:cNvPr id="192" name="PL/1 (1964)"/>
          <p:cNvSpPr txBox="1"/>
          <p:nvPr/>
        </p:nvSpPr>
        <p:spPr>
          <a:xfrm>
            <a:off x="20066860" y="4785435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t>PL/1 (1964)</a:t>
            </a:r>
          </a:p>
        </p:txBody>
      </p:sp>
      <p:cxnSp>
        <p:nvCxnSpPr>
          <p:cNvPr id="193" name="Verbindungslinie"/>
          <p:cNvCxnSpPr>
            <a:cxnSpLocks/>
          </p:cNvCxnSpPr>
          <p:nvPr/>
        </p:nvCxnSpPr>
        <p:spPr>
          <a:xfrm flipV="1">
            <a:off x="13872117" y="3100039"/>
            <a:ext cx="2320854" cy="2520176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194" name="Verbindungslinie"/>
          <p:cNvCxnSpPr>
            <a:cxnSpLocks/>
            <a:stCxn id="191" idx="0"/>
          </p:cNvCxnSpPr>
          <p:nvPr/>
        </p:nvCxnSpPr>
        <p:spPr>
          <a:xfrm flipV="1">
            <a:off x="15720080" y="3307742"/>
            <a:ext cx="1079269" cy="3872590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195" name="Verbindungslinie"/>
          <p:cNvCxnSpPr>
            <a:cxnSpLocks/>
          </p:cNvCxnSpPr>
          <p:nvPr/>
        </p:nvCxnSpPr>
        <p:spPr>
          <a:xfrm flipV="1">
            <a:off x="17645799" y="3100039"/>
            <a:ext cx="0" cy="1087423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196" name="Verbindungslinie"/>
          <p:cNvCxnSpPr>
            <a:cxnSpLocks/>
          </p:cNvCxnSpPr>
          <p:nvPr/>
        </p:nvCxnSpPr>
        <p:spPr>
          <a:xfrm flipH="1" flipV="1">
            <a:off x="18934771" y="3100039"/>
            <a:ext cx="1650380" cy="1685396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1" build="p" bldLvl="5" animBg="1" advAuto="0"/>
      <p:bldP spid="188" grpId="2" animBg="1" advAuto="0"/>
      <p:bldP spid="189" grpId="8" animBg="1" advAuto="0"/>
      <p:bldP spid="190" grpId="7" animBg="1" advAuto="0"/>
      <p:bldP spid="191" grpId="9" animBg="1" advAuto="0"/>
      <p:bldP spid="192" grpId="10" animBg="1" advAuto="0"/>
      <p:bldP spid="193" grpId="3" animBg="1" advAuto="0"/>
      <p:bldP spid="194" grpId="5" animBg="1" advAuto="0"/>
      <p:bldP spid="195" grpId="6" animBg="1" advAuto="0"/>
      <p:bldP spid="196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Innovation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Innovations</a:t>
            </a:r>
          </a:p>
        </p:txBody>
      </p:sp>
      <p:sp>
        <p:nvSpPr>
          <p:cNvPr id="199" name="Recursion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Recursion</a:t>
            </a:r>
          </a:p>
          <a:p>
            <a:r>
              <a:t>Lexical scoping</a:t>
            </a:r>
          </a:p>
          <a:p>
            <a:r>
              <a:t>Nested block structures</a:t>
            </a:r>
          </a:p>
          <a:p>
            <a:r>
              <a:t>Semicolons as statement terminators</a:t>
            </a:r>
          </a:p>
          <a:p>
            <a:r>
              <a:t>Clearer syntax, better to learn</a:t>
            </a:r>
          </a:p>
        </p:txBody>
      </p:sp>
      <p:sp>
        <p:nvSpPr>
          <p:cNvPr id="200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ALGOL 60</a:t>
            </a:r>
          </a:p>
        </p:txBody>
      </p:sp>
      <p:sp>
        <p:nvSpPr>
          <p:cNvPr id="2" name="ALGOL 60">
            <a:extLst>
              <a:ext uri="{FF2B5EF4-FFF2-40B4-BE49-F238E27FC236}">
                <a16:creationId xmlns:a16="http://schemas.microsoft.com/office/drawing/2014/main" id="{569CB2ED-A47C-8C82-0325-D40B47A2FEA0}"/>
              </a:ext>
            </a:extLst>
          </p:cNvPr>
          <p:cNvSpPr txBox="1"/>
          <p:nvPr/>
        </p:nvSpPr>
        <p:spPr>
          <a:xfrm>
            <a:off x="16192971" y="2279803"/>
            <a:ext cx="2905657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4500" i="0">
                <a:solidFill>
                  <a:srgbClr val="000000"/>
                </a:solidFill>
              </a:defRPr>
            </a:lvl1pPr>
          </a:lstStyle>
          <a:p>
            <a:r>
              <a:t>ALGOL 60</a:t>
            </a:r>
          </a:p>
        </p:txBody>
      </p:sp>
      <p:sp>
        <p:nvSpPr>
          <p:cNvPr id="3" name="ALGOL 68">
            <a:extLst>
              <a:ext uri="{FF2B5EF4-FFF2-40B4-BE49-F238E27FC236}">
                <a16:creationId xmlns:a16="http://schemas.microsoft.com/office/drawing/2014/main" id="{ABCD1CAD-CE42-2358-79C4-7CA51C0D7C83}"/>
              </a:ext>
            </a:extLst>
          </p:cNvPr>
          <p:cNvSpPr txBox="1"/>
          <p:nvPr/>
        </p:nvSpPr>
        <p:spPr>
          <a:xfrm>
            <a:off x="12296933" y="5782056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619125">
              <a:defRPr sz="3375" i="0">
                <a:solidFill>
                  <a:srgbClr val="000000"/>
                </a:solidFill>
              </a:defRPr>
            </a:lvl1pPr>
          </a:lstStyle>
          <a:p>
            <a:r>
              <a:t>ALGOL 68</a:t>
            </a:r>
          </a:p>
        </p:txBody>
      </p:sp>
      <p:sp>
        <p:nvSpPr>
          <p:cNvPr id="4" name="Simula (1962)">
            <a:extLst>
              <a:ext uri="{FF2B5EF4-FFF2-40B4-BE49-F238E27FC236}">
                <a16:creationId xmlns:a16="http://schemas.microsoft.com/office/drawing/2014/main" id="{A6087B56-5598-17BB-6301-0007F0C493D5}"/>
              </a:ext>
            </a:extLst>
          </p:cNvPr>
          <p:cNvSpPr txBox="1"/>
          <p:nvPr/>
        </p:nvSpPr>
        <p:spPr>
          <a:xfrm>
            <a:off x="17031620" y="4187462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t>Simula (1962)</a:t>
            </a:r>
          </a:p>
        </p:txBody>
      </p:sp>
      <p:sp>
        <p:nvSpPr>
          <p:cNvPr id="5" name="Pascal (1970)">
            <a:extLst>
              <a:ext uri="{FF2B5EF4-FFF2-40B4-BE49-F238E27FC236}">
                <a16:creationId xmlns:a16="http://schemas.microsoft.com/office/drawing/2014/main" id="{E2211F27-CFBE-EB1B-5570-23DBB3E38CB0}"/>
              </a:ext>
            </a:extLst>
          </p:cNvPr>
          <p:cNvSpPr txBox="1"/>
          <p:nvPr/>
        </p:nvSpPr>
        <p:spPr>
          <a:xfrm>
            <a:off x="14640811" y="7180332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t>Pascal (1970)</a:t>
            </a:r>
          </a:p>
        </p:txBody>
      </p:sp>
      <p:cxnSp>
        <p:nvCxnSpPr>
          <p:cNvPr id="6" name="Verbindungslinie">
            <a:extLst>
              <a:ext uri="{FF2B5EF4-FFF2-40B4-BE49-F238E27FC236}">
                <a16:creationId xmlns:a16="http://schemas.microsoft.com/office/drawing/2014/main" id="{5339BFA2-40B3-F568-85FD-5BDCE8D2F5BF}"/>
              </a:ext>
            </a:extLst>
          </p:cNvPr>
          <p:cNvCxnSpPr>
            <a:cxnSpLocks/>
          </p:cNvCxnSpPr>
          <p:nvPr/>
        </p:nvCxnSpPr>
        <p:spPr>
          <a:xfrm flipV="1">
            <a:off x="13872117" y="3100039"/>
            <a:ext cx="2320854" cy="2520176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7" name="Verbindungslinie">
            <a:extLst>
              <a:ext uri="{FF2B5EF4-FFF2-40B4-BE49-F238E27FC236}">
                <a16:creationId xmlns:a16="http://schemas.microsoft.com/office/drawing/2014/main" id="{13314A7D-DC13-211F-5D44-AB180C3E2AA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5720080" y="3307742"/>
            <a:ext cx="1079269" cy="3872590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8" name="Verbindungslinie">
            <a:extLst>
              <a:ext uri="{FF2B5EF4-FFF2-40B4-BE49-F238E27FC236}">
                <a16:creationId xmlns:a16="http://schemas.microsoft.com/office/drawing/2014/main" id="{C1A81FD3-6A3F-BF62-8529-B8EB378CFA22}"/>
              </a:ext>
            </a:extLst>
          </p:cNvPr>
          <p:cNvCxnSpPr>
            <a:cxnSpLocks/>
          </p:cNvCxnSpPr>
          <p:nvPr/>
        </p:nvCxnSpPr>
        <p:spPr>
          <a:xfrm flipV="1">
            <a:off x="17645799" y="3100039"/>
            <a:ext cx="0" cy="1087423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cxnSp>
        <p:nvCxnSpPr>
          <p:cNvPr id="9" name="Verbindungslinie">
            <a:extLst>
              <a:ext uri="{FF2B5EF4-FFF2-40B4-BE49-F238E27FC236}">
                <a16:creationId xmlns:a16="http://schemas.microsoft.com/office/drawing/2014/main" id="{E21CE5C0-845D-D85B-E5D6-5B8388ECFAE3}"/>
              </a:ext>
            </a:extLst>
          </p:cNvPr>
          <p:cNvCxnSpPr>
            <a:cxnSpLocks/>
          </p:cNvCxnSpPr>
          <p:nvPr/>
        </p:nvCxnSpPr>
        <p:spPr>
          <a:xfrm flipH="1" flipV="1">
            <a:off x="18934771" y="3100039"/>
            <a:ext cx="1650380" cy="1685396"/>
          </a:xfrm>
          <a:prstGeom prst="straightConnector1">
            <a:avLst/>
          </a:prstGeom>
          <a:ln w="101600" cap="rnd">
            <a:solidFill>
              <a:srgbClr val="000000"/>
            </a:solidFill>
            <a:miter lim="400000"/>
          </a:ln>
        </p:spPr>
      </p:cxnSp>
      <p:sp>
        <p:nvSpPr>
          <p:cNvPr id="10" name="PL/1 (1964)">
            <a:extLst>
              <a:ext uri="{FF2B5EF4-FFF2-40B4-BE49-F238E27FC236}">
                <a16:creationId xmlns:a16="http://schemas.microsoft.com/office/drawing/2014/main" id="{FD58BA3A-D5FF-C35D-0E41-27BF3ED2F11E}"/>
              </a:ext>
            </a:extLst>
          </p:cNvPr>
          <p:cNvSpPr txBox="1"/>
          <p:nvPr/>
        </p:nvSpPr>
        <p:spPr>
          <a:xfrm>
            <a:off x="20066860" y="4785435"/>
            <a:ext cx="2158538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586104">
              <a:defRPr sz="3195" i="0">
                <a:solidFill>
                  <a:srgbClr val="000000"/>
                </a:solidFill>
              </a:defRPr>
            </a:lvl1pPr>
          </a:lstStyle>
          <a:p>
            <a:r>
              <a:t>PL/1 (1964)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1" build="p" bldLvl="5" animBg="1" advAuto="0"/>
      <p:bldP spid="2" grpId="0" animBg="1" advAuto="0"/>
      <p:bldP spid="3" grpId="0" animBg="1" advAuto="0"/>
      <p:bldP spid="4" grpId="0" animBg="1" advAuto="0"/>
      <p:bldP spid="5" grpId="0" animBg="1" advAuto="0"/>
      <p:bldP spid="6" grpId="0" animBg="1" advAuto="0"/>
      <p:bldP spid="7" grpId="0" animBg="1" advAuto="0"/>
      <p:bldP spid="8" grpId="0" animBg="1" advAuto="0"/>
      <p:bldP spid="9" grpId="0" animBg="1" advAuto="0"/>
      <p:bldP spid="10" grpId="0" animBg="1" advAuto="0"/>
    </p:bld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FFFFFF"/>
      </a:dk1>
      <a:lt1>
        <a:srgbClr val="0076BA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1" u="none" strike="noStrike" cap="none" spc="0" normalizeH="0" baseline="0">
            <a:ln>
              <a:noFill/>
            </a:ln>
            <a:solidFill>
              <a:schemeClr val="accent1">
                <a:lumOff val="-13575"/>
              </a:schemeClr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1" u="none" strike="noStrike" cap="none" spc="0" normalizeH="0" baseline="0">
            <a:ln>
              <a:noFill/>
            </a:ln>
            <a:solidFill>
              <a:schemeClr val="accent1">
                <a:lumOff val="-13575"/>
              </a:schemeClr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Macintosh PowerPoint</Application>
  <PresentationFormat>Benutzerdefiniert</PresentationFormat>
  <Paragraphs>197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5" baseType="lpstr">
      <vt:lpstr>Helvetica Neue</vt:lpstr>
      <vt:lpstr>Helvetica Neue Medium</vt:lpstr>
      <vt:lpstr>21_BasicWhite</vt:lpstr>
      <vt:lpstr>Was noch work in progress ist</vt:lpstr>
      <vt:lpstr>Historic Programming Languages</vt:lpstr>
      <vt:lpstr>Konzept für ein Anfang folgt (willkürliche Bilder und Sprachen)</vt:lpstr>
      <vt:lpstr>PowerPoint-Präsentation</vt:lpstr>
      <vt:lpstr>ALGOL</vt:lpstr>
      <vt:lpstr>ALGOL</vt:lpstr>
      <vt:lpstr>ALGOL 60</vt:lpstr>
      <vt:lpstr>ALGOL 60</vt:lpstr>
      <vt:lpstr>ALGOL 60</vt:lpstr>
      <vt:lpstr>ALGOL 60</vt:lpstr>
      <vt:lpstr>Syntax</vt:lpstr>
      <vt:lpstr>Code blocks</vt:lpstr>
      <vt:lpstr>Lexical Scoping</vt:lpstr>
      <vt:lpstr>Arrays</vt:lpstr>
      <vt:lpstr>Control structures</vt:lpstr>
      <vt:lpstr>Running example</vt:lpstr>
      <vt:lpstr>Example</vt:lpstr>
      <vt:lpstr>What did ALGOL do 60 good?</vt:lpstr>
      <vt:lpstr>Goods</vt:lpstr>
      <vt:lpstr>Bads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noch work in progress ist</dc:title>
  <cp:lastModifiedBy>Toygun Ejder</cp:lastModifiedBy>
  <cp:revision>1</cp:revision>
  <dcterms:modified xsi:type="dcterms:W3CDTF">2023-05-10T22:56:53Z</dcterms:modified>
</cp:coreProperties>
</file>