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257" r:id="rId2"/>
    <p:sldId id="260" r:id="rId3"/>
    <p:sldId id="277" r:id="rId4"/>
    <p:sldId id="263" r:id="rId5"/>
    <p:sldId id="264" r:id="rId6"/>
    <p:sldId id="291" r:id="rId7"/>
    <p:sldId id="296" r:id="rId8"/>
    <p:sldId id="265" r:id="rId9"/>
    <p:sldId id="266" r:id="rId10"/>
    <p:sldId id="267" r:id="rId11"/>
    <p:sldId id="268" r:id="rId12"/>
    <p:sldId id="278" r:id="rId13"/>
    <p:sldId id="279" r:id="rId14"/>
    <p:sldId id="280" r:id="rId15"/>
    <p:sldId id="269" r:id="rId16"/>
    <p:sldId id="281" r:id="rId17"/>
    <p:sldId id="282" r:id="rId18"/>
    <p:sldId id="283" r:id="rId19"/>
    <p:sldId id="285" r:id="rId20"/>
    <p:sldId id="284" r:id="rId21"/>
    <p:sldId id="286" r:id="rId22"/>
    <p:sldId id="287" r:id="rId23"/>
    <p:sldId id="288" r:id="rId24"/>
    <p:sldId id="289" r:id="rId25"/>
    <p:sldId id="290" r:id="rId26"/>
    <p:sldId id="292" r:id="rId27"/>
    <p:sldId id="293" r:id="rId28"/>
    <p:sldId id="294" r:id="rId29"/>
    <p:sldId id="295" r:id="rId30"/>
    <p:sldId id="272" r:id="rId31"/>
    <p:sldId id="273" r:id="rId32"/>
    <p:sldId id="274" r:id="rId33"/>
    <p:sldId id="275" r:id="rId34"/>
    <p:sldId id="276" r:id="rId3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66"/>
  </p:normalViewPr>
  <p:slideViewPr>
    <p:cSldViewPr snapToGrid="0">
      <p:cViewPr varScale="1">
        <p:scale>
          <a:sx n="41" d="100"/>
          <a:sy n="41" d="100"/>
        </p:scale>
        <p:origin x="13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0T13:16:18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0T17:47:56.12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1,'2996'0,"1368"0,-1945 0,-2489 0,28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0T17:47:59.90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0,'1632'0,"-1577"0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0T17:48:05.843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1,'20594'0,"-20528"0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0T17:48:10.072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0,'9'0,"12"0,11 0,18 0,9 0,3 0,0 0,-1 0,-3 0,6 0,2 0,-2 0,15 0,2 0,-12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8493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7428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r:in und Datum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Autor:in und Datum</a:t>
            </a:r>
          </a:p>
        </p:txBody>
      </p:sp>
      <p:sp>
        <p:nvSpPr>
          <p:cNvPr id="12" name="Titel der Präsentation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Titel der Präsentation</a:t>
            </a:r>
          </a:p>
        </p:txBody>
      </p:sp>
      <p:sp>
        <p:nvSpPr>
          <p:cNvPr id="13" name="Textebene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Präsentationsuntertitel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akt (gro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ebene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100 %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kte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Fakten</a:t>
            </a:r>
          </a:p>
        </p:txBody>
      </p:sp>
      <p:sp>
        <p:nvSpPr>
          <p:cNvPr id="10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Quellenangab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Quellenangabe</a:t>
            </a:r>
          </a:p>
        </p:txBody>
      </p:sp>
      <p:sp>
        <p:nvSpPr>
          <p:cNvPr id="116" name="Textebene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„Bemerkenswert“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alatschüssel mit gebratenem Reis, gekochten Eiern und Stäbchen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Schüssel mit Lachsfrikadellen, Salat und Hummus 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Schüssel mit Pappardelle, Petersilienbutter, gerösteten Haselnüssen und geriebenem Parmesan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und Limonen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Titel der Präsentation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Titel der Präsentation</a:t>
            </a:r>
          </a:p>
        </p:txBody>
      </p:sp>
      <p:sp>
        <p:nvSpPr>
          <p:cNvPr id="23" name="Autor:in und Datum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Autor:in und Datum</a:t>
            </a:r>
          </a:p>
        </p:txBody>
      </p:sp>
      <p:sp>
        <p:nvSpPr>
          <p:cNvPr id="24" name="Textebene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Präsentationsuntertitel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chüssel mit Lachsfrikadellen, Salat und Hummus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Folien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Folientitel</a:t>
            </a:r>
          </a:p>
        </p:txBody>
      </p:sp>
      <p:sp>
        <p:nvSpPr>
          <p:cNvPr id="34" name="Textebene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Folien-Untertitel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olientitel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Folientitel</a:t>
            </a:r>
          </a:p>
        </p:txBody>
      </p:sp>
      <p:sp>
        <p:nvSpPr>
          <p:cNvPr id="43" name="Folien-Untertitel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Folien-Untertitel</a:t>
            </a:r>
          </a:p>
        </p:txBody>
      </p:sp>
      <p:sp>
        <p:nvSpPr>
          <p:cNvPr id="44" name="Textebene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 für Folienpunkt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ebene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Text für Folienpunkt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, Punkte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olien-Untertitel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Folien-Untertitel</a:t>
            </a:r>
          </a:p>
        </p:txBody>
      </p:sp>
      <p:sp>
        <p:nvSpPr>
          <p:cNvPr id="61" name="Textebene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Text für Folienpunkt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Schüssel mit Pappardelle, Petersilienbutter, gerösteten Haselnüssen und geriebenem Parmesan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Folien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Folientitel</a:t>
            </a:r>
          </a:p>
        </p:txBody>
      </p:sp>
      <p:sp>
        <p:nvSpPr>
          <p:cNvPr id="6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bschni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el des Abschnitts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Titel des Abschnitts</a:t>
            </a:r>
          </a:p>
        </p:txBody>
      </p:sp>
      <p:sp>
        <p:nvSpPr>
          <p:cNvPr id="72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olien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Folientitel</a:t>
            </a:r>
          </a:p>
        </p:txBody>
      </p:sp>
      <p:sp>
        <p:nvSpPr>
          <p:cNvPr id="80" name="Folien-Untertitel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Folien-Untertitel</a:t>
            </a:r>
          </a:p>
        </p:txBody>
      </p:sp>
      <p:sp>
        <p:nvSpPr>
          <p:cNvPr id="8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-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Agenda-Titel</a:t>
            </a:r>
          </a:p>
        </p:txBody>
      </p:sp>
      <p:sp>
        <p:nvSpPr>
          <p:cNvPr id="89" name="Agenda-Untertitel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Agenda-Untertitel</a:t>
            </a:r>
          </a:p>
        </p:txBody>
      </p:sp>
      <p:sp>
        <p:nvSpPr>
          <p:cNvPr id="90" name="Textebene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Agendathemen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Folientitel</a:t>
            </a:r>
          </a:p>
        </p:txBody>
      </p:sp>
      <p:sp>
        <p:nvSpPr>
          <p:cNvPr id="3" name="Textebene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Text für Folienpunkt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  <p:sldLayoutId id="2147483660" r:id="rId11"/>
    <p:sldLayoutId id="2147483661" r:id="rId12"/>
  </p:sldLayoutIdLst>
  <p:transition spd="med"/>
  <p:hf hdr="0" ftr="0" dt="0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4.xml"/><Relationship Id="rId5" Type="http://schemas.openxmlformats.org/officeDocument/2006/relationships/image" Target="../media/image3.png"/><Relationship Id="rId4" Type="http://schemas.openxmlformats.org/officeDocument/2006/relationships/customXml" Target="../ink/ink3.xml"/><Relationship Id="rId9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andro, Toygun, Tufan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r>
              <a:t>Sandro, Toygun, Tufan</a:t>
            </a:r>
          </a:p>
        </p:txBody>
      </p:sp>
      <p:sp>
        <p:nvSpPr>
          <p:cNvPr id="153" name="Historic Programming Languages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Historic Programming Languages</a:t>
            </a:r>
          </a:p>
        </p:txBody>
      </p:sp>
      <p:sp>
        <p:nvSpPr>
          <p:cNvPr id="154" name="Fortgeschrittene Programmierkonzepte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Fortgeschrittene Programmierkonzepte</a:t>
            </a:r>
          </a:p>
        </p:txBody>
      </p:sp>
      <p:sp>
        <p:nvSpPr>
          <p:cNvPr id="155" name="Foliennumm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ode blocks &amp; nested func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S-</a:t>
            </a:r>
            <a:r>
              <a:rPr lang="de-DE" dirty="0" err="1"/>
              <a:t>expressions</a:t>
            </a:r>
            <a:endParaRPr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87C81C85-2919-97BF-F3D2-536AC1861B6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10</a:t>
            </a:fld>
            <a:endParaRPr lang="en-GB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ode block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S-</a:t>
            </a:r>
            <a:r>
              <a:rPr lang="de-DE" dirty="0" err="1"/>
              <a:t>expressions</a:t>
            </a:r>
            <a:endParaRPr dirty="0"/>
          </a:p>
        </p:txBody>
      </p:sp>
      <p:sp>
        <p:nvSpPr>
          <p:cNvPr id="204" name="Syntax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rPr dirty="0"/>
              <a:t>Syntax</a:t>
            </a:r>
          </a:p>
        </p:txBody>
      </p:sp>
      <p:sp>
        <p:nvSpPr>
          <p:cNvPr id="205" name="Jojojo"/>
          <p:cNvSpPr txBox="1">
            <a:spLocks noGrp="1"/>
          </p:cNvSpPr>
          <p:nvPr>
            <p:ph type="body" idx="1"/>
          </p:nvPr>
        </p:nvSpPr>
        <p:spPr>
          <a:xfrm>
            <a:off x="1206500" y="4248504"/>
            <a:ext cx="8515998" cy="8256012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Lisp: </a:t>
            </a:r>
            <a:r>
              <a:rPr lang="en-US" dirty="0"/>
              <a:t>“Lots of Irritating Superfluous Parentheses”</a:t>
            </a:r>
          </a:p>
          <a:p>
            <a:r>
              <a:rPr lang="en-US" dirty="0"/>
              <a:t>Prefix Notation</a:t>
            </a:r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E15F0E8-6420-6D1A-9365-89D73D9A743F}"/>
              </a:ext>
            </a:extLst>
          </p:cNvPr>
          <p:cNvSpPr txBox="1"/>
          <p:nvPr/>
        </p:nvSpPr>
        <p:spPr>
          <a:xfrm>
            <a:off x="14661504" y="6206539"/>
            <a:ext cx="2811624" cy="13029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GB" sz="5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(+ </a:t>
            </a:r>
            <a:r>
              <a:rPr lang="en-GB" sz="5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5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5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GB" sz="5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053EA28-7260-8CDA-A43D-14AB8A8AC61A}"/>
              </a:ext>
            </a:extLst>
          </p:cNvPr>
          <p:cNvSpPr txBox="1"/>
          <p:nvPr/>
        </p:nvSpPr>
        <p:spPr>
          <a:xfrm>
            <a:off x="12192000" y="3821503"/>
            <a:ext cx="2985796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4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Operator</a:t>
            </a:r>
            <a:endParaRPr kumimoji="0" lang="en-GB" sz="4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9671D8E-5624-B2C2-A120-D15F64542B34}"/>
              </a:ext>
            </a:extLst>
          </p:cNvPr>
          <p:cNvSpPr txBox="1"/>
          <p:nvPr/>
        </p:nvSpPr>
        <p:spPr>
          <a:xfrm>
            <a:off x="16322353" y="3858653"/>
            <a:ext cx="3564294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4400" dirty="0">
                <a:solidFill>
                  <a:srgbClr val="000000"/>
                </a:solidFill>
              </a:rPr>
              <a:t>Arguments</a:t>
            </a:r>
            <a:endParaRPr kumimoji="0" lang="en-GB" sz="4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7DAD6B14-BFA6-7F85-7C23-C5D172E5FB9A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3684898" y="4601204"/>
            <a:ext cx="1492898" cy="1799596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D74B8363-74E5-1FE5-EC1A-0782FDBBD83A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16154402" y="4638354"/>
            <a:ext cx="1950098" cy="1762446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7AEEE359-0CA7-6618-5900-F5606BC39E6F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16888408" y="4638354"/>
            <a:ext cx="1216092" cy="1762446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CC92AA19-8CB3-E53D-8CFF-D811EE93B8E3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16154402" y="7180501"/>
            <a:ext cx="954833" cy="2257625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DC60899D-0E55-D1E4-2E98-3E33002A86F8}"/>
              </a:ext>
            </a:extLst>
          </p:cNvPr>
          <p:cNvSpPr txBox="1"/>
          <p:nvPr/>
        </p:nvSpPr>
        <p:spPr>
          <a:xfrm>
            <a:off x="13944601" y="9438126"/>
            <a:ext cx="4419602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4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Parentheses</a:t>
            </a:r>
            <a:endParaRPr kumimoji="0" lang="en-GB" sz="4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F45D6A90-4543-9C39-F96D-DFF94D41D5B4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15003624" y="7180501"/>
            <a:ext cx="1150778" cy="2257625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Rechteck: abgerundete Ecken 41">
            <a:extLst>
              <a:ext uri="{FF2B5EF4-FFF2-40B4-BE49-F238E27FC236}">
                <a16:creationId xmlns:a16="http://schemas.microsoft.com/office/drawing/2014/main" id="{66EFADDD-D0EE-4450-CAFC-401F89B61F16}"/>
              </a:ext>
            </a:extLst>
          </p:cNvPr>
          <p:cNvSpPr/>
          <p:nvPr/>
        </p:nvSpPr>
        <p:spPr>
          <a:xfrm>
            <a:off x="12055151" y="3307742"/>
            <a:ext cx="8192278" cy="740380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7472990-89DC-E080-AED3-27BF180BA17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11</a:t>
            </a:fld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5" grpId="0"/>
      <p:bldP spid="4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ode block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S-</a:t>
            </a:r>
            <a:r>
              <a:rPr lang="de-DE" dirty="0" err="1"/>
              <a:t>expressions</a:t>
            </a:r>
            <a:endParaRPr dirty="0"/>
          </a:p>
        </p:txBody>
      </p:sp>
      <p:sp>
        <p:nvSpPr>
          <p:cNvPr id="204" name="Syntax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rPr dirty="0"/>
              <a:t>Syntax</a:t>
            </a:r>
          </a:p>
        </p:txBody>
      </p:sp>
      <p:sp>
        <p:nvSpPr>
          <p:cNvPr id="205" name="Jojojo"/>
          <p:cNvSpPr txBox="1">
            <a:spLocks noGrp="1"/>
          </p:cNvSpPr>
          <p:nvPr>
            <p:ph type="body" idx="1"/>
          </p:nvPr>
        </p:nvSpPr>
        <p:spPr>
          <a:xfrm>
            <a:off x="1206500" y="4248504"/>
            <a:ext cx="8515998" cy="8256012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Lisp: </a:t>
            </a:r>
            <a:r>
              <a:rPr lang="en-US" dirty="0"/>
              <a:t>“Lots of Irritating Superfluous Parentheses”</a:t>
            </a:r>
          </a:p>
          <a:p>
            <a:r>
              <a:rPr lang="en-US" dirty="0"/>
              <a:t>Prefix Notation</a:t>
            </a:r>
          </a:p>
          <a:p>
            <a:r>
              <a:rPr lang="en-US" dirty="0"/>
              <a:t>Every expression gets evaluated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E15F0E8-6420-6D1A-9365-89D73D9A743F}"/>
              </a:ext>
            </a:extLst>
          </p:cNvPr>
          <p:cNvSpPr txBox="1"/>
          <p:nvPr/>
        </p:nvSpPr>
        <p:spPr>
          <a:xfrm>
            <a:off x="13392540" y="4415989"/>
            <a:ext cx="5455296" cy="13029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GB" sz="5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(+ (* </a:t>
            </a:r>
            <a:r>
              <a:rPr lang="en-GB" sz="5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5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5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5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GB" sz="5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GB" sz="5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sz="6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Freihand 8">
                <a:extLst>
                  <a:ext uri="{FF2B5EF4-FFF2-40B4-BE49-F238E27FC236}">
                    <a16:creationId xmlns:a16="http://schemas.microsoft.com/office/drawing/2014/main" id="{D05590CB-AEE6-9C4D-632F-23F90F00B85F}"/>
                  </a:ext>
                </a:extLst>
              </p14:cNvPr>
              <p14:cNvContentPartPr/>
              <p14:nvPr/>
            </p14:nvContentPartPr>
            <p14:xfrm>
              <a:off x="13603709" y="2089491"/>
              <a:ext cx="360" cy="360"/>
            </p14:xfrm>
          </p:contentPart>
        </mc:Choice>
        <mc:Fallback xmlns="">
          <p:pic>
            <p:nvPicPr>
              <p:cNvPr id="9" name="Freihand 8">
                <a:extLst>
                  <a:ext uri="{FF2B5EF4-FFF2-40B4-BE49-F238E27FC236}">
                    <a16:creationId xmlns:a16="http://schemas.microsoft.com/office/drawing/2014/main" id="{D05590CB-AEE6-9C4D-632F-23F90F00B85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94709" y="2080491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feld 11">
            <a:extLst>
              <a:ext uri="{FF2B5EF4-FFF2-40B4-BE49-F238E27FC236}">
                <a16:creationId xmlns:a16="http://schemas.microsoft.com/office/drawing/2014/main" id="{0A8ECC59-7C78-2F4F-99F2-EEEB5D87E80A}"/>
              </a:ext>
            </a:extLst>
          </p:cNvPr>
          <p:cNvSpPr txBox="1"/>
          <p:nvPr/>
        </p:nvSpPr>
        <p:spPr>
          <a:xfrm>
            <a:off x="13069078" y="6584504"/>
            <a:ext cx="6102220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GB" sz="5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(+ </a:t>
            </a:r>
            <a:r>
              <a:rPr lang="en-GB" sz="5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5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5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GB" sz="5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3" name="Pfeil: nach unten 12">
            <a:extLst>
              <a:ext uri="{FF2B5EF4-FFF2-40B4-BE49-F238E27FC236}">
                <a16:creationId xmlns:a16="http://schemas.microsoft.com/office/drawing/2014/main" id="{7E27BBE5-536E-D576-ED06-70DE96553419}"/>
              </a:ext>
            </a:extLst>
          </p:cNvPr>
          <p:cNvSpPr/>
          <p:nvPr/>
        </p:nvSpPr>
        <p:spPr>
          <a:xfrm>
            <a:off x="15824718" y="5640829"/>
            <a:ext cx="597160" cy="865594"/>
          </a:xfrm>
          <a:prstGeom prst="downArrow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Pfeil: nach unten 15">
            <a:extLst>
              <a:ext uri="{FF2B5EF4-FFF2-40B4-BE49-F238E27FC236}">
                <a16:creationId xmlns:a16="http://schemas.microsoft.com/office/drawing/2014/main" id="{D634AE52-EA3D-F4B2-12F1-6D23C9062EA6}"/>
              </a:ext>
            </a:extLst>
          </p:cNvPr>
          <p:cNvSpPr/>
          <p:nvPr/>
        </p:nvSpPr>
        <p:spPr>
          <a:xfrm>
            <a:off x="15821608" y="7662134"/>
            <a:ext cx="597160" cy="865594"/>
          </a:xfrm>
          <a:prstGeom prst="downArrow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CFBA77F1-D743-7C1F-DF02-EA307E7562D9}"/>
              </a:ext>
            </a:extLst>
          </p:cNvPr>
          <p:cNvSpPr txBox="1"/>
          <p:nvPr/>
        </p:nvSpPr>
        <p:spPr>
          <a:xfrm>
            <a:off x="14412686" y="8671769"/>
            <a:ext cx="3415004" cy="13029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GB" sz="5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</a:t>
            </a:r>
            <a:endParaRPr lang="en-GB" sz="5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7337248C-706B-7A29-D900-38C3827F0BC4}"/>
              </a:ext>
            </a:extLst>
          </p:cNvPr>
          <p:cNvSpPr/>
          <p:nvPr/>
        </p:nvSpPr>
        <p:spPr>
          <a:xfrm>
            <a:off x="13069078" y="3334979"/>
            <a:ext cx="6102220" cy="7049238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06B1599-98A9-0D8B-AACB-8C450569E64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5019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13" grpId="0" animBg="1"/>
      <p:bldP spid="16" grpId="0" animBg="1"/>
      <p:bldP spid="18" grpId="0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ode block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S-</a:t>
            </a:r>
            <a:r>
              <a:rPr lang="de-DE" dirty="0" err="1"/>
              <a:t>expressions</a:t>
            </a:r>
            <a:endParaRPr dirty="0"/>
          </a:p>
        </p:txBody>
      </p:sp>
      <p:sp>
        <p:nvSpPr>
          <p:cNvPr id="204" name="Syntax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rPr dirty="0"/>
              <a:t>Syntax</a:t>
            </a:r>
          </a:p>
        </p:txBody>
      </p:sp>
      <p:sp>
        <p:nvSpPr>
          <p:cNvPr id="205" name="Jojojo"/>
          <p:cNvSpPr txBox="1">
            <a:spLocks noGrp="1"/>
          </p:cNvSpPr>
          <p:nvPr>
            <p:ph type="body" idx="1"/>
          </p:nvPr>
        </p:nvSpPr>
        <p:spPr>
          <a:xfrm>
            <a:off x="1206500" y="4248504"/>
            <a:ext cx="10736684" cy="825601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Lisp: </a:t>
            </a:r>
            <a:r>
              <a:rPr lang="en-US" dirty="0"/>
              <a:t>“Lots of Irritating Superfluous Parentheses”</a:t>
            </a:r>
          </a:p>
          <a:p>
            <a:r>
              <a:rPr lang="en-US" dirty="0"/>
              <a:t>Prefix Notation</a:t>
            </a:r>
          </a:p>
          <a:p>
            <a:r>
              <a:rPr lang="en-US" dirty="0"/>
              <a:t>Every expression gets evaluated</a:t>
            </a:r>
          </a:p>
          <a:p>
            <a:r>
              <a:rPr lang="en-US" dirty="0"/>
              <a:t>Basic building blocks</a:t>
            </a:r>
          </a:p>
          <a:p>
            <a:pPr marL="1524000" lvl="1" indent="-914400">
              <a:buFont typeface="+mj-lt"/>
              <a:buAutoNum type="arabicPeriod"/>
            </a:pPr>
            <a:r>
              <a:rPr lang="en-US" dirty="0"/>
              <a:t>Atoms: numbers, string of numbers and characters</a:t>
            </a:r>
          </a:p>
          <a:p>
            <a:pPr marL="1524000" lvl="1" indent="-914400">
              <a:buFont typeface="+mj-lt"/>
              <a:buAutoNum type="arabicPeriod"/>
            </a:pPr>
            <a:r>
              <a:rPr lang="en-US" dirty="0"/>
              <a:t>Lists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FD375D5-F276-51BF-0C3A-D80DB7335BF9}"/>
              </a:ext>
            </a:extLst>
          </p:cNvPr>
          <p:cNvSpPr txBox="1"/>
          <p:nvPr/>
        </p:nvSpPr>
        <p:spPr>
          <a:xfrm>
            <a:off x="14196527" y="6478554"/>
            <a:ext cx="3526972" cy="37959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R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e-DE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73842</a:t>
            </a:r>
          </a:p>
          <a:p>
            <a:pPr marR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de-DE" sz="4800" dirty="0">
              <a:solidFill>
                <a:srgbClr val="000000"/>
              </a:solidFill>
            </a:endParaRPr>
          </a:p>
          <a:p>
            <a:pPr marR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e-DE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*</a:t>
            </a:r>
            <a:r>
              <a:rPr kumimoji="0" lang="de-DE" sz="4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name</a:t>
            </a:r>
            <a:r>
              <a:rPr kumimoji="0" lang="de-DE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*</a:t>
            </a:r>
          </a:p>
          <a:p>
            <a:pPr marR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de-DE" sz="4800" dirty="0">
              <a:solidFill>
                <a:srgbClr val="000000"/>
              </a:solidFill>
            </a:endParaRPr>
          </a:p>
          <a:p>
            <a:pPr marR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GB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Number#21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87A6A5EA-B6A2-DA61-EC8E-AF65F3E76B37}"/>
              </a:ext>
            </a:extLst>
          </p:cNvPr>
          <p:cNvSpPr/>
          <p:nvPr/>
        </p:nvSpPr>
        <p:spPr>
          <a:xfrm>
            <a:off x="13697339" y="4242248"/>
            <a:ext cx="9050694" cy="6693229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92375F4D-70C0-844F-CA85-6FBFAE0436C1}"/>
              </a:ext>
            </a:extLst>
          </p:cNvPr>
          <p:cNvCxnSpPr>
            <a:stCxn id="6" idx="0"/>
            <a:endCxn id="6" idx="2"/>
          </p:cNvCxnSpPr>
          <p:nvPr/>
        </p:nvCxnSpPr>
        <p:spPr>
          <a:xfrm>
            <a:off x="18222686" y="4242248"/>
            <a:ext cx="0" cy="6693229"/>
          </a:xfrm>
          <a:prstGeom prst="line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8B02C938-4A6B-7E16-D9E9-018BCF957037}"/>
              </a:ext>
            </a:extLst>
          </p:cNvPr>
          <p:cNvSpPr txBox="1"/>
          <p:nvPr/>
        </p:nvSpPr>
        <p:spPr>
          <a:xfrm>
            <a:off x="18222686" y="6478554"/>
            <a:ext cx="4310743" cy="37959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(</a:t>
            </a:r>
            <a:r>
              <a:rPr kumimoji="0" lang="de-DE" sz="4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hello</a:t>
            </a:r>
            <a:endParaRPr kumimoji="0" lang="de-DE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de-DE" sz="4800" dirty="0">
              <a:solidFill>
                <a:srgbClr val="000000"/>
              </a:solidFill>
            </a:endParaRP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4800" dirty="0">
                <a:solidFill>
                  <a:srgbClr val="000000"/>
                </a:solidFill>
              </a:rPr>
              <a:t>666number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4800" dirty="0">
                <a:solidFill>
                  <a:srgbClr val="000000"/>
                </a:solidFill>
              </a:rPr>
              <a:t>Hi </a:t>
            </a:r>
            <a:r>
              <a:rPr lang="de-DE" sz="4800" dirty="0" err="1">
                <a:solidFill>
                  <a:srgbClr val="000000"/>
                </a:solidFill>
              </a:rPr>
              <a:t>world</a:t>
            </a:r>
            <a:endParaRPr kumimoji="0" lang="en-GB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57BEB6F3-3526-0EDF-C242-AB91C549FBD0}"/>
              </a:ext>
            </a:extLst>
          </p:cNvPr>
          <p:cNvSpPr txBox="1"/>
          <p:nvPr/>
        </p:nvSpPr>
        <p:spPr>
          <a:xfrm>
            <a:off x="14196527" y="4869830"/>
            <a:ext cx="3307701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4800" b="0" i="0" u="none" strike="noStrike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Valid</a:t>
            </a:r>
            <a:endParaRPr kumimoji="0" lang="en-GB" sz="4800" b="0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041FC78-10A8-4ED0-3B88-A894E66ACA4C}"/>
              </a:ext>
            </a:extLst>
          </p:cNvPr>
          <p:cNvSpPr txBox="1"/>
          <p:nvPr/>
        </p:nvSpPr>
        <p:spPr>
          <a:xfrm>
            <a:off x="19230392" y="4869830"/>
            <a:ext cx="229533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4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Invalid</a:t>
            </a:r>
            <a:endParaRPr kumimoji="0" lang="en-GB" sz="4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B259DBE-9800-2D77-A7FC-D0ECB149E04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716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10" grpId="0"/>
      <p:bldP spid="24" grpId="0"/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ode blocks &amp; nested func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Lists</a:t>
            </a:r>
            <a:endParaRPr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8C870DF-F9ED-278B-9610-C4D7A11FC61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06213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Nested func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Lists</a:t>
            </a:r>
            <a:endParaRPr dirty="0"/>
          </a:p>
        </p:txBody>
      </p:sp>
      <p:sp>
        <p:nvSpPr>
          <p:cNvPr id="208" name="Syntax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rPr dirty="0"/>
              <a:t>Syntax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F961584-A31F-85A8-7BC9-7FE138FA4B5F}"/>
              </a:ext>
            </a:extLst>
          </p:cNvPr>
          <p:cNvSpPr txBox="1"/>
          <p:nvPr/>
        </p:nvSpPr>
        <p:spPr>
          <a:xfrm>
            <a:off x="1657610" y="3759948"/>
            <a:ext cx="8042987" cy="841256"/>
          </a:xfrm>
          <a:prstGeom prst="rect">
            <a:avLst/>
          </a:prstGeom>
          <a:noFill/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4800" b="1" dirty="0">
                <a:solidFill>
                  <a:srgbClr val="000000"/>
                </a:solidFill>
              </a:rPr>
              <a:t>Haskell</a:t>
            </a:r>
            <a:endParaRPr kumimoji="0" lang="en-GB" sz="4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C6CF06A-FEFA-2422-C998-E7E9BC7AE6B4}"/>
              </a:ext>
            </a:extLst>
          </p:cNvPr>
          <p:cNvSpPr txBox="1"/>
          <p:nvPr/>
        </p:nvSpPr>
        <p:spPr>
          <a:xfrm>
            <a:off x="12764213" y="3709091"/>
            <a:ext cx="9125598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4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Lisp</a:t>
            </a:r>
            <a:endParaRPr kumimoji="0" lang="en-GB" sz="4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5B1E264-C794-7DB6-C2C7-8B941E56F5CD}"/>
              </a:ext>
            </a:extLst>
          </p:cNvPr>
          <p:cNvSpPr txBox="1"/>
          <p:nvPr/>
        </p:nvSpPr>
        <p:spPr>
          <a:xfrm>
            <a:off x="1657610" y="5643664"/>
            <a:ext cx="8042987" cy="3857466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GB" sz="4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[]</a:t>
            </a:r>
            <a:endParaRPr lang="en-GB" sz="4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4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4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4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GB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4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GB" sz="4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GB" sz="4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GB" sz="4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[]</a:t>
            </a:r>
            <a:endParaRPr lang="en-GB" sz="4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5E9C859-4B15-0833-7938-02BE2FDD7A5F}"/>
              </a:ext>
            </a:extLst>
          </p:cNvPr>
          <p:cNvSpPr txBox="1"/>
          <p:nvPr/>
        </p:nvSpPr>
        <p:spPr>
          <a:xfrm>
            <a:off x="11905862" y="5643664"/>
            <a:ext cx="10842300" cy="3857466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fr-FR" sz="4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nil</a:t>
            </a:r>
            <a:endParaRPr lang="fr-FR" sz="4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4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4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4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fr-FR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fr-FR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(cons </a:t>
            </a:r>
            <a:r>
              <a:rPr lang="fr-FR" sz="4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(cons </a:t>
            </a:r>
            <a:r>
              <a:rPr lang="fr-FR" sz="4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(cons </a:t>
            </a:r>
            <a:r>
              <a:rPr lang="fr-FR" sz="4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fr-FR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4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nil</a:t>
            </a:r>
            <a:r>
              <a:rPr lang="fr-FR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)))</a:t>
            </a:r>
            <a:endParaRPr lang="en-GB" sz="4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B52680E-20A9-BB74-70DF-14117EA0423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15</a:t>
            </a:fld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Nested func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Lists</a:t>
            </a:r>
            <a:endParaRPr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F961584-A31F-85A8-7BC9-7FE138FA4B5F}"/>
              </a:ext>
            </a:extLst>
          </p:cNvPr>
          <p:cNvSpPr txBox="1"/>
          <p:nvPr/>
        </p:nvSpPr>
        <p:spPr>
          <a:xfrm>
            <a:off x="2310753" y="2061776"/>
            <a:ext cx="8042987" cy="841256"/>
          </a:xfrm>
          <a:prstGeom prst="rect">
            <a:avLst/>
          </a:prstGeom>
          <a:noFill/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4800" b="1" dirty="0">
                <a:solidFill>
                  <a:srgbClr val="000000"/>
                </a:solidFill>
              </a:rPr>
              <a:t>Haskell</a:t>
            </a:r>
            <a:endParaRPr kumimoji="0" lang="en-GB" sz="4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C6CF06A-FEFA-2422-C998-E7E9BC7AE6B4}"/>
              </a:ext>
            </a:extLst>
          </p:cNvPr>
          <p:cNvSpPr txBox="1"/>
          <p:nvPr/>
        </p:nvSpPr>
        <p:spPr>
          <a:xfrm>
            <a:off x="13417356" y="2010919"/>
            <a:ext cx="9125598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4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Lisp</a:t>
            </a:r>
            <a:endParaRPr kumimoji="0" lang="en-GB" sz="4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5B1E264-C794-7DB6-C2C7-8B941E56F5CD}"/>
              </a:ext>
            </a:extLst>
          </p:cNvPr>
          <p:cNvSpPr txBox="1"/>
          <p:nvPr/>
        </p:nvSpPr>
        <p:spPr>
          <a:xfrm>
            <a:off x="2310753" y="3945492"/>
            <a:ext cx="8042987" cy="3857466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GB" sz="4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[]</a:t>
            </a:r>
            <a:endParaRPr lang="en-GB" sz="4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4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4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4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GB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4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GB" sz="4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GB" sz="4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GB" sz="4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[]</a:t>
            </a:r>
            <a:endParaRPr lang="en-GB" sz="4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5E9C859-4B15-0833-7938-02BE2FDD7A5F}"/>
              </a:ext>
            </a:extLst>
          </p:cNvPr>
          <p:cNvSpPr txBox="1"/>
          <p:nvPr/>
        </p:nvSpPr>
        <p:spPr>
          <a:xfrm>
            <a:off x="12559005" y="3945492"/>
            <a:ext cx="10842300" cy="3857466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fr-FR" sz="4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nil</a:t>
            </a:r>
            <a:endParaRPr lang="fr-FR" sz="4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4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4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4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fr-FR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fr-FR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(cons </a:t>
            </a:r>
            <a:r>
              <a:rPr lang="fr-FR" sz="4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(cons </a:t>
            </a:r>
            <a:r>
              <a:rPr lang="fr-FR" sz="4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(cons </a:t>
            </a:r>
            <a:r>
              <a:rPr lang="fr-FR" sz="4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fr-FR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4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nil</a:t>
            </a:r>
            <a:r>
              <a:rPr lang="fr-FR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)))</a:t>
            </a:r>
            <a:endParaRPr lang="en-GB" sz="4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24C9ECC-1374-7B0F-9F99-28264A1A9050}"/>
              </a:ext>
            </a:extLst>
          </p:cNvPr>
          <p:cNvSpPr txBox="1"/>
          <p:nvPr/>
        </p:nvSpPr>
        <p:spPr>
          <a:xfrm>
            <a:off x="2310753" y="8654588"/>
            <a:ext cx="8042987" cy="213391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GB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 [</a:t>
            </a:r>
            <a:r>
              <a:rPr lang="en-GB" sz="4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4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4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GB" sz="4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GB" sz="4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tail [</a:t>
            </a:r>
            <a:r>
              <a:rPr lang="en-GB" sz="4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4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4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[</a:t>
            </a:r>
            <a:r>
              <a:rPr lang="en-GB" sz="4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4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5C1F298-E3F4-270D-FF6B-FD58B32B823F}"/>
              </a:ext>
            </a:extLst>
          </p:cNvPr>
          <p:cNvSpPr txBox="1"/>
          <p:nvPr/>
        </p:nvSpPr>
        <p:spPr>
          <a:xfrm>
            <a:off x="13958661" y="8654588"/>
            <a:ext cx="8042987" cy="213391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fr-FR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(car '(</a:t>
            </a:r>
            <a:r>
              <a:rPr lang="fr-FR" sz="4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4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4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fr-FR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= </a:t>
            </a:r>
            <a:r>
              <a:rPr lang="fr-FR" sz="4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fr-FR" sz="4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4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cdr</a:t>
            </a:r>
            <a:r>
              <a:rPr lang="fr-FR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'(</a:t>
            </a:r>
            <a:r>
              <a:rPr lang="fr-FR" sz="4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4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4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fr-FR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= (</a:t>
            </a:r>
            <a:r>
              <a:rPr lang="fr-FR" sz="4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4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fr-FR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F46AC1B-1C2C-A13C-1AA5-E3E381C7DFE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4758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Nested func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Lists</a:t>
            </a:r>
            <a:endParaRPr dirty="0"/>
          </a:p>
        </p:txBody>
      </p:sp>
      <p:sp>
        <p:nvSpPr>
          <p:cNvPr id="208" name="Syntax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rPr dirty="0"/>
              <a:t>Syntax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9D5101A-ABAF-F9B3-E00B-D1194F3D3710}"/>
              </a:ext>
            </a:extLst>
          </p:cNvPr>
          <p:cNvSpPr/>
          <p:nvPr/>
        </p:nvSpPr>
        <p:spPr>
          <a:xfrm>
            <a:off x="5598367" y="6419460"/>
            <a:ext cx="2519266" cy="1324947"/>
          </a:xfrm>
          <a:prstGeom prst="rect">
            <a:avLst/>
          </a:prstGeom>
          <a:ln w="5715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6EB100A9-8F71-7197-CA78-8A1DCD285393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6858000" y="6419460"/>
            <a:ext cx="0" cy="1324947"/>
          </a:xfrm>
          <a:prstGeom prst="line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09068F3-6B14-DFCB-A86B-54FD5D145A8E}"/>
              </a:ext>
            </a:extLst>
          </p:cNvPr>
          <p:cNvCxnSpPr>
            <a:cxnSpLocks/>
          </p:cNvCxnSpPr>
          <p:nvPr/>
        </p:nvCxnSpPr>
        <p:spPr>
          <a:xfrm>
            <a:off x="6214188" y="7081933"/>
            <a:ext cx="0" cy="1856793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6F35B2A2-1751-D507-16E4-525D76AA0CA4}"/>
              </a:ext>
            </a:extLst>
          </p:cNvPr>
          <p:cNvCxnSpPr>
            <a:cxnSpLocks/>
          </p:cNvCxnSpPr>
          <p:nvPr/>
        </p:nvCxnSpPr>
        <p:spPr>
          <a:xfrm>
            <a:off x="7467600" y="7081932"/>
            <a:ext cx="1918996" cy="0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Flussdiagramm: Verbinder 19">
            <a:extLst>
              <a:ext uri="{FF2B5EF4-FFF2-40B4-BE49-F238E27FC236}">
                <a16:creationId xmlns:a16="http://schemas.microsoft.com/office/drawing/2014/main" id="{A94206CE-8819-1CD6-0761-1A88473E8443}"/>
              </a:ext>
            </a:extLst>
          </p:cNvPr>
          <p:cNvSpPr/>
          <p:nvPr/>
        </p:nvSpPr>
        <p:spPr>
          <a:xfrm>
            <a:off x="5570376" y="8969070"/>
            <a:ext cx="1287623" cy="1264257"/>
          </a:xfrm>
          <a:prstGeom prst="flowChartConnector">
            <a:avLst/>
          </a:prstGeom>
          <a:ln w="5715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605A609B-BF80-F086-E7C0-AE1DB27850F5}"/>
              </a:ext>
            </a:extLst>
          </p:cNvPr>
          <p:cNvSpPr/>
          <p:nvPr/>
        </p:nvSpPr>
        <p:spPr>
          <a:xfrm>
            <a:off x="9386596" y="6419460"/>
            <a:ext cx="2519266" cy="1324947"/>
          </a:xfrm>
          <a:prstGeom prst="rect">
            <a:avLst/>
          </a:prstGeom>
          <a:ln w="5715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5C9FEBCE-F0FA-F868-2AE0-94AAA1BEDBBF}"/>
              </a:ext>
            </a:extLst>
          </p:cNvPr>
          <p:cNvCxnSpPr>
            <a:stCxn id="21" idx="0"/>
            <a:endCxn id="21" idx="2"/>
          </p:cNvCxnSpPr>
          <p:nvPr/>
        </p:nvCxnSpPr>
        <p:spPr>
          <a:xfrm>
            <a:off x="10646229" y="6419460"/>
            <a:ext cx="0" cy="1324947"/>
          </a:xfrm>
          <a:prstGeom prst="line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9BA7B18F-1221-AC5F-1027-F5263B2E9EF3}"/>
              </a:ext>
            </a:extLst>
          </p:cNvPr>
          <p:cNvCxnSpPr>
            <a:cxnSpLocks/>
          </p:cNvCxnSpPr>
          <p:nvPr/>
        </p:nvCxnSpPr>
        <p:spPr>
          <a:xfrm>
            <a:off x="10002417" y="7081933"/>
            <a:ext cx="0" cy="1856793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132F72EA-BC63-BF21-5C9A-1BBBE3D90823}"/>
              </a:ext>
            </a:extLst>
          </p:cNvPr>
          <p:cNvCxnSpPr>
            <a:cxnSpLocks/>
          </p:cNvCxnSpPr>
          <p:nvPr/>
        </p:nvCxnSpPr>
        <p:spPr>
          <a:xfrm>
            <a:off x="11255829" y="7081932"/>
            <a:ext cx="1918996" cy="0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Flussdiagramm: Verbinder 24">
            <a:extLst>
              <a:ext uri="{FF2B5EF4-FFF2-40B4-BE49-F238E27FC236}">
                <a16:creationId xmlns:a16="http://schemas.microsoft.com/office/drawing/2014/main" id="{07DAB4F8-6F13-6BF9-4512-EC7ABB4E043E}"/>
              </a:ext>
            </a:extLst>
          </p:cNvPr>
          <p:cNvSpPr/>
          <p:nvPr/>
        </p:nvSpPr>
        <p:spPr>
          <a:xfrm>
            <a:off x="9358605" y="8969070"/>
            <a:ext cx="1287623" cy="1264257"/>
          </a:xfrm>
          <a:prstGeom prst="flowChartConnector">
            <a:avLst/>
          </a:prstGeom>
          <a:ln w="5715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2B0D48F1-6ABD-9993-9742-CD42099BFCC9}"/>
              </a:ext>
            </a:extLst>
          </p:cNvPr>
          <p:cNvSpPr/>
          <p:nvPr/>
        </p:nvSpPr>
        <p:spPr>
          <a:xfrm>
            <a:off x="13364546" y="6419460"/>
            <a:ext cx="2519266" cy="1324947"/>
          </a:xfrm>
          <a:prstGeom prst="rect">
            <a:avLst/>
          </a:prstGeom>
          <a:ln w="5715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0AC8AABA-048F-E941-CCC7-AD352F3D861C}"/>
              </a:ext>
            </a:extLst>
          </p:cNvPr>
          <p:cNvCxnSpPr>
            <a:stCxn id="26" idx="0"/>
            <a:endCxn id="26" idx="2"/>
          </p:cNvCxnSpPr>
          <p:nvPr/>
        </p:nvCxnSpPr>
        <p:spPr>
          <a:xfrm>
            <a:off x="14624179" y="6419460"/>
            <a:ext cx="0" cy="1324947"/>
          </a:xfrm>
          <a:prstGeom prst="line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E7992846-BBE9-DBAB-53EC-120622254012}"/>
              </a:ext>
            </a:extLst>
          </p:cNvPr>
          <p:cNvCxnSpPr>
            <a:cxnSpLocks/>
          </p:cNvCxnSpPr>
          <p:nvPr/>
        </p:nvCxnSpPr>
        <p:spPr>
          <a:xfrm>
            <a:off x="13980367" y="7081933"/>
            <a:ext cx="0" cy="1856793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D42C9B9-61BE-9062-8104-94288570C2D7}"/>
              </a:ext>
            </a:extLst>
          </p:cNvPr>
          <p:cNvCxnSpPr>
            <a:cxnSpLocks/>
          </p:cNvCxnSpPr>
          <p:nvPr/>
        </p:nvCxnSpPr>
        <p:spPr>
          <a:xfrm>
            <a:off x="15233779" y="7081932"/>
            <a:ext cx="1918996" cy="0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0" name="Flussdiagramm: Verbinder 29">
            <a:extLst>
              <a:ext uri="{FF2B5EF4-FFF2-40B4-BE49-F238E27FC236}">
                <a16:creationId xmlns:a16="http://schemas.microsoft.com/office/drawing/2014/main" id="{2AE1A32B-F4E0-FB97-CB35-DE711EB9A82F}"/>
              </a:ext>
            </a:extLst>
          </p:cNvPr>
          <p:cNvSpPr/>
          <p:nvPr/>
        </p:nvSpPr>
        <p:spPr>
          <a:xfrm>
            <a:off x="13336555" y="8969070"/>
            <a:ext cx="1287623" cy="1264257"/>
          </a:xfrm>
          <a:prstGeom prst="flowChartConnector">
            <a:avLst/>
          </a:prstGeom>
          <a:ln w="5715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077AA35-7BCC-5792-48D1-5014D32D22B1}"/>
              </a:ext>
            </a:extLst>
          </p:cNvPr>
          <p:cNvSpPr txBox="1"/>
          <p:nvPr/>
        </p:nvSpPr>
        <p:spPr>
          <a:xfrm>
            <a:off x="5570375" y="9161159"/>
            <a:ext cx="128762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</a:t>
            </a:r>
            <a:endParaRPr kumimoji="0" lang="en-GB" sz="5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B3A3FC12-5613-4E2D-B7A8-C95175066195}"/>
              </a:ext>
            </a:extLst>
          </p:cNvPr>
          <p:cNvSpPr txBox="1"/>
          <p:nvPr/>
        </p:nvSpPr>
        <p:spPr>
          <a:xfrm>
            <a:off x="9358606" y="9161159"/>
            <a:ext cx="128762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4800" dirty="0">
                <a:solidFill>
                  <a:srgbClr val="000000"/>
                </a:solidFill>
              </a:rPr>
              <a:t>2</a:t>
            </a:r>
            <a:endParaRPr kumimoji="0" lang="en-GB" sz="5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5C179125-9171-A028-B73D-B49F2F8544CA}"/>
              </a:ext>
            </a:extLst>
          </p:cNvPr>
          <p:cNvSpPr txBox="1"/>
          <p:nvPr/>
        </p:nvSpPr>
        <p:spPr>
          <a:xfrm>
            <a:off x="13336555" y="9180570"/>
            <a:ext cx="128762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3</a:t>
            </a:r>
            <a:endParaRPr kumimoji="0" lang="en-GB" sz="5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E29E8ED3-FC37-326B-C96D-9DFEF6AA1A03}"/>
              </a:ext>
            </a:extLst>
          </p:cNvPr>
          <p:cNvSpPr/>
          <p:nvPr/>
        </p:nvSpPr>
        <p:spPr>
          <a:xfrm>
            <a:off x="17526000" y="6419461"/>
            <a:ext cx="2519266" cy="1324946"/>
          </a:xfrm>
          <a:prstGeom prst="rect">
            <a:avLst/>
          </a:prstGeom>
          <a:ln w="5715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B8D4F309-CBEF-667F-D0FC-18C89E53FD83}"/>
              </a:ext>
            </a:extLst>
          </p:cNvPr>
          <p:cNvSpPr txBox="1"/>
          <p:nvPr/>
        </p:nvSpPr>
        <p:spPr>
          <a:xfrm>
            <a:off x="17526000" y="6651225"/>
            <a:ext cx="2519266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4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nil</a:t>
            </a:r>
            <a:endParaRPr kumimoji="0" lang="en-GB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EC191E47-DC25-CFB9-8EAE-DFBA2D83DB91}"/>
              </a:ext>
            </a:extLst>
          </p:cNvPr>
          <p:cNvSpPr txBox="1"/>
          <p:nvPr/>
        </p:nvSpPr>
        <p:spPr>
          <a:xfrm>
            <a:off x="8427098" y="2466486"/>
            <a:ext cx="550506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4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Cons-Cell</a:t>
            </a:r>
            <a:endParaRPr kumimoji="0" lang="en-GB" sz="4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DB0F5E55-FC76-9021-677E-548B4736ACE3}"/>
              </a:ext>
            </a:extLst>
          </p:cNvPr>
          <p:cNvCxnSpPr>
            <a:cxnSpLocks/>
            <a:stCxn id="46" idx="2"/>
          </p:cNvCxnSpPr>
          <p:nvPr/>
        </p:nvCxnSpPr>
        <p:spPr>
          <a:xfrm flipH="1">
            <a:off x="7147249" y="3307742"/>
            <a:ext cx="4032380" cy="2753287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06937FBF-8D6E-E5AF-CE37-9FE3DBC899A0}"/>
              </a:ext>
            </a:extLst>
          </p:cNvPr>
          <p:cNvCxnSpPr>
            <a:cxnSpLocks/>
            <a:stCxn id="46" idx="2"/>
          </p:cNvCxnSpPr>
          <p:nvPr/>
        </p:nvCxnSpPr>
        <p:spPr>
          <a:xfrm>
            <a:off x="11179629" y="3307742"/>
            <a:ext cx="0" cy="2753287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B6B7EF51-EC42-750D-77C6-1553BB01E6C3}"/>
              </a:ext>
            </a:extLst>
          </p:cNvPr>
          <p:cNvCxnSpPr>
            <a:cxnSpLocks/>
            <a:stCxn id="46" idx="2"/>
          </p:cNvCxnSpPr>
          <p:nvPr/>
        </p:nvCxnSpPr>
        <p:spPr>
          <a:xfrm>
            <a:off x="11179629" y="3307742"/>
            <a:ext cx="3444548" cy="2740044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173300DF-6FCA-A9AC-1785-C69D85963A50}"/>
              </a:ext>
            </a:extLst>
          </p:cNvPr>
          <p:cNvSpPr txBox="1"/>
          <p:nvPr/>
        </p:nvSpPr>
        <p:spPr>
          <a:xfrm>
            <a:off x="8445760" y="2466486"/>
            <a:ext cx="550506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4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Cons-Cell</a:t>
            </a:r>
            <a:endParaRPr kumimoji="0" lang="en-GB" sz="4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C7691623-8A56-56D7-61E0-977D2A910FD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1965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0" grpId="0" animBg="1"/>
      <p:bldP spid="21" grpId="0" animBg="1"/>
      <p:bldP spid="25" grpId="0" animBg="1"/>
      <p:bldP spid="26" grpId="0" animBg="1"/>
      <p:bldP spid="30" grpId="0" animBg="1"/>
      <p:bldP spid="31" grpId="0"/>
      <p:bldP spid="32" grpId="0"/>
      <p:bldP spid="33" grpId="0"/>
      <p:bldP spid="34" grpId="0" animBg="1"/>
      <p:bldP spid="35" grpId="0"/>
      <p:bldP spid="46" grpId="0"/>
      <p:bldP spid="5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Nested func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Lists</a:t>
            </a:r>
            <a:endParaRPr dirty="0"/>
          </a:p>
        </p:txBody>
      </p:sp>
      <p:sp>
        <p:nvSpPr>
          <p:cNvPr id="208" name="Syntax"/>
          <p:cNvSpPr txBox="1">
            <a:spLocks noGrp="1"/>
          </p:cNvSpPr>
          <p:nvPr>
            <p:ph type="body" idx="21"/>
          </p:nvPr>
        </p:nvSpPr>
        <p:spPr>
          <a:xfrm>
            <a:off x="1206500" y="2208382"/>
            <a:ext cx="21971000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rPr dirty="0"/>
              <a:t>Syntax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9D5101A-ABAF-F9B3-E00B-D1194F3D3710}"/>
              </a:ext>
            </a:extLst>
          </p:cNvPr>
          <p:cNvSpPr/>
          <p:nvPr/>
        </p:nvSpPr>
        <p:spPr>
          <a:xfrm>
            <a:off x="5598367" y="6419460"/>
            <a:ext cx="2519266" cy="1324947"/>
          </a:xfrm>
          <a:prstGeom prst="rect">
            <a:avLst/>
          </a:prstGeom>
          <a:ln w="5715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6EB100A9-8F71-7197-CA78-8A1DCD285393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6858000" y="6419460"/>
            <a:ext cx="0" cy="1324947"/>
          </a:xfrm>
          <a:prstGeom prst="line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09068F3-6B14-DFCB-A86B-54FD5D145A8E}"/>
              </a:ext>
            </a:extLst>
          </p:cNvPr>
          <p:cNvCxnSpPr>
            <a:cxnSpLocks/>
          </p:cNvCxnSpPr>
          <p:nvPr/>
        </p:nvCxnSpPr>
        <p:spPr>
          <a:xfrm>
            <a:off x="6214188" y="7081933"/>
            <a:ext cx="0" cy="1856793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6F35B2A2-1751-D507-16E4-525D76AA0CA4}"/>
              </a:ext>
            </a:extLst>
          </p:cNvPr>
          <p:cNvCxnSpPr>
            <a:cxnSpLocks/>
          </p:cNvCxnSpPr>
          <p:nvPr/>
        </p:nvCxnSpPr>
        <p:spPr>
          <a:xfrm>
            <a:off x="7467600" y="7081932"/>
            <a:ext cx="1918996" cy="0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Flussdiagramm: Verbinder 19">
            <a:extLst>
              <a:ext uri="{FF2B5EF4-FFF2-40B4-BE49-F238E27FC236}">
                <a16:creationId xmlns:a16="http://schemas.microsoft.com/office/drawing/2014/main" id="{A94206CE-8819-1CD6-0761-1A88473E8443}"/>
              </a:ext>
            </a:extLst>
          </p:cNvPr>
          <p:cNvSpPr/>
          <p:nvPr/>
        </p:nvSpPr>
        <p:spPr>
          <a:xfrm>
            <a:off x="5570376" y="8969070"/>
            <a:ext cx="1287623" cy="1264257"/>
          </a:xfrm>
          <a:prstGeom prst="flowChartConnector">
            <a:avLst/>
          </a:prstGeom>
          <a:ln w="5715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605A609B-BF80-F086-E7C0-AE1DB27850F5}"/>
              </a:ext>
            </a:extLst>
          </p:cNvPr>
          <p:cNvSpPr/>
          <p:nvPr/>
        </p:nvSpPr>
        <p:spPr>
          <a:xfrm>
            <a:off x="9386596" y="6419460"/>
            <a:ext cx="2519266" cy="1324947"/>
          </a:xfrm>
          <a:prstGeom prst="rect">
            <a:avLst/>
          </a:prstGeom>
          <a:ln w="5715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5C9FEBCE-F0FA-F868-2AE0-94AAA1BEDBBF}"/>
              </a:ext>
            </a:extLst>
          </p:cNvPr>
          <p:cNvCxnSpPr>
            <a:stCxn id="21" idx="0"/>
            <a:endCxn id="21" idx="2"/>
          </p:cNvCxnSpPr>
          <p:nvPr/>
        </p:nvCxnSpPr>
        <p:spPr>
          <a:xfrm>
            <a:off x="10646229" y="6419460"/>
            <a:ext cx="0" cy="1324947"/>
          </a:xfrm>
          <a:prstGeom prst="line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9BA7B18F-1221-AC5F-1027-F5263B2E9EF3}"/>
              </a:ext>
            </a:extLst>
          </p:cNvPr>
          <p:cNvCxnSpPr>
            <a:cxnSpLocks/>
          </p:cNvCxnSpPr>
          <p:nvPr/>
        </p:nvCxnSpPr>
        <p:spPr>
          <a:xfrm>
            <a:off x="10002417" y="7081933"/>
            <a:ext cx="0" cy="1856793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132F72EA-BC63-BF21-5C9A-1BBBE3D90823}"/>
              </a:ext>
            </a:extLst>
          </p:cNvPr>
          <p:cNvCxnSpPr>
            <a:cxnSpLocks/>
          </p:cNvCxnSpPr>
          <p:nvPr/>
        </p:nvCxnSpPr>
        <p:spPr>
          <a:xfrm>
            <a:off x="11255829" y="7081932"/>
            <a:ext cx="1918996" cy="0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Flussdiagramm: Verbinder 24">
            <a:extLst>
              <a:ext uri="{FF2B5EF4-FFF2-40B4-BE49-F238E27FC236}">
                <a16:creationId xmlns:a16="http://schemas.microsoft.com/office/drawing/2014/main" id="{07DAB4F8-6F13-6BF9-4512-EC7ABB4E043E}"/>
              </a:ext>
            </a:extLst>
          </p:cNvPr>
          <p:cNvSpPr/>
          <p:nvPr/>
        </p:nvSpPr>
        <p:spPr>
          <a:xfrm>
            <a:off x="9358605" y="8969070"/>
            <a:ext cx="1287623" cy="1264257"/>
          </a:xfrm>
          <a:prstGeom prst="flowChartConnector">
            <a:avLst/>
          </a:prstGeom>
          <a:ln w="5715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2B0D48F1-6ABD-9993-9742-CD42099BFCC9}"/>
              </a:ext>
            </a:extLst>
          </p:cNvPr>
          <p:cNvSpPr/>
          <p:nvPr/>
        </p:nvSpPr>
        <p:spPr>
          <a:xfrm>
            <a:off x="13364546" y="6419460"/>
            <a:ext cx="2519266" cy="1324947"/>
          </a:xfrm>
          <a:prstGeom prst="rect">
            <a:avLst/>
          </a:prstGeom>
          <a:ln w="5715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0AC8AABA-048F-E941-CCC7-AD352F3D861C}"/>
              </a:ext>
            </a:extLst>
          </p:cNvPr>
          <p:cNvCxnSpPr>
            <a:stCxn id="26" idx="0"/>
            <a:endCxn id="26" idx="2"/>
          </p:cNvCxnSpPr>
          <p:nvPr/>
        </p:nvCxnSpPr>
        <p:spPr>
          <a:xfrm>
            <a:off x="14624179" y="6419460"/>
            <a:ext cx="0" cy="1324947"/>
          </a:xfrm>
          <a:prstGeom prst="line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E7992846-BBE9-DBAB-53EC-120622254012}"/>
              </a:ext>
            </a:extLst>
          </p:cNvPr>
          <p:cNvCxnSpPr>
            <a:cxnSpLocks/>
          </p:cNvCxnSpPr>
          <p:nvPr/>
        </p:nvCxnSpPr>
        <p:spPr>
          <a:xfrm>
            <a:off x="13980367" y="7081933"/>
            <a:ext cx="0" cy="1856793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D42C9B9-61BE-9062-8104-94288570C2D7}"/>
              </a:ext>
            </a:extLst>
          </p:cNvPr>
          <p:cNvCxnSpPr>
            <a:cxnSpLocks/>
          </p:cNvCxnSpPr>
          <p:nvPr/>
        </p:nvCxnSpPr>
        <p:spPr>
          <a:xfrm>
            <a:off x="15233779" y="7081932"/>
            <a:ext cx="1918996" cy="0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0" name="Flussdiagramm: Verbinder 29">
            <a:extLst>
              <a:ext uri="{FF2B5EF4-FFF2-40B4-BE49-F238E27FC236}">
                <a16:creationId xmlns:a16="http://schemas.microsoft.com/office/drawing/2014/main" id="{2AE1A32B-F4E0-FB97-CB35-DE711EB9A82F}"/>
              </a:ext>
            </a:extLst>
          </p:cNvPr>
          <p:cNvSpPr/>
          <p:nvPr/>
        </p:nvSpPr>
        <p:spPr>
          <a:xfrm>
            <a:off x="13336555" y="8969070"/>
            <a:ext cx="1287623" cy="1264257"/>
          </a:xfrm>
          <a:prstGeom prst="flowChartConnector">
            <a:avLst/>
          </a:prstGeom>
          <a:ln w="5715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077AA35-7BCC-5792-48D1-5014D32D22B1}"/>
              </a:ext>
            </a:extLst>
          </p:cNvPr>
          <p:cNvSpPr txBox="1"/>
          <p:nvPr/>
        </p:nvSpPr>
        <p:spPr>
          <a:xfrm>
            <a:off x="5570375" y="9161159"/>
            <a:ext cx="128762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</a:t>
            </a:r>
            <a:endParaRPr kumimoji="0" lang="en-GB" sz="5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B3A3FC12-5613-4E2D-B7A8-C95175066195}"/>
              </a:ext>
            </a:extLst>
          </p:cNvPr>
          <p:cNvSpPr txBox="1"/>
          <p:nvPr/>
        </p:nvSpPr>
        <p:spPr>
          <a:xfrm>
            <a:off x="9358606" y="9161159"/>
            <a:ext cx="128762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4800" dirty="0">
                <a:solidFill>
                  <a:srgbClr val="000000"/>
                </a:solidFill>
              </a:rPr>
              <a:t>2</a:t>
            </a:r>
            <a:endParaRPr kumimoji="0" lang="en-GB" sz="5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5C179125-9171-A028-B73D-B49F2F8544CA}"/>
              </a:ext>
            </a:extLst>
          </p:cNvPr>
          <p:cNvSpPr txBox="1"/>
          <p:nvPr/>
        </p:nvSpPr>
        <p:spPr>
          <a:xfrm>
            <a:off x="13336555" y="9180570"/>
            <a:ext cx="128762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3</a:t>
            </a:r>
            <a:endParaRPr kumimoji="0" lang="en-GB" sz="5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E29E8ED3-FC37-326B-C96D-9DFEF6AA1A03}"/>
              </a:ext>
            </a:extLst>
          </p:cNvPr>
          <p:cNvSpPr/>
          <p:nvPr/>
        </p:nvSpPr>
        <p:spPr>
          <a:xfrm>
            <a:off x="17526000" y="6419461"/>
            <a:ext cx="2519266" cy="1324946"/>
          </a:xfrm>
          <a:prstGeom prst="rect">
            <a:avLst/>
          </a:prstGeom>
          <a:ln w="5715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B8D4F309-CBEF-667F-D0FC-18C89E53FD83}"/>
              </a:ext>
            </a:extLst>
          </p:cNvPr>
          <p:cNvSpPr txBox="1"/>
          <p:nvPr/>
        </p:nvSpPr>
        <p:spPr>
          <a:xfrm>
            <a:off x="17526000" y="6651225"/>
            <a:ext cx="2519266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4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nil</a:t>
            </a:r>
            <a:endParaRPr kumimoji="0" lang="en-GB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A4606E2-C31B-C82D-AD1F-5E8BA5F757BD}"/>
              </a:ext>
            </a:extLst>
          </p:cNvPr>
          <p:cNvSpPr txBox="1"/>
          <p:nvPr/>
        </p:nvSpPr>
        <p:spPr>
          <a:xfrm>
            <a:off x="7940350" y="3218351"/>
            <a:ext cx="128762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4800" dirty="0" err="1">
                <a:solidFill>
                  <a:srgbClr val="000000"/>
                </a:solidFill>
              </a:rPr>
              <a:t>car</a:t>
            </a:r>
            <a:endParaRPr kumimoji="0" lang="en-GB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A4E6DF8-A4C5-8039-B425-F911CB32CAA4}"/>
              </a:ext>
            </a:extLst>
          </p:cNvPr>
          <p:cNvSpPr txBox="1"/>
          <p:nvPr/>
        </p:nvSpPr>
        <p:spPr>
          <a:xfrm>
            <a:off x="12048933" y="3254869"/>
            <a:ext cx="128762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4800" dirty="0" err="1">
                <a:solidFill>
                  <a:srgbClr val="000000"/>
                </a:solidFill>
              </a:rPr>
              <a:t>cdr</a:t>
            </a:r>
            <a:endParaRPr kumimoji="0" lang="en-GB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88070279-C175-F2B5-6CE5-C4D473DF24FA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8584161" y="4059607"/>
            <a:ext cx="1510005" cy="2201431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59B67ED5-EE19-9494-AEDF-FE5729367701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11255829" y="4096125"/>
            <a:ext cx="1436915" cy="2200972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4DCA8A-C232-119F-A9D8-7205D7BEADC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15005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Advantages &amp; Disadvantag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Variables</a:t>
            </a:r>
            <a:endParaRPr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11F7F691-AB9D-CA35-B96D-932259BB9D8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62249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ALGO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b="1" dirty="0"/>
              <a:t>Lisp (List Processing)</a:t>
            </a:r>
            <a:endParaRPr b="1" dirty="0"/>
          </a:p>
        </p:txBody>
      </p:sp>
      <p:sp>
        <p:nvSpPr>
          <p:cNvPr id="167" name="Foliennumm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65050" y="13085233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BDC08E6A-F338-62B1-854C-37754CFB3C6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de-DE" dirty="0"/>
              <a:t>Syntax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2640A0-44A3-0D6E-19CA-82CA7C1B5D75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de-DE" dirty="0"/>
              <a:t>Declaration and </a:t>
            </a:r>
            <a:r>
              <a:rPr lang="de-DE" dirty="0" err="1"/>
              <a:t>initialization</a:t>
            </a:r>
            <a:endParaRPr lang="de-DE" dirty="0"/>
          </a:p>
          <a:p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declaration</a:t>
            </a:r>
            <a:endParaRPr lang="de-DE" dirty="0"/>
          </a:p>
          <a:p>
            <a:r>
              <a:rPr lang="de-DE" dirty="0"/>
              <a:t>Set/Change variable and </a:t>
            </a:r>
            <a:r>
              <a:rPr lang="de-DE" dirty="0" err="1"/>
              <a:t>local</a:t>
            </a:r>
            <a:r>
              <a:rPr lang="de-DE" dirty="0"/>
              <a:t> variable</a:t>
            </a:r>
          </a:p>
          <a:p>
            <a:r>
              <a:rPr lang="de-DE" dirty="0" err="1"/>
              <a:t>Local</a:t>
            </a:r>
            <a:r>
              <a:rPr lang="de-DE" dirty="0"/>
              <a:t> variables</a:t>
            </a:r>
          </a:p>
          <a:p>
            <a:r>
              <a:rPr lang="de-DE" dirty="0"/>
              <a:t>Constants</a:t>
            </a:r>
            <a:endParaRPr lang="en-GB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0D423E3-85AC-045A-6801-72017D57B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Variables</a:t>
            </a:r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99AFBA3-3BD0-3CDE-40A2-BE7B6A9817BC}"/>
              </a:ext>
            </a:extLst>
          </p:cNvPr>
          <p:cNvSpPr txBox="1"/>
          <p:nvPr/>
        </p:nvSpPr>
        <p:spPr>
          <a:xfrm>
            <a:off x="12820519" y="3940728"/>
            <a:ext cx="8565243" cy="6258123"/>
          </a:xfrm>
          <a:prstGeom prst="rect">
            <a:avLst/>
          </a:prstGeom>
          <a:noFill/>
          <a:ln w="5715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GB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4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defvar</a:t>
            </a:r>
            <a:r>
              <a:rPr lang="en-GB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number#78 </a:t>
            </a:r>
            <a:r>
              <a:rPr lang="en-GB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78</a:t>
            </a:r>
            <a:r>
              <a:rPr lang="en-GB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br>
              <a:rPr lang="en-GB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4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defvar</a:t>
            </a:r>
            <a:r>
              <a:rPr lang="en-GB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number#12)</a:t>
            </a:r>
          </a:p>
          <a:p>
            <a:pPr algn="l"/>
            <a:br>
              <a:rPr lang="en-GB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4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setq</a:t>
            </a:r>
            <a:r>
              <a:rPr lang="en-GB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number#12 </a:t>
            </a:r>
            <a:r>
              <a:rPr lang="en-GB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endParaRPr lang="en-GB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GB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((four </a:t>
            </a:r>
            <a:r>
              <a:rPr lang="en-GB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GB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(five </a:t>
            </a:r>
            <a:r>
              <a:rPr lang="en-GB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GB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algn="l"/>
            <a:r>
              <a:rPr lang="en-GB" sz="4000" dirty="0">
                <a:solidFill>
                  <a:srgbClr val="000000"/>
                </a:solidFill>
                <a:latin typeface="Consolas" panose="020B0609020204030204" pitchFamily="49" charset="0"/>
              </a:rPr>
              <a:t>	(write (+ four five)</a:t>
            </a:r>
            <a:r>
              <a:rPr lang="en-GB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br>
              <a:rPr lang="en-GB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4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defconstant</a:t>
            </a:r>
            <a:r>
              <a:rPr lang="en-GB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giesl</a:t>
            </a:r>
            <a:r>
              <a:rPr lang="en-GB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F6EDFBF-031B-2DF7-F6EF-5746C141F39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78158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D35D2DC-408B-B6A9-4EF5-0BDCF54D6E5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de-DE" dirty="0"/>
              <a:t>Circle-Paint </a:t>
            </a:r>
            <a:r>
              <a:rPr lang="de-DE" dirty="0" err="1"/>
              <a:t>Program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D55F05A-ECE3-42D0-3E69-B35E1D7FEEBE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de-DE" dirty="0" err="1"/>
              <a:t>Get</a:t>
            </a:r>
            <a:r>
              <a:rPr lang="de-DE" dirty="0"/>
              <a:t> Input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Radius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circle</a:t>
            </a:r>
            <a:endParaRPr lang="en-GB" dirty="0"/>
          </a:p>
          <a:p>
            <a:pPr lvl="1"/>
            <a:r>
              <a:rPr lang="en-GB" dirty="0"/>
              <a:t>How much paint</a:t>
            </a:r>
          </a:p>
          <a:p>
            <a:r>
              <a:rPr lang="en-GB" dirty="0"/>
              <a:t>Output if there is enough paint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996EA42-65CD-0C22-8BCD-9020BB826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</a:t>
            </a:r>
            <a:r>
              <a:rPr lang="de-DE" dirty="0" err="1"/>
              <a:t>Example</a:t>
            </a:r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C088B63-E030-E980-CEB4-5623874B8BA8}"/>
              </a:ext>
            </a:extLst>
          </p:cNvPr>
          <p:cNvSpPr txBox="1"/>
          <p:nvPr/>
        </p:nvSpPr>
        <p:spPr>
          <a:xfrm>
            <a:off x="10827786" y="2514600"/>
            <a:ext cx="12808210" cy="4842351"/>
          </a:xfrm>
          <a:prstGeom prst="rect">
            <a:avLst/>
          </a:prstGeom>
          <a:noFill/>
          <a:ln w="5715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circle :: </a:t>
            </a:r>
            <a:r>
              <a:rPr lang="en-GB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IO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circle = </a:t>
            </a:r>
            <a:r>
              <a:rPr lang="en-GB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</a:t>
            </a:r>
            <a:endParaRPr lang="en-GB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putStrLn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radius of circle: "</a:t>
            </a:r>
            <a:endParaRPr lang="en-GB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input1 &lt;- </a:t>
            </a:r>
            <a:r>
              <a:rPr lang="en-GB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getLine</a:t>
            </a:r>
            <a:endParaRPr lang="en-GB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putStrLn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how much paint you have: "</a:t>
            </a:r>
            <a:endParaRPr lang="en-GB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input2 &lt;- </a:t>
            </a:r>
            <a:r>
              <a:rPr lang="en-GB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getLine</a:t>
            </a:r>
            <a:endParaRPr lang="en-GB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rad = (read input1)</a:t>
            </a:r>
          </a:p>
          <a:p>
            <a:pPr algn="l"/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paint = (read input2)</a:t>
            </a:r>
          </a:p>
          <a:p>
            <a:pPr algn="l"/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area =  (rad*rad*pi)</a:t>
            </a:r>
          </a:p>
          <a:p>
            <a:pPr algn="l"/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area &lt;= paint </a:t>
            </a:r>
            <a:r>
              <a:rPr lang="en-GB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putStrLn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 circle CAN be painted!"</a:t>
            </a:r>
            <a:endParaRPr lang="en-GB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</a:t>
            </a:r>
            <a:r>
              <a:rPr lang="en-GB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putStrLn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 circle CAN NOT be painted!"</a:t>
            </a:r>
            <a:endParaRPr lang="en-GB" sz="3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9D438BF-48FD-FA7B-ECBD-2680E18ACC34}"/>
              </a:ext>
            </a:extLst>
          </p:cNvPr>
          <p:cNvSpPr txBox="1"/>
          <p:nvPr/>
        </p:nvSpPr>
        <p:spPr>
          <a:xfrm>
            <a:off x="20854696" y="2514600"/>
            <a:ext cx="3390900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Haskell</a:t>
            </a:r>
            <a:endParaRPr kumimoji="0" lang="en-GB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AAE6E72-A6B7-AEFB-140E-4204CC73BDA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44983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D35D2DC-408B-B6A9-4EF5-0BDCF54D6E5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de-DE" dirty="0"/>
              <a:t>Circle-Paint </a:t>
            </a:r>
            <a:r>
              <a:rPr lang="de-DE" dirty="0" err="1"/>
              <a:t>Program</a:t>
            </a:r>
            <a:endParaRPr lang="en-GB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996EA42-65CD-0C22-8BCD-9020BB826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</a:t>
            </a:r>
            <a:r>
              <a:rPr lang="de-DE" dirty="0" err="1"/>
              <a:t>Example</a:t>
            </a:r>
            <a:endParaRPr lang="en-GB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BF40C62-E106-57C3-2DF2-943EC0E156F4}"/>
              </a:ext>
            </a:extLst>
          </p:cNvPr>
          <p:cNvSpPr txBox="1"/>
          <p:nvPr/>
        </p:nvSpPr>
        <p:spPr>
          <a:xfrm>
            <a:off x="1206500" y="4315761"/>
            <a:ext cx="21116731" cy="6196568"/>
          </a:xfrm>
          <a:prstGeom prst="rect">
            <a:avLst/>
          </a:prstGeom>
          <a:noFill/>
          <a:ln w="5715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circle :: </a:t>
            </a:r>
            <a:r>
              <a:rPr lang="en-GB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IO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circle = </a:t>
            </a:r>
            <a:r>
              <a:rPr lang="en-GB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</a:t>
            </a:r>
            <a:endParaRPr lang="en-GB" sz="3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3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putStrLn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radius of circle: "</a:t>
            </a:r>
            <a:endParaRPr lang="en-GB" sz="3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input1 &lt;- </a:t>
            </a:r>
            <a:r>
              <a:rPr lang="en-GB" sz="3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getLine</a:t>
            </a:r>
            <a:endParaRPr lang="en-GB" sz="3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3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putStrLn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how much paint you have: "</a:t>
            </a:r>
            <a:endParaRPr lang="en-GB" sz="3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input2 &lt;- </a:t>
            </a:r>
            <a:r>
              <a:rPr lang="en-GB" sz="3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getLine</a:t>
            </a:r>
            <a:endParaRPr lang="en-GB" sz="3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rad = (read input1)</a:t>
            </a:r>
          </a:p>
          <a:p>
            <a:pPr algn="l"/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paint = (read input2)</a:t>
            </a:r>
          </a:p>
          <a:p>
            <a:pPr algn="l"/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area =  (rad*rad*pi)</a:t>
            </a:r>
          </a:p>
          <a:p>
            <a:pPr algn="l"/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area &lt;= paint </a:t>
            </a:r>
            <a:r>
              <a:rPr lang="en-GB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putStrLn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 circle CAN be painted!"</a:t>
            </a:r>
            <a:endParaRPr lang="en-GB" sz="3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</a:t>
            </a:r>
            <a:r>
              <a:rPr lang="en-GB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putStrLn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 circle CAN NOT be painted!"</a:t>
            </a:r>
            <a:endParaRPr lang="en-GB" sz="4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AE50B43-1647-51BD-846B-66F64ED12B4E}"/>
              </a:ext>
            </a:extLst>
          </p:cNvPr>
          <p:cNvSpPr txBox="1"/>
          <p:nvPr/>
        </p:nvSpPr>
        <p:spPr>
          <a:xfrm>
            <a:off x="18549517" y="4495856"/>
            <a:ext cx="462798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Haskell</a:t>
            </a:r>
            <a:endParaRPr kumimoji="0" lang="en-GB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CF4B96C-CB36-F09B-7C14-D8D9104C781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5372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D35D2DC-408B-B6A9-4EF5-0BDCF54D6E5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de-DE" dirty="0"/>
              <a:t>Circle-Paint </a:t>
            </a:r>
            <a:r>
              <a:rPr lang="de-DE" dirty="0" err="1"/>
              <a:t>Program</a:t>
            </a:r>
            <a:endParaRPr lang="en-GB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996EA42-65CD-0C22-8BCD-9020BB826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</a:t>
            </a:r>
            <a:r>
              <a:rPr lang="de-DE" dirty="0" err="1"/>
              <a:t>Example</a:t>
            </a:r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C088B63-E030-E980-CEB4-5623874B8BA8}"/>
              </a:ext>
            </a:extLst>
          </p:cNvPr>
          <p:cNvSpPr txBox="1"/>
          <p:nvPr/>
        </p:nvSpPr>
        <p:spPr>
          <a:xfrm>
            <a:off x="10966190" y="1376265"/>
            <a:ext cx="12808210" cy="4842351"/>
          </a:xfrm>
          <a:prstGeom prst="rect">
            <a:avLst/>
          </a:prstGeom>
          <a:noFill/>
          <a:ln w="5715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circle :: </a:t>
            </a:r>
            <a:r>
              <a:rPr lang="en-GB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IO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circle = </a:t>
            </a:r>
            <a:r>
              <a:rPr lang="en-GB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</a:t>
            </a:r>
            <a:endParaRPr lang="en-GB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putStrLn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radius of circle: "</a:t>
            </a:r>
            <a:endParaRPr lang="en-GB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input1 &lt;- </a:t>
            </a:r>
            <a:r>
              <a:rPr lang="en-GB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getLine</a:t>
            </a:r>
            <a:endParaRPr lang="en-GB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putStrLn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how much paint you have: "</a:t>
            </a:r>
            <a:endParaRPr lang="en-GB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input2 &lt;- </a:t>
            </a:r>
            <a:r>
              <a:rPr lang="en-GB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getLine</a:t>
            </a:r>
            <a:endParaRPr lang="en-GB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rad = (read input1)</a:t>
            </a:r>
          </a:p>
          <a:p>
            <a:pPr algn="l"/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paint = (read input2)</a:t>
            </a:r>
          </a:p>
          <a:p>
            <a:pPr algn="l"/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area =  (rad*rad*pi)</a:t>
            </a:r>
          </a:p>
          <a:p>
            <a:pPr algn="l"/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area &lt;= paint </a:t>
            </a:r>
            <a:r>
              <a:rPr lang="en-GB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putStrLn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 circle CAN be painted!"</a:t>
            </a:r>
            <a:endParaRPr lang="en-GB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</a:t>
            </a:r>
            <a:r>
              <a:rPr lang="en-GB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putStrLn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 circle CAN NOT be painted!"</a:t>
            </a:r>
            <a:endParaRPr lang="en-GB" sz="3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9D438BF-48FD-FA7B-ECBD-2680E18ACC34}"/>
              </a:ext>
            </a:extLst>
          </p:cNvPr>
          <p:cNvSpPr txBox="1"/>
          <p:nvPr/>
        </p:nvSpPr>
        <p:spPr>
          <a:xfrm>
            <a:off x="20993100" y="1376265"/>
            <a:ext cx="3390900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Haskell</a:t>
            </a:r>
            <a:endParaRPr kumimoji="0" lang="en-GB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E318D8C-8B00-95BD-6053-44CB50A94C2E}"/>
              </a:ext>
            </a:extLst>
          </p:cNvPr>
          <p:cNvSpPr txBox="1"/>
          <p:nvPr/>
        </p:nvSpPr>
        <p:spPr>
          <a:xfrm>
            <a:off x="954053" y="6635612"/>
            <a:ext cx="13473405" cy="5704126"/>
          </a:xfrm>
          <a:prstGeom prst="rect">
            <a:avLst/>
          </a:prstGeom>
          <a:noFill/>
          <a:ln w="5715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GB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defvar</a:t>
            </a:r>
            <a:r>
              <a:rPr lang="en-GB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rad)</a:t>
            </a:r>
          </a:p>
          <a:p>
            <a:pPr algn="l"/>
            <a:r>
              <a:rPr lang="en-GB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defvar</a:t>
            </a:r>
            <a:r>
              <a:rPr lang="en-GB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paint)</a:t>
            </a:r>
          </a:p>
          <a:p>
            <a:pPr algn="l"/>
            <a:r>
              <a:rPr lang="en-GB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defvar</a:t>
            </a:r>
            <a:r>
              <a:rPr lang="en-GB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area)</a:t>
            </a:r>
          </a:p>
          <a:p>
            <a:pPr algn="l"/>
            <a:endParaRPr lang="en-GB" sz="2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endParaRPr lang="en-GB" sz="28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en-GB" sz="2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endParaRPr lang="en-GB" sz="28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en-GB" sz="2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endParaRPr lang="en-GB" sz="28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en-GB" sz="2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endParaRPr lang="en-GB" sz="28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en-GB" sz="2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endParaRPr lang="en-GB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CF51F12-1C9C-08C3-5E15-0ABF37E84DF7}"/>
              </a:ext>
            </a:extLst>
          </p:cNvPr>
          <p:cNvSpPr txBox="1"/>
          <p:nvPr/>
        </p:nvSpPr>
        <p:spPr>
          <a:xfrm>
            <a:off x="11814887" y="6700926"/>
            <a:ext cx="3390900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4000" dirty="0">
                <a:solidFill>
                  <a:srgbClr val="000000"/>
                </a:solidFill>
              </a:rPr>
              <a:t>Lisp</a:t>
            </a:r>
            <a:endParaRPr kumimoji="0" lang="en-GB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9EC230A-16D2-4E0E-CE43-7A2AE38B7C3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9193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Advantages &amp; Disadvantag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 err="1"/>
              <a:t>Functions</a:t>
            </a:r>
            <a:endParaRPr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7BB6A32-E69B-82BC-D1FC-489C8642E88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726973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A7CE541-CBC0-FB62-06C2-3235D69F2B0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de-DE" dirty="0"/>
              <a:t>Syntax</a:t>
            </a:r>
            <a:endParaRPr lang="en-GB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EB2D447-7340-53CD-FC87-B5FD55005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Functions</a:t>
            </a:r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440F311-6145-BA96-4E78-F4C2A33BEF0D}"/>
              </a:ext>
            </a:extLst>
          </p:cNvPr>
          <p:cNvSpPr txBox="1"/>
          <p:nvPr/>
        </p:nvSpPr>
        <p:spPr>
          <a:xfrm>
            <a:off x="5893707" y="6654515"/>
            <a:ext cx="12596586" cy="5457904"/>
          </a:xfrm>
          <a:prstGeom prst="rect">
            <a:avLst/>
          </a:prstGeom>
          <a:noFill/>
          <a:ln w="5715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GB" sz="5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5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defun</a:t>
            </a:r>
            <a:r>
              <a:rPr lang="en-GB" sz="5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pow (x y)</a:t>
            </a:r>
          </a:p>
          <a:p>
            <a:pPr algn="l"/>
            <a:r>
              <a:rPr lang="en-GB" sz="5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en-GB" sz="5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5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(= y </a:t>
            </a:r>
            <a:r>
              <a:rPr lang="en-GB" sz="5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5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        </a:t>
            </a:r>
          </a:p>
          <a:p>
            <a:pPr algn="l"/>
            <a:r>
              <a:rPr lang="en-GB" sz="5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5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5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              </a:t>
            </a:r>
          </a:p>
          <a:p>
            <a:pPr algn="l"/>
            <a:r>
              <a:rPr lang="en-GB" sz="5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(* x (pow x(- y </a:t>
            </a:r>
            <a:r>
              <a:rPr lang="en-GB" sz="5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5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pPr algn="l"/>
            <a:r>
              <a:rPr lang="en-GB" sz="5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)</a:t>
            </a:r>
          </a:p>
          <a:p>
            <a:pPr algn="l"/>
            <a:r>
              <a:rPr lang="en-GB" sz="5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CA67020-8EEB-4A5B-F996-A632D2B71EF9}"/>
              </a:ext>
            </a:extLst>
          </p:cNvPr>
          <p:cNvSpPr txBox="1"/>
          <p:nvPr/>
        </p:nvSpPr>
        <p:spPr>
          <a:xfrm>
            <a:off x="534696" y="4787027"/>
            <a:ext cx="4074626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dirty="0">
                <a:solidFill>
                  <a:srgbClr val="000000"/>
                </a:solidFill>
              </a:rPr>
              <a:t>M</a:t>
            </a:r>
            <a:r>
              <a:rPr kumimoji="0" lang="en-US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acro</a:t>
            </a: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“</a:t>
            </a:r>
            <a:r>
              <a:rPr kumimoji="0" lang="en-US" sz="4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defun</a:t>
            </a: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”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6ED3CB44-3396-4758-E956-D9ACD928B9F6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609322" y="5207655"/>
            <a:ext cx="2202025" cy="1650345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C6786099-776B-5268-5D71-84C35072F588}"/>
              </a:ext>
            </a:extLst>
          </p:cNvPr>
          <p:cNvSpPr txBox="1"/>
          <p:nvPr/>
        </p:nvSpPr>
        <p:spPr>
          <a:xfrm>
            <a:off x="6811347" y="3399119"/>
            <a:ext cx="4833257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dirty="0">
                <a:solidFill>
                  <a:srgbClr val="000000"/>
                </a:solidFill>
              </a:rPr>
              <a:t>Function name</a:t>
            </a:r>
            <a:endParaRPr kumimoji="0" lang="en-US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9EB80E05-A1D8-14C4-8E28-B9CF6DB17FA4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9227976" y="4240375"/>
            <a:ext cx="0" cy="2617625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80720F65-25C3-D839-ECE1-5DF9E463417B}"/>
              </a:ext>
            </a:extLst>
          </p:cNvPr>
          <p:cNvSpPr txBox="1"/>
          <p:nvPr/>
        </p:nvSpPr>
        <p:spPr>
          <a:xfrm>
            <a:off x="11274361" y="3477350"/>
            <a:ext cx="7109927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dirty="0">
                <a:solidFill>
                  <a:srgbClr val="000000"/>
                </a:solidFill>
              </a:rPr>
              <a:t>Parameters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95508AE9-39CA-B6C4-4ED0-42FD34EB1D06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10985500" y="4318606"/>
            <a:ext cx="3843825" cy="2513849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4" name="Freihand 23">
                <a:extLst>
                  <a:ext uri="{FF2B5EF4-FFF2-40B4-BE49-F238E27FC236}">
                    <a16:creationId xmlns:a16="http://schemas.microsoft.com/office/drawing/2014/main" id="{CEBE127E-ADF1-813B-6687-7D6CDB2E2799}"/>
                  </a:ext>
                </a:extLst>
              </p14:cNvPr>
              <p14:cNvContentPartPr/>
              <p14:nvPr/>
            </p14:nvContentPartPr>
            <p14:xfrm>
              <a:off x="7818686" y="8331708"/>
              <a:ext cx="3520800" cy="360"/>
            </p14:xfrm>
          </p:contentPart>
        </mc:Choice>
        <mc:Fallback xmlns="">
          <p:pic>
            <p:nvPicPr>
              <p:cNvPr id="24" name="Freihand 23">
                <a:extLst>
                  <a:ext uri="{FF2B5EF4-FFF2-40B4-BE49-F238E27FC236}">
                    <a16:creationId xmlns:a16="http://schemas.microsoft.com/office/drawing/2014/main" id="{CEBE127E-ADF1-813B-6687-7D6CDB2E27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65046" y="8224068"/>
                <a:ext cx="36284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5" name="Freihand 24">
                <a:extLst>
                  <a:ext uri="{FF2B5EF4-FFF2-40B4-BE49-F238E27FC236}">
                    <a16:creationId xmlns:a16="http://schemas.microsoft.com/office/drawing/2014/main" id="{45FE5A08-B410-5240-3308-06BA7E684BA0}"/>
                  </a:ext>
                </a:extLst>
              </p14:cNvPr>
              <p14:cNvContentPartPr/>
              <p14:nvPr/>
            </p14:nvContentPartPr>
            <p14:xfrm>
              <a:off x="8900486" y="9209028"/>
              <a:ext cx="608040" cy="360"/>
            </p14:xfrm>
          </p:contentPart>
        </mc:Choice>
        <mc:Fallback xmlns="">
          <p:pic>
            <p:nvPicPr>
              <p:cNvPr id="25" name="Freihand 24">
                <a:extLst>
                  <a:ext uri="{FF2B5EF4-FFF2-40B4-BE49-F238E27FC236}">
                    <a16:creationId xmlns:a16="http://schemas.microsoft.com/office/drawing/2014/main" id="{45FE5A08-B410-5240-3308-06BA7E684BA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46846" y="9101028"/>
                <a:ext cx="7156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6" name="Freihand 25">
                <a:extLst>
                  <a:ext uri="{FF2B5EF4-FFF2-40B4-BE49-F238E27FC236}">
                    <a16:creationId xmlns:a16="http://schemas.microsoft.com/office/drawing/2014/main" id="{F7D21CF7-3EED-8718-9178-3129F4EA0484}"/>
                  </a:ext>
                </a:extLst>
              </p14:cNvPr>
              <p14:cNvContentPartPr/>
              <p14:nvPr/>
            </p14:nvContentPartPr>
            <p14:xfrm>
              <a:off x="9087326" y="10179228"/>
              <a:ext cx="7437960" cy="360"/>
            </p14:xfrm>
          </p:contentPart>
        </mc:Choice>
        <mc:Fallback xmlns="">
          <p:pic>
            <p:nvPicPr>
              <p:cNvPr id="26" name="Freihand 25">
                <a:extLst>
                  <a:ext uri="{FF2B5EF4-FFF2-40B4-BE49-F238E27FC236}">
                    <a16:creationId xmlns:a16="http://schemas.microsoft.com/office/drawing/2014/main" id="{F7D21CF7-3EED-8718-9178-3129F4EA048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033686" y="10071588"/>
                <a:ext cx="75456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7" name="Freihand 26">
                <a:extLst>
                  <a:ext uri="{FF2B5EF4-FFF2-40B4-BE49-F238E27FC236}">
                    <a16:creationId xmlns:a16="http://schemas.microsoft.com/office/drawing/2014/main" id="{8783826C-DAC1-B2D4-F63A-7FA62D273FDF}"/>
                  </a:ext>
                </a:extLst>
              </p14:cNvPr>
              <p14:cNvContentPartPr/>
              <p14:nvPr/>
            </p14:nvContentPartPr>
            <p14:xfrm>
              <a:off x="7445006" y="10925868"/>
              <a:ext cx="301320" cy="360"/>
            </p14:xfrm>
          </p:contentPart>
        </mc:Choice>
        <mc:Fallback xmlns="">
          <p:pic>
            <p:nvPicPr>
              <p:cNvPr id="27" name="Freihand 26">
                <a:extLst>
                  <a:ext uri="{FF2B5EF4-FFF2-40B4-BE49-F238E27FC236}">
                    <a16:creationId xmlns:a16="http://schemas.microsoft.com/office/drawing/2014/main" id="{8783826C-DAC1-B2D4-F63A-7FA62D273FD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391006" y="10817868"/>
                <a:ext cx="40896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011AB9C-11A9-C686-9446-F04A734BFD5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60333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D35D2DC-408B-B6A9-4EF5-0BDCF54D6E5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de-DE" dirty="0"/>
              <a:t>Circle-Paint </a:t>
            </a:r>
            <a:r>
              <a:rPr lang="de-DE" dirty="0" err="1"/>
              <a:t>Program</a:t>
            </a:r>
            <a:endParaRPr lang="en-GB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996EA42-65CD-0C22-8BCD-9020BB826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</a:t>
            </a:r>
            <a:r>
              <a:rPr lang="de-DE" dirty="0" err="1"/>
              <a:t>Example</a:t>
            </a:r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C088B63-E030-E980-CEB4-5623874B8BA8}"/>
              </a:ext>
            </a:extLst>
          </p:cNvPr>
          <p:cNvSpPr txBox="1"/>
          <p:nvPr/>
        </p:nvSpPr>
        <p:spPr>
          <a:xfrm>
            <a:off x="10966190" y="1376265"/>
            <a:ext cx="12808210" cy="4842351"/>
          </a:xfrm>
          <a:prstGeom prst="rect">
            <a:avLst/>
          </a:prstGeom>
          <a:noFill/>
          <a:ln w="5715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circle :: </a:t>
            </a:r>
            <a:r>
              <a:rPr lang="en-GB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IO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circle = </a:t>
            </a:r>
            <a:r>
              <a:rPr lang="en-GB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</a:t>
            </a:r>
            <a:endParaRPr lang="en-GB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putStrLn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radius of circle: "</a:t>
            </a:r>
            <a:endParaRPr lang="en-GB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input1 &lt;- </a:t>
            </a:r>
            <a:r>
              <a:rPr lang="en-GB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getLine</a:t>
            </a:r>
            <a:endParaRPr lang="en-GB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putStrLn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how much paint you have: "</a:t>
            </a:r>
            <a:endParaRPr lang="en-GB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input2 &lt;- </a:t>
            </a:r>
            <a:r>
              <a:rPr lang="en-GB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getLine</a:t>
            </a:r>
            <a:endParaRPr lang="en-GB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rad = (read input1)</a:t>
            </a:r>
          </a:p>
          <a:p>
            <a:pPr algn="l"/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paint = (read input2)</a:t>
            </a:r>
          </a:p>
          <a:p>
            <a:pPr algn="l"/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area =  (rad*rad*pi)</a:t>
            </a:r>
          </a:p>
          <a:p>
            <a:pPr algn="l"/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area &lt;= paint </a:t>
            </a:r>
            <a:r>
              <a:rPr lang="en-GB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putStrLn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 circle CAN be painted!"</a:t>
            </a:r>
            <a:endParaRPr lang="en-GB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</a:t>
            </a:r>
            <a:r>
              <a:rPr lang="en-GB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putStrLn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 circle CAN NOT be painted!"</a:t>
            </a:r>
            <a:endParaRPr lang="en-GB" sz="3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9D438BF-48FD-FA7B-ECBD-2680E18ACC34}"/>
              </a:ext>
            </a:extLst>
          </p:cNvPr>
          <p:cNvSpPr txBox="1"/>
          <p:nvPr/>
        </p:nvSpPr>
        <p:spPr>
          <a:xfrm>
            <a:off x="20993100" y="1376265"/>
            <a:ext cx="3390900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Haskell</a:t>
            </a:r>
            <a:endParaRPr kumimoji="0" lang="en-GB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CF51F12-1C9C-08C3-5E15-0ABF37E84DF7}"/>
              </a:ext>
            </a:extLst>
          </p:cNvPr>
          <p:cNvSpPr txBox="1"/>
          <p:nvPr/>
        </p:nvSpPr>
        <p:spPr>
          <a:xfrm>
            <a:off x="11833549" y="7347257"/>
            <a:ext cx="3390900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4000" dirty="0">
                <a:solidFill>
                  <a:srgbClr val="000000"/>
                </a:solidFill>
              </a:rPr>
              <a:t>Lisp</a:t>
            </a:r>
            <a:endParaRPr kumimoji="0" lang="en-GB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BE4E96B-E443-38D8-48EB-E4EFCD1DDF08}"/>
              </a:ext>
            </a:extLst>
          </p:cNvPr>
          <p:cNvSpPr txBox="1"/>
          <p:nvPr/>
        </p:nvSpPr>
        <p:spPr>
          <a:xfrm>
            <a:off x="2202024" y="7347257"/>
            <a:ext cx="12428375" cy="5211683"/>
          </a:xfrm>
          <a:prstGeom prst="rect">
            <a:avLst/>
          </a:prstGeom>
          <a:noFill/>
          <a:ln w="762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defvar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rad)</a:t>
            </a:r>
          </a:p>
          <a:p>
            <a:pPr algn="l"/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defvar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paint)</a:t>
            </a:r>
          </a:p>
          <a:p>
            <a:pPr algn="l"/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defvar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area)</a:t>
            </a:r>
          </a:p>
          <a:p>
            <a:pPr algn="l"/>
            <a:b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defun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circle ()</a:t>
            </a:r>
          </a:p>
          <a:p>
            <a:pPr algn="l"/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</a:p>
          <a:p>
            <a:pPr algn="l"/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endParaRPr lang="en-GB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endParaRPr lang="en-GB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9B07A8C-CFB4-897F-46D7-DAEA099BD24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3438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D69DC2E-C742-88AD-F000-5CBDB90372A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de-DE" dirty="0"/>
              <a:t>Operators</a:t>
            </a:r>
            <a:endParaRPr lang="en-GB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E789B7CC-9DFB-D32A-35C0-2518EE259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Functions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A31D64-E15A-7B87-F774-488DF229565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27</a:t>
            </a:fld>
            <a:endParaRPr lang="en-GB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CF82234-A79B-C2BF-C5FB-100638335E47}"/>
              </a:ext>
            </a:extLst>
          </p:cNvPr>
          <p:cNvSpPr txBox="1"/>
          <p:nvPr/>
        </p:nvSpPr>
        <p:spPr>
          <a:xfrm>
            <a:off x="5492564" y="4962604"/>
            <a:ext cx="3894032" cy="7673896"/>
          </a:xfrm>
          <a:prstGeom prst="rect">
            <a:avLst/>
          </a:prstGeom>
          <a:noFill/>
          <a:ln w="5715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da-DK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(+  </a:t>
            </a:r>
            <a:r>
              <a:rPr lang="da-DK" sz="3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da-DK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3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da-DK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 </a:t>
            </a:r>
            <a:r>
              <a:rPr lang="da-DK" sz="3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endParaRPr lang="da-DK" sz="3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br>
              <a:rPr lang="da-DK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da-DK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(- </a:t>
            </a:r>
            <a:r>
              <a:rPr lang="da-DK" sz="3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da-DK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3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da-DK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 </a:t>
            </a:r>
            <a:r>
              <a:rPr lang="da-DK" sz="3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endParaRPr lang="da-DK" sz="3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br>
              <a:rPr lang="da-DK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da-DK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 </a:t>
            </a:r>
            <a:r>
              <a:rPr lang="da-DK" sz="3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da-DK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3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da-DK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 </a:t>
            </a:r>
            <a:r>
              <a:rPr lang="da-DK" sz="3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18</a:t>
            </a:r>
            <a:endParaRPr lang="da-DK" sz="3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br>
              <a:rPr lang="da-DK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da-DK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(/ </a:t>
            </a:r>
            <a:r>
              <a:rPr lang="da-DK" sz="3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da-DK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3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da-DK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 </a:t>
            </a:r>
            <a:r>
              <a:rPr lang="da-DK" sz="3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endParaRPr lang="da-DK" sz="3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br>
              <a:rPr lang="da-DK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da-DK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(mod </a:t>
            </a:r>
            <a:r>
              <a:rPr lang="da-DK" sz="3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da-DK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3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da-DK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 </a:t>
            </a:r>
            <a:r>
              <a:rPr lang="da-DK" sz="3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da-DK" sz="3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br>
              <a:rPr lang="da-DK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da-DK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incf</a:t>
            </a:r>
            <a:r>
              <a:rPr lang="da-DK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3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da-DK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3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da-DK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 </a:t>
            </a:r>
            <a:r>
              <a:rPr lang="da-DK" sz="3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endParaRPr lang="da-DK" sz="3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br>
              <a:rPr lang="da-DK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da-DK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decf</a:t>
            </a:r>
            <a:r>
              <a:rPr lang="da-DK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3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da-DK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3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da-DK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 </a:t>
            </a:r>
            <a:r>
              <a:rPr lang="da-DK" sz="3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endParaRPr lang="da-DK" sz="3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EF381B9-34CB-CEEC-2F24-02CD57C314D2}"/>
              </a:ext>
            </a:extLst>
          </p:cNvPr>
          <p:cNvSpPr txBox="1"/>
          <p:nvPr/>
        </p:nvSpPr>
        <p:spPr>
          <a:xfrm>
            <a:off x="5492564" y="3343783"/>
            <a:ext cx="3894032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6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Arithmetic</a:t>
            </a:r>
            <a:r>
              <a:rPr kumimoji="0" lang="de-DE" sz="3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de-DE" sz="36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Operations</a:t>
            </a:r>
            <a:endParaRPr kumimoji="0" lang="en-GB" sz="3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EC6B40B-2D3C-5ECA-7885-EF34026AB1C5}"/>
              </a:ext>
            </a:extLst>
          </p:cNvPr>
          <p:cNvSpPr txBox="1"/>
          <p:nvPr/>
        </p:nvSpPr>
        <p:spPr>
          <a:xfrm>
            <a:off x="11700587" y="4223941"/>
            <a:ext cx="4366726" cy="8412559"/>
          </a:xfrm>
          <a:prstGeom prst="rect">
            <a:avLst/>
          </a:prstGeom>
          <a:noFill/>
          <a:ln w="5715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(= </a:t>
            </a:r>
            <a:r>
              <a:rPr lang="en-GB" sz="3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 </a:t>
            </a:r>
            <a:r>
              <a:rPr lang="en-GB" sz="3600" dirty="0">
                <a:solidFill>
                  <a:srgbClr val="0000FF"/>
                </a:solidFill>
                <a:latin typeface="Consolas" panose="020B0609020204030204" pitchFamily="49" charset="0"/>
              </a:rPr>
              <a:t>NIL</a:t>
            </a:r>
            <a:endParaRPr lang="en-GB" sz="3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(/= </a:t>
            </a:r>
            <a:r>
              <a:rPr lang="en-GB" sz="3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 </a:t>
            </a:r>
            <a:r>
              <a:rPr lang="en-GB" sz="36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endParaRPr lang="en-GB" sz="3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(&lt; </a:t>
            </a:r>
            <a:r>
              <a:rPr lang="en-GB" sz="3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 </a:t>
            </a:r>
            <a:r>
              <a:rPr lang="en-GB" sz="36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endParaRPr lang="en-GB" sz="3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(&gt; </a:t>
            </a:r>
            <a:r>
              <a:rPr lang="en-GB" sz="3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 </a:t>
            </a:r>
            <a:r>
              <a:rPr lang="en-GB" sz="3600" dirty="0">
                <a:solidFill>
                  <a:srgbClr val="0000FF"/>
                </a:solidFill>
                <a:latin typeface="Consolas" panose="020B0609020204030204" pitchFamily="49" charset="0"/>
              </a:rPr>
              <a:t>NIL</a:t>
            </a:r>
            <a:endParaRPr lang="en-GB" sz="3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(=&lt; </a:t>
            </a:r>
            <a:r>
              <a:rPr lang="en-GB" sz="3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 </a:t>
            </a:r>
            <a:r>
              <a:rPr lang="en-GB" sz="36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endParaRPr lang="en-GB" sz="3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(=&gt; </a:t>
            </a:r>
            <a:r>
              <a:rPr lang="en-GB" sz="3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 </a:t>
            </a:r>
            <a:r>
              <a:rPr lang="en-GB" sz="3600" dirty="0">
                <a:solidFill>
                  <a:srgbClr val="0000FF"/>
                </a:solidFill>
                <a:latin typeface="Consolas" panose="020B0609020204030204" pitchFamily="49" charset="0"/>
              </a:rPr>
              <a:t>NIL</a:t>
            </a:r>
            <a:endParaRPr lang="en-GB" sz="3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(max </a:t>
            </a:r>
            <a:r>
              <a:rPr lang="en-GB" sz="3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 </a:t>
            </a:r>
            <a:r>
              <a:rPr lang="en-GB" sz="3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endParaRPr lang="en-GB" sz="3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(min </a:t>
            </a:r>
            <a:r>
              <a:rPr lang="en-GB" sz="3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 </a:t>
            </a:r>
            <a:r>
              <a:rPr lang="en-GB" sz="3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endParaRPr lang="en-GB" sz="3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5DD950F-6BED-6767-FEC7-0A3784D9F420}"/>
              </a:ext>
            </a:extLst>
          </p:cNvPr>
          <p:cNvSpPr txBox="1"/>
          <p:nvPr/>
        </p:nvSpPr>
        <p:spPr>
          <a:xfrm>
            <a:off x="11532637" y="2568854"/>
            <a:ext cx="4366726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3600" b="1" dirty="0" err="1">
                <a:solidFill>
                  <a:srgbClr val="000000"/>
                </a:solidFill>
              </a:rPr>
              <a:t>Comparison</a:t>
            </a:r>
            <a:endParaRPr lang="de-DE" sz="3600" b="1" dirty="0">
              <a:solidFill>
                <a:srgbClr val="000000"/>
              </a:solidFill>
            </a:endParaRP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6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Operations</a:t>
            </a:r>
            <a:endParaRPr kumimoji="0" lang="en-GB" sz="3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339399C-2B08-A5E9-06B5-1CA336F0A632}"/>
              </a:ext>
            </a:extLst>
          </p:cNvPr>
          <p:cNvSpPr txBox="1"/>
          <p:nvPr/>
        </p:nvSpPr>
        <p:spPr>
          <a:xfrm>
            <a:off x="17914775" y="4223941"/>
            <a:ext cx="4833257" cy="8412559"/>
          </a:xfrm>
          <a:prstGeom prst="rect">
            <a:avLst/>
          </a:prstGeom>
          <a:noFill/>
          <a:ln w="5715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nil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 </a:t>
            </a:r>
            <a:r>
              <a:rPr lang="en-GB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NIL</a:t>
            </a:r>
            <a:endParaRPr lang="en-GB" sz="3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 </a:t>
            </a:r>
            <a:r>
              <a:rPr lang="en-GB" sz="3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endParaRPr lang="en-GB" sz="3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 </a:t>
            </a:r>
            <a:r>
              <a:rPr lang="en-GB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endParaRPr lang="en-GB" sz="3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nil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 </a:t>
            </a:r>
            <a:r>
              <a:rPr lang="en-GB" sz="3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endParaRPr lang="en-GB" sz="3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nil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 </a:t>
            </a:r>
            <a:r>
              <a:rPr lang="en-GB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endParaRPr lang="en-GB" sz="3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nil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nil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 </a:t>
            </a:r>
            <a:r>
              <a:rPr lang="en-GB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NIL</a:t>
            </a:r>
            <a:endParaRPr lang="en-GB" sz="3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(not </a:t>
            </a:r>
            <a:r>
              <a:rPr lang="en-GB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nil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 </a:t>
            </a:r>
            <a:r>
              <a:rPr lang="en-GB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endParaRPr lang="en-GB" sz="3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(not </a:t>
            </a:r>
            <a:r>
              <a:rPr lang="en-GB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 </a:t>
            </a:r>
            <a:r>
              <a:rPr lang="en-GB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NIL</a:t>
            </a:r>
            <a:endParaRPr lang="en-GB" sz="3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4147A70-D7E5-E36B-A6EC-3DDB006DBE28}"/>
              </a:ext>
            </a:extLst>
          </p:cNvPr>
          <p:cNvSpPr txBox="1"/>
          <p:nvPr/>
        </p:nvSpPr>
        <p:spPr>
          <a:xfrm>
            <a:off x="18605239" y="2514600"/>
            <a:ext cx="3452327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Logical </a:t>
            </a:r>
            <a:r>
              <a:rPr kumimoji="0" lang="de-DE" sz="36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Operations</a:t>
            </a:r>
            <a:endParaRPr kumimoji="0" lang="en-GB" sz="3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358662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/>
      <p:bldP spid="13" grpId="0" animBg="1"/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Advantages &amp; Disadvantag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Control </a:t>
            </a:r>
            <a:r>
              <a:rPr lang="de-DE" dirty="0" err="1"/>
              <a:t>structures</a:t>
            </a:r>
            <a:endParaRPr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11F7F691-AB9D-CA35-B96D-932259BB9D8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3669460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9105121-D43F-BA89-A448-E1C823C80F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making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813975-37AB-46E0-23EC-4AA05022C465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de-DE" dirty="0" err="1"/>
              <a:t>If-then-else</a:t>
            </a:r>
            <a:r>
              <a:rPr lang="de-DE" dirty="0"/>
              <a:t> </a:t>
            </a:r>
            <a:r>
              <a:rPr lang="de-DE" dirty="0" err="1"/>
              <a:t>statement</a:t>
            </a:r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DAD29D0B-F031-54D7-2819-A411BB222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Control </a:t>
            </a:r>
            <a:r>
              <a:rPr lang="de-DE" dirty="0" err="1"/>
              <a:t>structures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36D144-F8E0-0C35-AD6B-A966E5FE5D8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29</a:t>
            </a:fld>
            <a:endParaRPr lang="en-GB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7F15B99-75B8-E013-917F-AE5946458A49}"/>
              </a:ext>
            </a:extLst>
          </p:cNvPr>
          <p:cNvSpPr txBox="1"/>
          <p:nvPr/>
        </p:nvSpPr>
        <p:spPr>
          <a:xfrm>
            <a:off x="10597189" y="4248504"/>
            <a:ext cx="4611710" cy="2318583"/>
          </a:xfrm>
          <a:prstGeom prst="rect">
            <a:avLst/>
          </a:prstGeom>
          <a:noFill/>
          <a:ln w="5715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GB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(condition) </a:t>
            </a:r>
          </a:p>
          <a:p>
            <a:pPr algn="l"/>
            <a:r>
              <a:rPr lang="en-GB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(action1)</a:t>
            </a:r>
          </a:p>
          <a:p>
            <a:pPr algn="l"/>
            <a:r>
              <a:rPr lang="en-GB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(action2))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8DC39B9-EF1F-6CBF-8335-F98D835B0C5C}"/>
              </a:ext>
            </a:extLst>
          </p:cNvPr>
          <p:cNvSpPr txBox="1"/>
          <p:nvPr/>
        </p:nvSpPr>
        <p:spPr>
          <a:xfrm>
            <a:off x="16049635" y="4248504"/>
            <a:ext cx="7687444" cy="1333698"/>
          </a:xfrm>
          <a:prstGeom prst="rect">
            <a:avLst/>
          </a:prstGeom>
          <a:noFill/>
          <a:ln w="5715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GB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condition </a:t>
            </a:r>
            <a:r>
              <a:rPr lang="en-GB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GB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action1</a:t>
            </a:r>
          </a:p>
          <a:p>
            <a:r>
              <a:rPr lang="en-GB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</a:t>
            </a:r>
            <a:r>
              <a:rPr lang="en-GB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action2</a:t>
            </a:r>
          </a:p>
        </p:txBody>
      </p:sp>
    </p:spTree>
    <p:extLst>
      <p:ext uri="{BB962C8B-B14F-4D97-AF65-F5344CB8AC3E}">
        <p14:creationId xmlns:p14="http://schemas.microsoft.com/office/powerpoint/2010/main" val="253251196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C430888-942B-FD1A-9944-9C4222715FF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Lisp?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92A02F8-26E8-D3DA-658B-1DE0C0F2C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Lisp</a:t>
            </a:r>
            <a:endParaRPr lang="en-GB" dirty="0"/>
          </a:p>
        </p:txBody>
      </p:sp>
      <p:sp>
        <p:nvSpPr>
          <p:cNvPr id="6" name="ALGOL">
            <a:extLst>
              <a:ext uri="{FF2B5EF4-FFF2-40B4-BE49-F238E27FC236}">
                <a16:creationId xmlns:a16="http://schemas.microsoft.com/office/drawing/2014/main" id="{86DAB456-4F59-5A72-F312-08334B00B637}"/>
              </a:ext>
            </a:extLst>
          </p:cNvPr>
          <p:cNvSpPr txBox="1"/>
          <p:nvPr/>
        </p:nvSpPr>
        <p:spPr>
          <a:xfrm>
            <a:off x="10412301" y="2722517"/>
            <a:ext cx="2986201" cy="1085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 lnSpcReduction="10000"/>
          </a:bodyPr>
          <a:lstStyle>
            <a:lvl1pPr algn="l" defTabSz="676909">
              <a:defRPr sz="6560" b="1">
                <a:solidFill>
                  <a:srgbClr val="000000"/>
                </a:solidFill>
              </a:defRPr>
            </a:lvl1pPr>
          </a:lstStyle>
          <a:p>
            <a:r>
              <a:rPr lang="de-DE" dirty="0"/>
              <a:t>  Lisp</a:t>
            </a:r>
            <a:endParaRPr dirty="0"/>
          </a:p>
        </p:txBody>
      </p:sp>
      <p:cxnSp>
        <p:nvCxnSpPr>
          <p:cNvPr id="7" name="Verbindungslinie">
            <a:extLst>
              <a:ext uri="{FF2B5EF4-FFF2-40B4-BE49-F238E27FC236}">
                <a16:creationId xmlns:a16="http://schemas.microsoft.com/office/drawing/2014/main" id="{4642DE2C-5DF9-7040-0CE6-FEF1BE5F0157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7172095" y="3638701"/>
            <a:ext cx="3426078" cy="199711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8" name="ALGOL 58">
            <a:extLst>
              <a:ext uri="{FF2B5EF4-FFF2-40B4-BE49-F238E27FC236}">
                <a16:creationId xmlns:a16="http://schemas.microsoft.com/office/drawing/2014/main" id="{C3C30029-5317-47D4-DA91-5B31BD76F329}"/>
              </a:ext>
            </a:extLst>
          </p:cNvPr>
          <p:cNvSpPr txBox="1"/>
          <p:nvPr/>
        </p:nvSpPr>
        <p:spPr>
          <a:xfrm>
            <a:off x="5714787" y="5635820"/>
            <a:ext cx="2914616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algn="l" defTabSz="487044">
              <a:defRPr sz="4130" b="1" i="1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Origin</a:t>
            </a:r>
          </a:p>
        </p:txBody>
      </p:sp>
      <p:sp>
        <p:nvSpPr>
          <p:cNvPr id="9" name="ALGOL 60">
            <a:extLst>
              <a:ext uri="{FF2B5EF4-FFF2-40B4-BE49-F238E27FC236}">
                <a16:creationId xmlns:a16="http://schemas.microsoft.com/office/drawing/2014/main" id="{55BF5C66-C656-2ADD-2079-8FF31A87AA8A}"/>
              </a:ext>
            </a:extLst>
          </p:cNvPr>
          <p:cNvSpPr txBox="1"/>
          <p:nvPr/>
        </p:nvSpPr>
        <p:spPr>
          <a:xfrm>
            <a:off x="10827683" y="8068247"/>
            <a:ext cx="3013204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algn="l" defTabSz="487044">
              <a:defRPr sz="4130" b="1" i="1">
                <a:solidFill>
                  <a:srgbClr val="000000"/>
                </a:solidFill>
              </a:defRPr>
            </a:lvl1pPr>
          </a:lstStyle>
          <a:p>
            <a:r>
              <a:rPr lang="de-DE" dirty="0"/>
              <a:t>General</a:t>
            </a:r>
            <a:endParaRPr dirty="0"/>
          </a:p>
        </p:txBody>
      </p:sp>
      <p:sp>
        <p:nvSpPr>
          <p:cNvPr id="10" name="ALGOL 68">
            <a:extLst>
              <a:ext uri="{FF2B5EF4-FFF2-40B4-BE49-F238E27FC236}">
                <a16:creationId xmlns:a16="http://schemas.microsoft.com/office/drawing/2014/main" id="{5F23BC8A-CF40-5B13-6657-351EC3D6DAAA}"/>
              </a:ext>
            </a:extLst>
          </p:cNvPr>
          <p:cNvSpPr txBox="1"/>
          <p:nvPr/>
        </p:nvSpPr>
        <p:spPr>
          <a:xfrm>
            <a:off x="15616142" y="5654416"/>
            <a:ext cx="2665745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algn="l" defTabSz="487044">
              <a:defRPr sz="4130" b="1" i="1">
                <a:solidFill>
                  <a:srgbClr val="000000"/>
                </a:solidFill>
              </a:defRPr>
            </a:lvl1pPr>
          </a:lstStyle>
          <a:p>
            <a:r>
              <a:rPr lang="de-DE" dirty="0" err="1"/>
              <a:t>Influence</a:t>
            </a:r>
            <a:endParaRPr dirty="0"/>
          </a:p>
        </p:txBody>
      </p:sp>
      <p:cxnSp>
        <p:nvCxnSpPr>
          <p:cNvPr id="11" name="Verbindungslinie">
            <a:extLst>
              <a:ext uri="{FF2B5EF4-FFF2-40B4-BE49-F238E27FC236}">
                <a16:creationId xmlns:a16="http://schemas.microsoft.com/office/drawing/2014/main" id="{CF4F2EF8-1B6E-EBF4-9E93-B1ACD5FD46EE}"/>
              </a:ext>
            </a:extLst>
          </p:cNvPr>
          <p:cNvCxnSpPr>
            <a:cxnSpLocks/>
            <a:endCxn id="6" idx="2"/>
          </p:cNvCxnSpPr>
          <p:nvPr/>
        </p:nvCxnSpPr>
        <p:spPr>
          <a:xfrm flipH="1" flipV="1">
            <a:off x="11905402" y="3808062"/>
            <a:ext cx="160228" cy="4260185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2" name="Verbindungslinie">
            <a:extLst>
              <a:ext uri="{FF2B5EF4-FFF2-40B4-BE49-F238E27FC236}">
                <a16:creationId xmlns:a16="http://schemas.microsoft.com/office/drawing/2014/main" id="{CFF05DA6-D330-DD60-2FA6-C45BFDDA5C22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13398502" y="3657297"/>
            <a:ext cx="3550513" cy="199711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13" name="First version of ALGOL…">
            <a:extLst>
              <a:ext uri="{FF2B5EF4-FFF2-40B4-BE49-F238E27FC236}">
                <a16:creationId xmlns:a16="http://schemas.microsoft.com/office/drawing/2014/main" id="{6719CD05-96C5-01DA-A7E5-B5F1A700220C}"/>
              </a:ext>
            </a:extLst>
          </p:cNvPr>
          <p:cNvSpPr txBox="1"/>
          <p:nvPr/>
        </p:nvSpPr>
        <p:spPr>
          <a:xfrm>
            <a:off x="5528914" y="6376811"/>
            <a:ext cx="2589388" cy="2410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304800" indent="-304800" algn="l">
              <a:buSzPct val="123000"/>
              <a:buChar char="•"/>
              <a:defRPr sz="2500">
                <a:solidFill>
                  <a:srgbClr val="000000"/>
                </a:solidFill>
              </a:defRPr>
            </a:pPr>
            <a:r>
              <a:rPr lang="de-DE" dirty="0"/>
              <a:t>1958 John McCarthy</a:t>
            </a:r>
          </a:p>
          <a:p>
            <a:pPr marL="304800" indent="-304800" algn="l">
              <a:buSzPct val="123000"/>
              <a:buChar char="•"/>
              <a:defRPr sz="2500">
                <a:solidFill>
                  <a:srgbClr val="000000"/>
                </a:solidFill>
              </a:defRPr>
            </a:pP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high-level language</a:t>
            </a:r>
          </a:p>
          <a:p>
            <a:pPr marL="304800" indent="-304800" algn="l">
              <a:buSzPct val="123000"/>
              <a:buChar char="•"/>
              <a:defRPr sz="2500">
                <a:solidFill>
                  <a:srgbClr val="000000"/>
                </a:solidFill>
              </a:defRPr>
            </a:pPr>
            <a:r>
              <a:rPr lang="de-DE" dirty="0" err="1"/>
              <a:t>Mathmetical</a:t>
            </a:r>
            <a:r>
              <a:rPr lang="de-DE" dirty="0"/>
              <a:t> </a:t>
            </a:r>
            <a:r>
              <a:rPr lang="de-DE" dirty="0" err="1"/>
              <a:t>notation</a:t>
            </a:r>
            <a:endParaRPr dirty="0"/>
          </a:p>
        </p:txBody>
      </p:sp>
      <p:sp>
        <p:nvSpPr>
          <p:cNvPr id="14" name="More powerful…">
            <a:extLst>
              <a:ext uri="{FF2B5EF4-FFF2-40B4-BE49-F238E27FC236}">
                <a16:creationId xmlns:a16="http://schemas.microsoft.com/office/drawing/2014/main" id="{D7470383-C92C-4280-2193-6E1EA5DCD1A1}"/>
              </a:ext>
            </a:extLst>
          </p:cNvPr>
          <p:cNvSpPr txBox="1"/>
          <p:nvPr/>
        </p:nvSpPr>
        <p:spPr>
          <a:xfrm>
            <a:off x="10610707" y="8807114"/>
            <a:ext cx="2589388" cy="2410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304800" indent="-304800" algn="l">
              <a:buSzPct val="123000"/>
              <a:buChar char="•"/>
              <a:defRPr sz="2500">
                <a:solidFill>
                  <a:srgbClr val="000000"/>
                </a:solidFill>
              </a:defRPr>
            </a:pPr>
            <a:r>
              <a:rPr lang="de-DE" dirty="0"/>
              <a:t>Multi-</a:t>
            </a:r>
            <a:r>
              <a:rPr lang="de-DE" dirty="0" err="1"/>
              <a:t>pardigm</a:t>
            </a:r>
            <a:endParaRPr lang="de-DE" dirty="0"/>
          </a:p>
          <a:p>
            <a:pPr marL="304800" indent="-304800" algn="l">
              <a:buSzPct val="123000"/>
              <a:buChar char="•"/>
              <a:defRPr sz="2500">
                <a:solidFill>
                  <a:srgbClr val="000000"/>
                </a:solidFill>
              </a:defRPr>
            </a:pPr>
            <a:r>
              <a:rPr lang="de-DE" dirty="0" err="1"/>
              <a:t>Funtional</a:t>
            </a:r>
            <a:r>
              <a:rPr lang="de-DE" dirty="0"/>
              <a:t> </a:t>
            </a:r>
          </a:p>
          <a:p>
            <a:pPr marL="304800" indent="-304800" algn="l">
              <a:buSzPct val="123000"/>
              <a:buChar char="•"/>
              <a:defRPr sz="2500">
                <a:solidFill>
                  <a:srgbClr val="000000"/>
                </a:solidFill>
              </a:defRPr>
            </a:pPr>
            <a:r>
              <a:rPr lang="de-DE" dirty="0"/>
              <a:t>Dynamic</a:t>
            </a:r>
          </a:p>
          <a:p>
            <a:pPr marL="304800" indent="-304800" algn="l">
              <a:buSzPct val="123000"/>
              <a:buChar char="•"/>
              <a:defRPr sz="2500">
                <a:solidFill>
                  <a:srgbClr val="000000"/>
                </a:solidFill>
              </a:defRPr>
            </a:pPr>
            <a:r>
              <a:rPr lang="de-DE" dirty="0" err="1"/>
              <a:t>Homoiconic</a:t>
            </a:r>
            <a:endParaRPr lang="de-DE" dirty="0"/>
          </a:p>
          <a:p>
            <a:pPr marL="304800" indent="-304800" algn="l">
              <a:buSzPct val="123000"/>
              <a:buChar char="•"/>
              <a:defRPr sz="2500">
                <a:solidFill>
                  <a:srgbClr val="000000"/>
                </a:solidFill>
              </a:defRPr>
            </a:pPr>
            <a:endParaRPr lang="de-DE" dirty="0"/>
          </a:p>
          <a:p>
            <a:pPr marL="304800" indent="-304800" algn="l">
              <a:buSzPct val="123000"/>
              <a:buChar char="•"/>
              <a:defRPr sz="2500">
                <a:solidFill>
                  <a:srgbClr val="000000"/>
                </a:solidFill>
              </a:defRPr>
            </a:pPr>
            <a:endParaRPr lang="de-DE" dirty="0"/>
          </a:p>
        </p:txBody>
      </p:sp>
      <p:sp>
        <p:nvSpPr>
          <p:cNvPr id="15" name="Much more complex…">
            <a:extLst>
              <a:ext uri="{FF2B5EF4-FFF2-40B4-BE49-F238E27FC236}">
                <a16:creationId xmlns:a16="http://schemas.microsoft.com/office/drawing/2014/main" id="{7C0AF49E-8446-07F1-A2B8-78937FFE1A21}"/>
              </a:ext>
            </a:extLst>
          </p:cNvPr>
          <p:cNvSpPr txBox="1"/>
          <p:nvPr/>
        </p:nvSpPr>
        <p:spPr>
          <a:xfrm>
            <a:off x="15616143" y="6376811"/>
            <a:ext cx="4377750" cy="20261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marL="342900" indent="-342900" algn="l">
              <a:buSzPct val="123000"/>
              <a:buFont typeface="Arial" panose="020B0604020202020204" pitchFamily="34" charset="0"/>
              <a:buChar char="•"/>
              <a:defRPr sz="2500">
                <a:solidFill>
                  <a:srgbClr val="000000"/>
                </a:solidFill>
              </a:defRPr>
            </a:pPr>
            <a:r>
              <a:rPr lang="de-DE" dirty="0" err="1"/>
              <a:t>Pioneer</a:t>
            </a:r>
            <a:endParaRPr lang="de-DE" dirty="0"/>
          </a:p>
          <a:p>
            <a:pPr marL="342900" indent="-342900" algn="l">
              <a:buSzPct val="123000"/>
              <a:buFont typeface="Arial" panose="020B0604020202020204" pitchFamily="34" charset="0"/>
              <a:buChar char="•"/>
              <a:defRPr sz="2500">
                <a:solidFill>
                  <a:srgbClr val="000000"/>
                </a:solidFill>
              </a:defRPr>
            </a:pPr>
            <a:r>
              <a:rPr lang="de-DE" dirty="0" err="1"/>
              <a:t>Dialects</a:t>
            </a:r>
            <a:r>
              <a:rPr lang="de-DE" dirty="0"/>
              <a:t>: Scheme, </a:t>
            </a:r>
            <a:r>
              <a:rPr lang="de-DE" dirty="0" err="1"/>
              <a:t>Clojure</a:t>
            </a:r>
            <a:endParaRPr lang="de-DE" dirty="0"/>
          </a:p>
          <a:p>
            <a:pPr marL="342900" indent="-342900" algn="l">
              <a:buSzPct val="123000"/>
              <a:buFont typeface="Arial" panose="020B0604020202020204" pitchFamily="34" charset="0"/>
              <a:buChar char="•"/>
              <a:defRPr sz="2500">
                <a:solidFill>
                  <a:srgbClr val="000000"/>
                </a:solidFill>
              </a:defRPr>
            </a:pPr>
            <a:r>
              <a:rPr lang="de-DE" dirty="0" err="1"/>
              <a:t>Languages</a:t>
            </a:r>
            <a:r>
              <a:rPr lang="de-DE" dirty="0"/>
              <a:t>: Python, Haskell</a:t>
            </a:r>
          </a:p>
          <a:p>
            <a:pPr marL="342900" indent="-342900" algn="l">
              <a:buSzPct val="123000"/>
              <a:buFont typeface="Arial" panose="020B0604020202020204" pitchFamily="34" charset="0"/>
              <a:buChar char="•"/>
              <a:defRPr sz="2500">
                <a:solidFill>
                  <a:srgbClr val="000000"/>
                </a:solidFill>
              </a:defRPr>
            </a:pP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AC504E8-ECBE-4A7B-38C7-C9513EF90DA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23763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Advantages &amp; Disadvantag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Advantages &amp; Disadvantages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B3C5006-DAE4-F7EF-DD88-E15634A0430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30</a:t>
            </a:fld>
            <a:endParaRPr lang="en-GB"/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Advantag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Advantages</a:t>
            </a:r>
          </a:p>
        </p:txBody>
      </p:sp>
      <p:sp>
        <p:nvSpPr>
          <p:cNvPr id="221" name="ALGOL 60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rPr lang="de-DE" dirty="0"/>
              <a:t>Lisp</a:t>
            </a:r>
            <a:endParaRPr dirty="0"/>
          </a:p>
        </p:txBody>
      </p:sp>
      <p:sp>
        <p:nvSpPr>
          <p:cNvPr id="222" name="Okkkkk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1FB22AC-84DD-BF60-C03D-57E4705BA61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31</a:t>
            </a:fld>
            <a:endParaRPr lang="en-GB"/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Disadvantag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Disadvantages</a:t>
            </a:r>
          </a:p>
        </p:txBody>
      </p:sp>
      <p:sp>
        <p:nvSpPr>
          <p:cNvPr id="225" name="ALGOL 60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rPr lang="de-DE" dirty="0"/>
              <a:t>Lisp</a:t>
            </a:r>
            <a:endParaRPr dirty="0"/>
          </a:p>
        </p:txBody>
      </p:sp>
      <p:sp>
        <p:nvSpPr>
          <p:cNvPr id="226" name="Mhhhhhhhmmm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42AF3E-4FD4-9B20-2314-5EF3FF01ADA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32</a:t>
            </a:fld>
            <a:endParaRPr lang="en-GB"/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onclus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Conclusion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F54F80EA-17B1-4672-436B-D84191108AD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33</a:t>
            </a:fld>
            <a:endParaRPr lang="en-GB"/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onclus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Conclusion</a:t>
            </a:r>
          </a:p>
        </p:txBody>
      </p:sp>
      <p:sp>
        <p:nvSpPr>
          <p:cNvPr id="231" name="ALGOL 60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rPr lang="de-DE" dirty="0"/>
              <a:t>Lisp</a:t>
            </a:r>
            <a:endParaRPr dirty="0"/>
          </a:p>
        </p:txBody>
      </p:sp>
      <p:sp>
        <p:nvSpPr>
          <p:cNvPr id="232" name="Ah so ist das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CBFF0572-0677-189A-B085-610E97264CD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34</a:t>
            </a:fld>
            <a:endParaRPr lang="en-GB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ALGOL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 err="1"/>
              <a:t>Innovations</a:t>
            </a:r>
            <a:endParaRPr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B4011F5-F055-D8BB-6B91-44D8315CE85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4</a:t>
            </a:fld>
            <a:endParaRPr lang="en-GB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History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rPr lang="de-DE" dirty="0" err="1"/>
              <a:t>Innovations</a:t>
            </a:r>
            <a:endParaRPr dirty="0"/>
          </a:p>
        </p:txBody>
      </p:sp>
      <p:sp>
        <p:nvSpPr>
          <p:cNvPr id="188" name="Kreativ einbinden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S-</a:t>
            </a:r>
            <a:r>
              <a:rPr lang="de-DE" dirty="0" err="1"/>
              <a:t>expressions</a:t>
            </a:r>
            <a:endParaRPr lang="de-DE" dirty="0"/>
          </a:p>
          <a:p>
            <a:r>
              <a:rPr lang="de-DE" dirty="0" err="1"/>
              <a:t>Macros</a:t>
            </a:r>
            <a:endParaRPr lang="de-DE" dirty="0"/>
          </a:p>
          <a:p>
            <a:r>
              <a:rPr lang="de-DE" dirty="0" err="1"/>
              <a:t>Garbage</a:t>
            </a:r>
            <a:r>
              <a:rPr lang="de-DE" dirty="0"/>
              <a:t> Collection</a:t>
            </a:r>
          </a:p>
          <a:p>
            <a:endParaRPr lang="de-DE" dirty="0"/>
          </a:p>
        </p:txBody>
      </p:sp>
      <p:sp>
        <p:nvSpPr>
          <p:cNvPr id="190" name="ALGOL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Lisp</a:t>
            </a:r>
            <a:endParaRPr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70D3504-0A8E-DB79-A822-2EA7A99E6F23}"/>
              </a:ext>
            </a:extLst>
          </p:cNvPr>
          <p:cNvSpPr>
            <a:spLocks noGrp="1"/>
          </p:cNvSpPr>
          <p:nvPr>
            <p:ph type="pic" idx="22"/>
          </p:nvPr>
        </p:nvSpPr>
        <p:spPr/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AF5F6797-A1C8-5931-0BE2-805605796BB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5</a:t>
            </a:fld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ALGOL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 err="1"/>
              <a:t>Application</a:t>
            </a:r>
            <a:endParaRPr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A8F97B75-4C2A-B5BA-F965-63207AF20DC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55515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2636C0C-3740-3789-1955-C0B7FC7B635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de-DE" dirty="0"/>
              <a:t>Lisp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771743-6391-CEAC-C2CC-A22216AB7F9E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174437AA-0DEE-25AD-66C5-23CE62B92D9F}"/>
              </a:ext>
            </a:extLst>
          </p:cNvPr>
          <p:cNvSpPr>
            <a:spLocks noGrp="1"/>
          </p:cNvSpPr>
          <p:nvPr>
            <p:ph type="pic" idx="22"/>
          </p:nvPr>
        </p:nvSpPr>
        <p:spPr/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6A1C653-3789-CA1C-8CCC-A1AA8C345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Application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2B3B22-4E38-C560-ECE2-0B7C963CE31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91769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yntax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Syntax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396CD32-7DEA-9935-6451-530F25460D5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8</a:t>
            </a:fld>
            <a:endParaRPr lang="en-GB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ALGOL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Lisp</a:t>
            </a:r>
            <a:endParaRPr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3489C9B-806D-038F-B835-7C5D0A524133}"/>
              </a:ext>
            </a:extLst>
          </p:cNvPr>
          <p:cNvSpPr txBox="1"/>
          <p:nvPr/>
        </p:nvSpPr>
        <p:spPr>
          <a:xfrm>
            <a:off x="10832840" y="5878245"/>
            <a:ext cx="2718320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6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Syntax</a:t>
            </a:r>
            <a:endParaRPr kumimoji="0" lang="en-GB" sz="6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A9E517A0-7237-49EF-BD46-D1FACA5BBEE3}"/>
              </a:ext>
            </a:extLst>
          </p:cNvPr>
          <p:cNvCxnSpPr>
            <a:stCxn id="3" idx="3"/>
          </p:cNvCxnSpPr>
          <p:nvPr/>
        </p:nvCxnSpPr>
        <p:spPr>
          <a:xfrm flipV="1">
            <a:off x="13551160" y="6391205"/>
            <a:ext cx="3187958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93E53AE2-054D-98FE-829F-B8AA40CD42BB}"/>
              </a:ext>
            </a:extLst>
          </p:cNvPr>
          <p:cNvSpPr txBox="1"/>
          <p:nvPr/>
        </p:nvSpPr>
        <p:spPr>
          <a:xfrm>
            <a:off x="16571167" y="6001346"/>
            <a:ext cx="3489647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4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Lists</a:t>
            </a:r>
            <a:endParaRPr kumimoji="0" lang="en-GB" sz="4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C604072-E725-8181-618F-EE4E093FBFB4}"/>
              </a:ext>
            </a:extLst>
          </p:cNvPr>
          <p:cNvSpPr txBox="1"/>
          <p:nvPr/>
        </p:nvSpPr>
        <p:spPr>
          <a:xfrm>
            <a:off x="13137502" y="9336159"/>
            <a:ext cx="3601616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4400" b="1" dirty="0">
                <a:solidFill>
                  <a:srgbClr val="000000"/>
                </a:solidFill>
              </a:rPr>
              <a:t> Variables</a:t>
            </a:r>
            <a:endParaRPr kumimoji="0" lang="en-GB" sz="4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60391276-DE8C-5D7E-9AFB-35576D2422FB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13022424" y="6904166"/>
            <a:ext cx="1915886" cy="243199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D56FB537-D386-FC59-5C3E-F290C6E1259B}"/>
              </a:ext>
            </a:extLst>
          </p:cNvPr>
          <p:cNvSpPr txBox="1"/>
          <p:nvPr/>
        </p:nvSpPr>
        <p:spPr>
          <a:xfrm>
            <a:off x="7797282" y="9336158"/>
            <a:ext cx="3483428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44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Functions</a:t>
            </a:r>
            <a:endParaRPr kumimoji="0" lang="en-GB" sz="4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E33B6FB-2E70-0489-E329-19E10A98511D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7528250" y="6391206"/>
            <a:ext cx="330459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E3FB1A86-DAA0-ECBB-2D32-99F85CA54418}"/>
              </a:ext>
            </a:extLst>
          </p:cNvPr>
          <p:cNvSpPr txBox="1"/>
          <p:nvPr/>
        </p:nvSpPr>
        <p:spPr>
          <a:xfrm>
            <a:off x="10092612" y="2666551"/>
            <a:ext cx="4198776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4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S-expression</a:t>
            </a:r>
            <a:endParaRPr kumimoji="0" lang="en-GB" sz="4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331851F0-280B-EBA1-5F28-457A2C655550}"/>
              </a:ext>
            </a:extLst>
          </p:cNvPr>
          <p:cNvCxnSpPr>
            <a:cxnSpLocks/>
            <a:stCxn id="16" idx="2"/>
            <a:endCxn id="3" idx="0"/>
          </p:cNvCxnSpPr>
          <p:nvPr/>
        </p:nvCxnSpPr>
        <p:spPr>
          <a:xfrm>
            <a:off x="12192000" y="3446252"/>
            <a:ext cx="0" cy="243199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platzhalter 1">
            <a:extLst>
              <a:ext uri="{FF2B5EF4-FFF2-40B4-BE49-F238E27FC236}">
                <a16:creationId xmlns:a16="http://schemas.microsoft.com/office/drawing/2014/main" id="{8264F81F-5477-BF03-7F46-5E9480BDFA5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206500" y="2372962"/>
            <a:ext cx="9779000" cy="934780"/>
          </a:xfrm>
        </p:spPr>
        <p:txBody>
          <a:bodyPr/>
          <a:lstStyle/>
          <a:p>
            <a:r>
              <a:rPr lang="de-DE" dirty="0"/>
              <a:t>Syntax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DF64B9E5-371F-40D1-5311-0F2920B5D89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9</a:t>
            </a:fld>
            <a:endParaRPr lang="en-GB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3F353D88-5408-86A4-4DB1-C22BDB88F865}"/>
              </a:ext>
            </a:extLst>
          </p:cNvPr>
          <p:cNvCxnSpPr>
            <a:cxnSpLocks/>
          </p:cNvCxnSpPr>
          <p:nvPr/>
        </p:nvCxnSpPr>
        <p:spPr>
          <a:xfrm flipH="1">
            <a:off x="9538996" y="6904167"/>
            <a:ext cx="1925215" cy="243199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97F17E48-89C0-F3B3-E0B0-2D5A02755DAC}"/>
              </a:ext>
            </a:extLst>
          </p:cNvPr>
          <p:cNvSpPr txBox="1"/>
          <p:nvPr/>
        </p:nvSpPr>
        <p:spPr>
          <a:xfrm>
            <a:off x="3638164" y="5558579"/>
            <a:ext cx="3694921" cy="14568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4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Control </a:t>
            </a:r>
            <a:r>
              <a:rPr kumimoji="0" lang="de-DE" sz="44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Structures</a:t>
            </a:r>
            <a:endParaRPr kumimoji="0" lang="en-GB" sz="4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6" grpId="0"/>
      <p:bldP spid="20" grpId="0"/>
    </p:bldLst>
  </p:timing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1058</Words>
  <Application>Microsoft Office PowerPoint</Application>
  <PresentationFormat>Benutzerdefiniert</PresentationFormat>
  <Paragraphs>305</Paragraphs>
  <Slides>34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39" baseType="lpstr">
      <vt:lpstr>Arial</vt:lpstr>
      <vt:lpstr>Consolas</vt:lpstr>
      <vt:lpstr>Helvetica Neue</vt:lpstr>
      <vt:lpstr>Helvetica Neue Medium</vt:lpstr>
      <vt:lpstr>21_BasicWhite</vt:lpstr>
      <vt:lpstr>Historic Programming Languages</vt:lpstr>
      <vt:lpstr>Lisp (List Processing)</vt:lpstr>
      <vt:lpstr>Lisp</vt:lpstr>
      <vt:lpstr>Innovations</vt:lpstr>
      <vt:lpstr>Lisp</vt:lpstr>
      <vt:lpstr>Application</vt:lpstr>
      <vt:lpstr>Application</vt:lpstr>
      <vt:lpstr>Syntax</vt:lpstr>
      <vt:lpstr>Lisp</vt:lpstr>
      <vt:lpstr>S-expressions</vt:lpstr>
      <vt:lpstr>S-expressions</vt:lpstr>
      <vt:lpstr>S-expressions</vt:lpstr>
      <vt:lpstr>S-expressions</vt:lpstr>
      <vt:lpstr>Lists</vt:lpstr>
      <vt:lpstr>Lists</vt:lpstr>
      <vt:lpstr>Lists</vt:lpstr>
      <vt:lpstr>Lists</vt:lpstr>
      <vt:lpstr>Lists</vt:lpstr>
      <vt:lpstr>Variables</vt:lpstr>
      <vt:lpstr>Variables</vt:lpstr>
      <vt:lpstr>Code Example</vt:lpstr>
      <vt:lpstr>Code Example</vt:lpstr>
      <vt:lpstr>Code Example</vt:lpstr>
      <vt:lpstr>Functions</vt:lpstr>
      <vt:lpstr>Functions</vt:lpstr>
      <vt:lpstr>Code Example</vt:lpstr>
      <vt:lpstr>Functions</vt:lpstr>
      <vt:lpstr>Control structures</vt:lpstr>
      <vt:lpstr>Control structures</vt:lpstr>
      <vt:lpstr>Advantages &amp; Disadvantages</vt:lpstr>
      <vt:lpstr>Advantages</vt:lpstr>
      <vt:lpstr>Disadvantages</vt:lpstr>
      <vt:lpstr>Conclusion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Niyazi Alacapunar</cp:lastModifiedBy>
  <cp:revision>48</cp:revision>
  <dcterms:modified xsi:type="dcterms:W3CDTF">2023-05-10T20:34:15Z</dcterms:modified>
</cp:coreProperties>
</file>