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05" r:id="rId2"/>
    <p:sldId id="260" r:id="rId3"/>
    <p:sldId id="277" r:id="rId4"/>
    <p:sldId id="263" r:id="rId5"/>
    <p:sldId id="264" r:id="rId6"/>
    <p:sldId id="291" r:id="rId7"/>
    <p:sldId id="296" r:id="rId8"/>
    <p:sldId id="265" r:id="rId9"/>
    <p:sldId id="266" r:id="rId10"/>
    <p:sldId id="267" r:id="rId11"/>
    <p:sldId id="268" r:id="rId12"/>
    <p:sldId id="278" r:id="rId13"/>
    <p:sldId id="279" r:id="rId14"/>
    <p:sldId id="280" r:id="rId15"/>
    <p:sldId id="269" r:id="rId16"/>
    <p:sldId id="281" r:id="rId17"/>
    <p:sldId id="282" r:id="rId18"/>
    <p:sldId id="283" r:id="rId19"/>
    <p:sldId id="285" r:id="rId20"/>
    <p:sldId id="284" r:id="rId21"/>
    <p:sldId id="286" r:id="rId22"/>
    <p:sldId id="300" r:id="rId23"/>
    <p:sldId id="289" r:id="rId24"/>
    <p:sldId id="290" r:id="rId25"/>
    <p:sldId id="301" r:id="rId26"/>
    <p:sldId id="302" r:id="rId27"/>
    <p:sldId id="293" r:id="rId28"/>
    <p:sldId id="294" r:id="rId29"/>
    <p:sldId id="295" r:id="rId30"/>
    <p:sldId id="297" r:id="rId31"/>
    <p:sldId id="298" r:id="rId32"/>
    <p:sldId id="299" r:id="rId33"/>
    <p:sldId id="303" r:id="rId34"/>
    <p:sldId id="287" r:id="rId35"/>
    <p:sldId id="304" r:id="rId36"/>
    <p:sldId id="272" r:id="rId37"/>
    <p:sldId id="273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6"/>
  </p:normalViewPr>
  <p:slideViewPr>
    <p:cSldViewPr snapToGrid="0">
      <p:cViewPr varScale="1">
        <p:scale>
          <a:sx n="41" d="100"/>
          <a:sy n="41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13:16:1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57:04.18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1,'9'0,"21"0,13 0,9 0,4 0,2 0,-1 0,8 0,-7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57:07.327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1,'9'0,"11"0,12 0,9 0,6 0,4 0,2 0,10 0,12 0,2 0,-4 0,-14 0,-17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57:36.735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0,'9283'0,"-9238"0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0:45.44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1,'25793'0,"-25737"0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0:58.162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1,'25172'0,"-20074"0,-5050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08.69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1,'9'0,"12"0,19 0,13 0,23 0,8 0,-2 0,-6 0,1 0,-2 0,-7 0,-4 0,-6 0,5 0,2 0,-12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34.29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1,'15471'0,"-7224"0,-4633 0,-3559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41.38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1,'-5'0,"17"0,28 0,28155 0,-26999 0,-1126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47.01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1,'1092'0,"-1045"0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58.381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1,'0'0,"9"0,11 0,12 0,17 0,10 0,3 0,0 0,-1 0,-3 0,6 0,2 0,16 0,2 0,-4 0,-15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7:56.1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1,'2996'0,"1368"0,-1945 0,-2489 0,28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03.345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0,'1131'0,"-1080"0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06.25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0,'9'0,"20"0,15 0,8 0,4 0,2 0,-1 0,8 0,2 0,6 0,1 0,-4 0,-5 0,-14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33.946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1186 0,'-915'0,"1200"0,-840 0,925 0,-309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7:48.64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0,'9164'0,"-9124"0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17.06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1,'1619'0,"-1556"0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40.98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1,'24158'0,"-24111"0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52.05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0,'28974'0,"-28925"0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56.74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11829 0,'-11756'0,"11684"0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07.81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0,'12015'0,"-11961"0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27.441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15593 1,'-15541'0,"15489"0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7:59.9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0,'1632'0,"-1577"0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43.80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1,'16444'0,"-16385"0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51.30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1,'16252'0,"-16211"0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23.14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10876 0,'-10832'0,"10788"0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28.42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0,'28675'0,"-28619"0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35.35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31582 0,'-16771'0,"4275"0,10218 0,2242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8:05.8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1,'20594'0,"-20528"0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0T17:48:10.0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0,'9'0,"12"0,11 0,18 0,9 0,3 0,0 0,-1 0,-3 0,6 0,2 0,-2 0,15 0,2 0,-12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02.19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1,'4006'0,"-3952"0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33.23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1,'10803'0,"-10737"0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54.14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1,'17034'0,"-16984"0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5:13.51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4,'4826'0,"2368"0,-7068-1,-2-1,230 25,-289-12,-16-3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4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4" Type="http://schemas.openxmlformats.org/officeDocument/2006/relationships/customXml" Target="../ink/ink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18" Type="http://schemas.openxmlformats.org/officeDocument/2006/relationships/customXml" Target="../ink/ink31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24" Type="http://schemas.openxmlformats.org/officeDocument/2006/relationships/customXml" Target="../ink/ink34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customXml" Target="../ink/ink27.xml"/><Relationship Id="rId19" Type="http://schemas.openxmlformats.org/officeDocument/2006/relationships/image" Target="../media/image31.png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46E54E-3144-B17A-ABAF-BE3A8FD31D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75126" y="5001207"/>
            <a:ext cx="12870082" cy="8079791"/>
          </a:xfrm>
        </p:spPr>
        <p:txBody>
          <a:bodyPr/>
          <a:lstStyle/>
          <a:p>
            <a:r>
              <a:rPr lang="de-DE" dirty="0" err="1"/>
              <a:t>Innovations</a:t>
            </a:r>
            <a:r>
              <a:rPr lang="de-DE" dirty="0"/>
              <a:t>/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de-DE" dirty="0"/>
          </a:p>
          <a:p>
            <a:r>
              <a:rPr lang="de-DE" dirty="0" err="1"/>
              <a:t>Comparison</a:t>
            </a:r>
            <a:r>
              <a:rPr lang="de-DE" dirty="0"/>
              <a:t> with Haskell not 100%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1E904F0-4F21-D749-34A0-322654F6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TODOS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Lisp </a:t>
            </a:r>
            <a:r>
              <a:rPr lang="de-DE" dirty="0" err="1"/>
              <a:t>section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3DEDA-7C88-36DE-4C33-1CA120DB8B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7013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de blocks &amp; 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C81C85-2919-97BF-F3D2-536AC1861B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04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05" name="Jojojo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9730532" cy="825601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Lisp: </a:t>
            </a:r>
            <a:r>
              <a:rPr lang="en-US" dirty="0"/>
              <a:t>“Lots of Irritating Superfluous Parentheses”</a:t>
            </a:r>
          </a:p>
          <a:p>
            <a:r>
              <a:rPr lang="en-US" dirty="0"/>
              <a:t>Prefix Notation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15F0E8-6420-6D1A-9365-89D73D9A743F}"/>
              </a:ext>
            </a:extLst>
          </p:cNvPr>
          <p:cNvSpPr txBox="1"/>
          <p:nvPr/>
        </p:nvSpPr>
        <p:spPr>
          <a:xfrm>
            <a:off x="14661504" y="6206539"/>
            <a:ext cx="2811624" cy="13029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53EA28-7260-8CDA-A43D-14AB8A8AC61A}"/>
              </a:ext>
            </a:extLst>
          </p:cNvPr>
          <p:cNvSpPr txBox="1"/>
          <p:nvPr/>
        </p:nvSpPr>
        <p:spPr>
          <a:xfrm>
            <a:off x="12192000" y="3821503"/>
            <a:ext cx="298579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Operator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671D8E-5624-B2C2-A120-D15F64542B34}"/>
              </a:ext>
            </a:extLst>
          </p:cNvPr>
          <p:cNvSpPr txBox="1"/>
          <p:nvPr/>
        </p:nvSpPr>
        <p:spPr>
          <a:xfrm>
            <a:off x="16322353" y="3858653"/>
            <a:ext cx="356429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400" dirty="0">
                <a:solidFill>
                  <a:srgbClr val="000000"/>
                </a:solidFill>
              </a:rPr>
              <a:t>Arguments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DAD6B14-BFA6-7F85-7C23-C5D172E5FB9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3684898" y="4601204"/>
            <a:ext cx="1492898" cy="17995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74B8363-74E5-1FE5-EC1A-0782FDBBD83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6154402" y="4638354"/>
            <a:ext cx="1950098" cy="17624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AEEE359-0CA7-6618-5900-F5606BC39E6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6888408" y="4638354"/>
            <a:ext cx="1216092" cy="17624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C92AA19-8CB3-E53D-8CFF-D811EE93B8E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6154402" y="7180501"/>
            <a:ext cx="954833" cy="22576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C60899D-0E55-D1E4-2E98-3E33002A86F8}"/>
              </a:ext>
            </a:extLst>
          </p:cNvPr>
          <p:cNvSpPr txBox="1"/>
          <p:nvPr/>
        </p:nvSpPr>
        <p:spPr>
          <a:xfrm>
            <a:off x="13944601" y="9438126"/>
            <a:ext cx="441960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Parentheses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45D6A90-4543-9C39-F96D-DFF94D41D5B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5003624" y="7180501"/>
            <a:ext cx="1150778" cy="22576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55151" y="3307742"/>
            <a:ext cx="8192278" cy="740380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472990-89DC-E080-AED3-27BF180BA1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04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05" name="Jojojo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8515998" cy="825601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Lisp: </a:t>
            </a:r>
            <a:r>
              <a:rPr lang="en-US" dirty="0"/>
              <a:t>“Lots of Irritating Superfluous Parentheses”</a:t>
            </a:r>
          </a:p>
          <a:p>
            <a:r>
              <a:rPr lang="en-US" dirty="0"/>
              <a:t>Prefix Notation</a:t>
            </a:r>
          </a:p>
          <a:p>
            <a:r>
              <a:rPr lang="en-US" dirty="0"/>
              <a:t>Every expression gets evaluated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15F0E8-6420-6D1A-9365-89D73D9A743F}"/>
              </a:ext>
            </a:extLst>
          </p:cNvPr>
          <p:cNvSpPr txBox="1"/>
          <p:nvPr/>
        </p:nvSpPr>
        <p:spPr>
          <a:xfrm>
            <a:off x="13392540" y="4415989"/>
            <a:ext cx="5455296" cy="13029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(*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D05590CB-AEE6-9C4D-632F-23F90F00B85F}"/>
                  </a:ext>
                </a:extLst>
              </p14:cNvPr>
              <p14:cNvContentPartPr/>
              <p14:nvPr/>
            </p14:nvContentPartPr>
            <p14:xfrm>
              <a:off x="13603709" y="2089491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D05590CB-AEE6-9C4D-632F-23F90F00B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4709" y="208049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0A8ECC59-7C78-2F4F-99F2-EEEB5D87E80A}"/>
              </a:ext>
            </a:extLst>
          </p:cNvPr>
          <p:cNvSpPr txBox="1"/>
          <p:nvPr/>
        </p:nvSpPr>
        <p:spPr>
          <a:xfrm>
            <a:off x="13069078" y="6584504"/>
            <a:ext cx="610222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7E27BBE5-536E-D576-ED06-70DE96553419}"/>
              </a:ext>
            </a:extLst>
          </p:cNvPr>
          <p:cNvSpPr/>
          <p:nvPr/>
        </p:nvSpPr>
        <p:spPr>
          <a:xfrm>
            <a:off x="15824718" y="5640829"/>
            <a:ext cx="597160" cy="865594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D634AE52-EA3D-F4B2-12F1-6D23C9062EA6}"/>
              </a:ext>
            </a:extLst>
          </p:cNvPr>
          <p:cNvSpPr/>
          <p:nvPr/>
        </p:nvSpPr>
        <p:spPr>
          <a:xfrm>
            <a:off x="15821608" y="7662134"/>
            <a:ext cx="597160" cy="865594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FBA77F1-D743-7C1F-DF02-EA307E7562D9}"/>
              </a:ext>
            </a:extLst>
          </p:cNvPr>
          <p:cNvSpPr txBox="1"/>
          <p:nvPr/>
        </p:nvSpPr>
        <p:spPr>
          <a:xfrm>
            <a:off x="14412686" y="8671769"/>
            <a:ext cx="3415004" cy="1302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endParaRPr lang="en-GB" sz="5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7337248C-706B-7A29-D900-38C3827F0BC4}"/>
              </a:ext>
            </a:extLst>
          </p:cNvPr>
          <p:cNvSpPr/>
          <p:nvPr/>
        </p:nvSpPr>
        <p:spPr>
          <a:xfrm>
            <a:off x="13069078" y="3334979"/>
            <a:ext cx="6102220" cy="7049238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6B1599-98A9-0D8B-AACB-8C450569E6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0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 animBg="1"/>
      <p:bldP spid="16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dirty="0"/>
          </a:p>
        </p:txBody>
      </p:sp>
      <p:sp>
        <p:nvSpPr>
          <p:cNvPr id="204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05" name="Jojojo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9480157" cy="82560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e-DE" dirty="0"/>
              <a:t>Lisp: </a:t>
            </a:r>
            <a:r>
              <a:rPr lang="en-US" dirty="0"/>
              <a:t>“Lots of Irritating Superfluous Parentheses”</a:t>
            </a:r>
          </a:p>
          <a:p>
            <a:r>
              <a:rPr lang="en-US" dirty="0"/>
              <a:t>Prefix Notation</a:t>
            </a:r>
          </a:p>
          <a:p>
            <a:r>
              <a:rPr lang="en-US" dirty="0"/>
              <a:t>Every expression gets evaluated</a:t>
            </a:r>
          </a:p>
          <a:p>
            <a:r>
              <a:rPr lang="en-US" dirty="0"/>
              <a:t>Basic building blocks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US" dirty="0"/>
              <a:t>Atoms: numbers, string of numbers and characters</a:t>
            </a:r>
          </a:p>
          <a:p>
            <a:pPr marL="1524000" lvl="1" indent="-914400">
              <a:buFont typeface="+mj-lt"/>
              <a:buAutoNum type="arabicPeriod"/>
            </a:pPr>
            <a:r>
              <a:rPr lang="en-US" dirty="0"/>
              <a:t>Lists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D375D5-F276-51BF-0C3A-D80DB7335BF9}"/>
              </a:ext>
            </a:extLst>
          </p:cNvPr>
          <p:cNvSpPr txBox="1"/>
          <p:nvPr/>
        </p:nvSpPr>
        <p:spPr>
          <a:xfrm>
            <a:off x="14196527" y="6478554"/>
            <a:ext cx="352697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73842</a:t>
            </a: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sz="4800" dirty="0">
              <a:solidFill>
                <a:srgbClr val="000000"/>
              </a:solidFill>
            </a:endParaRP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name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</a:t>
            </a: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de-DE" sz="4800" dirty="0">
              <a:solidFill>
                <a:srgbClr val="000000"/>
              </a:solidFill>
            </a:endParaRPr>
          </a:p>
          <a:p>
            <a:pPr marR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Number#21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7A6A5EA-B6A2-DA61-EC8E-AF65F3E76B37}"/>
              </a:ext>
            </a:extLst>
          </p:cNvPr>
          <p:cNvSpPr/>
          <p:nvPr/>
        </p:nvSpPr>
        <p:spPr>
          <a:xfrm>
            <a:off x="13697339" y="4242248"/>
            <a:ext cx="9050694" cy="6693229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2375F4D-70C0-844F-CA85-6FBFAE0436C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18222686" y="4242248"/>
            <a:ext cx="0" cy="6693229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B02C938-4A6B-7E16-D9E9-018BCF957037}"/>
              </a:ext>
            </a:extLst>
          </p:cNvPr>
          <p:cNvSpPr txBox="1"/>
          <p:nvPr/>
        </p:nvSpPr>
        <p:spPr>
          <a:xfrm>
            <a:off x="18222686" y="6478554"/>
            <a:ext cx="4310743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hello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4800" dirty="0">
              <a:solidFill>
                <a:srgbClr val="000000"/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666number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Hi </a:t>
            </a:r>
            <a:r>
              <a:rPr lang="de-DE" sz="4800" dirty="0" err="1">
                <a:solidFill>
                  <a:srgbClr val="000000"/>
                </a:solidFill>
              </a:rPr>
              <a:t>world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7BEB6F3-3526-0EDF-C242-AB91C549FBD0}"/>
              </a:ext>
            </a:extLst>
          </p:cNvPr>
          <p:cNvSpPr txBox="1"/>
          <p:nvPr/>
        </p:nvSpPr>
        <p:spPr>
          <a:xfrm>
            <a:off x="14196527" y="4869830"/>
            <a:ext cx="33077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Valid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041FC78-10A8-4ED0-3B88-A894E66ACA4C}"/>
              </a:ext>
            </a:extLst>
          </p:cNvPr>
          <p:cNvSpPr txBox="1"/>
          <p:nvPr/>
        </p:nvSpPr>
        <p:spPr>
          <a:xfrm>
            <a:off x="19230392" y="4869830"/>
            <a:ext cx="229533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Invalid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259DBE-9800-2D77-A7FC-D0ECB149E0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1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de blocks &amp; 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8C870DF-F9ED-278B-9610-C4D7A11FC6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621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08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961584-A31F-85A8-7BC9-7FE138FA4B5F}"/>
              </a:ext>
            </a:extLst>
          </p:cNvPr>
          <p:cNvSpPr txBox="1"/>
          <p:nvPr/>
        </p:nvSpPr>
        <p:spPr>
          <a:xfrm>
            <a:off x="1657610" y="3759948"/>
            <a:ext cx="8042987" cy="841256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rgbClr val="000000"/>
                </a:solidFill>
              </a:rPr>
              <a:t>Haskell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6CF06A-FEFA-2422-C998-E7E9BC7AE6B4}"/>
              </a:ext>
            </a:extLst>
          </p:cNvPr>
          <p:cNvSpPr txBox="1"/>
          <p:nvPr/>
        </p:nvSpPr>
        <p:spPr>
          <a:xfrm>
            <a:off x="12764213" y="3709091"/>
            <a:ext cx="91255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B1E264-C794-7DB6-C2C7-8B941E56F5CD}"/>
              </a:ext>
            </a:extLst>
          </p:cNvPr>
          <p:cNvSpPr txBox="1"/>
          <p:nvPr/>
        </p:nvSpPr>
        <p:spPr>
          <a:xfrm>
            <a:off x="1657610" y="5643664"/>
            <a:ext cx="8042987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E9C859-4B15-0833-7938-02BE2FDD7A5F}"/>
              </a:ext>
            </a:extLst>
          </p:cNvPr>
          <p:cNvSpPr txBox="1"/>
          <p:nvPr/>
        </p:nvSpPr>
        <p:spPr>
          <a:xfrm>
            <a:off x="11905862" y="5643664"/>
            <a:ext cx="10842300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fr-FR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52680E-20A9-BB74-70DF-14117EA042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F961584-A31F-85A8-7BC9-7FE138FA4B5F}"/>
              </a:ext>
            </a:extLst>
          </p:cNvPr>
          <p:cNvSpPr txBox="1"/>
          <p:nvPr/>
        </p:nvSpPr>
        <p:spPr>
          <a:xfrm>
            <a:off x="2310753" y="2061776"/>
            <a:ext cx="8042987" cy="841256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rgbClr val="000000"/>
                </a:solidFill>
              </a:rPr>
              <a:t>Haskell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6CF06A-FEFA-2422-C998-E7E9BC7AE6B4}"/>
              </a:ext>
            </a:extLst>
          </p:cNvPr>
          <p:cNvSpPr txBox="1"/>
          <p:nvPr/>
        </p:nvSpPr>
        <p:spPr>
          <a:xfrm>
            <a:off x="13417356" y="2010919"/>
            <a:ext cx="912559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B1E264-C794-7DB6-C2C7-8B941E56F5CD}"/>
              </a:ext>
            </a:extLst>
          </p:cNvPr>
          <p:cNvSpPr txBox="1"/>
          <p:nvPr/>
        </p:nvSpPr>
        <p:spPr>
          <a:xfrm>
            <a:off x="2310753" y="3945492"/>
            <a:ext cx="8042987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E9C859-4B15-0833-7938-02BE2FDD7A5F}"/>
              </a:ext>
            </a:extLst>
          </p:cNvPr>
          <p:cNvSpPr txBox="1"/>
          <p:nvPr/>
        </p:nvSpPr>
        <p:spPr>
          <a:xfrm>
            <a:off x="12559005" y="3945492"/>
            <a:ext cx="10842300" cy="385746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fr-FR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(cons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C9ECC-1374-7B0F-9F99-28264A1A9050}"/>
              </a:ext>
            </a:extLst>
          </p:cNvPr>
          <p:cNvSpPr txBox="1"/>
          <p:nvPr/>
        </p:nvSpPr>
        <p:spPr>
          <a:xfrm>
            <a:off x="2310753" y="8654588"/>
            <a:ext cx="8042987" cy="213391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 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tail 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C1F298-E3F4-270D-FF6B-FD58B32B823F}"/>
              </a:ext>
            </a:extLst>
          </p:cNvPr>
          <p:cNvSpPr txBox="1"/>
          <p:nvPr/>
        </p:nvSpPr>
        <p:spPr>
          <a:xfrm>
            <a:off x="13958661" y="8654588"/>
            <a:ext cx="8042987" cy="213391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 '(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cdr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(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46AC1B-1C2C-A13C-1AA5-E3E381C7DF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5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08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D5101A-ABAF-F9B3-E00B-D1194F3D3710}"/>
              </a:ext>
            </a:extLst>
          </p:cNvPr>
          <p:cNvSpPr/>
          <p:nvPr/>
        </p:nvSpPr>
        <p:spPr>
          <a:xfrm>
            <a:off x="5598367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EB100A9-8F71-7197-CA78-8A1DCD2853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858000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09068F3-6B14-DFCB-A86B-54FD5D145A8E}"/>
              </a:ext>
            </a:extLst>
          </p:cNvPr>
          <p:cNvCxnSpPr>
            <a:cxnSpLocks/>
          </p:cNvCxnSpPr>
          <p:nvPr/>
        </p:nvCxnSpPr>
        <p:spPr>
          <a:xfrm>
            <a:off x="6214188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F35B2A2-1751-D507-16E4-525D76AA0CA4}"/>
              </a:ext>
            </a:extLst>
          </p:cNvPr>
          <p:cNvCxnSpPr>
            <a:cxnSpLocks/>
          </p:cNvCxnSpPr>
          <p:nvPr/>
        </p:nvCxnSpPr>
        <p:spPr>
          <a:xfrm>
            <a:off x="7467600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A94206CE-8819-1CD6-0761-1A88473E8443}"/>
              </a:ext>
            </a:extLst>
          </p:cNvPr>
          <p:cNvSpPr/>
          <p:nvPr/>
        </p:nvSpPr>
        <p:spPr>
          <a:xfrm>
            <a:off x="5570376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05A609B-BF80-F086-E7C0-AE1DB27850F5}"/>
              </a:ext>
            </a:extLst>
          </p:cNvPr>
          <p:cNvSpPr/>
          <p:nvPr/>
        </p:nvSpPr>
        <p:spPr>
          <a:xfrm>
            <a:off x="938659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9FEBCE-F0FA-F868-2AE0-94AAA1BEDBBF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64622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BA7B18F-1221-AC5F-1027-F5263B2E9EF3}"/>
              </a:ext>
            </a:extLst>
          </p:cNvPr>
          <p:cNvCxnSpPr>
            <a:cxnSpLocks/>
          </p:cNvCxnSpPr>
          <p:nvPr/>
        </p:nvCxnSpPr>
        <p:spPr>
          <a:xfrm>
            <a:off x="1000241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32F72EA-BC63-BF21-5C9A-1BBBE3D90823}"/>
              </a:ext>
            </a:extLst>
          </p:cNvPr>
          <p:cNvCxnSpPr>
            <a:cxnSpLocks/>
          </p:cNvCxnSpPr>
          <p:nvPr/>
        </p:nvCxnSpPr>
        <p:spPr>
          <a:xfrm>
            <a:off x="1125582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07DAB4F8-6F13-6BF9-4512-EC7ABB4E043E}"/>
              </a:ext>
            </a:extLst>
          </p:cNvPr>
          <p:cNvSpPr/>
          <p:nvPr/>
        </p:nvSpPr>
        <p:spPr>
          <a:xfrm>
            <a:off x="935860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B0D48F1-6ABD-9993-9742-CD42099BFCC9}"/>
              </a:ext>
            </a:extLst>
          </p:cNvPr>
          <p:cNvSpPr/>
          <p:nvPr/>
        </p:nvSpPr>
        <p:spPr>
          <a:xfrm>
            <a:off x="1336454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AC8AABA-048F-E941-CCC7-AD352F3D861C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1462417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7992846-BBE9-DBAB-53EC-120622254012}"/>
              </a:ext>
            </a:extLst>
          </p:cNvPr>
          <p:cNvCxnSpPr>
            <a:cxnSpLocks/>
          </p:cNvCxnSpPr>
          <p:nvPr/>
        </p:nvCxnSpPr>
        <p:spPr>
          <a:xfrm>
            <a:off x="1398036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D42C9B9-61BE-9062-8104-94288570C2D7}"/>
              </a:ext>
            </a:extLst>
          </p:cNvPr>
          <p:cNvCxnSpPr>
            <a:cxnSpLocks/>
          </p:cNvCxnSpPr>
          <p:nvPr/>
        </p:nvCxnSpPr>
        <p:spPr>
          <a:xfrm>
            <a:off x="1523377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2AE1A32B-F4E0-FB97-CB35-DE711EB9A82F}"/>
              </a:ext>
            </a:extLst>
          </p:cNvPr>
          <p:cNvSpPr/>
          <p:nvPr/>
        </p:nvSpPr>
        <p:spPr>
          <a:xfrm>
            <a:off x="1333655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77AA35-7BCC-5792-48D1-5014D32D22B1}"/>
              </a:ext>
            </a:extLst>
          </p:cNvPr>
          <p:cNvSpPr txBox="1"/>
          <p:nvPr/>
        </p:nvSpPr>
        <p:spPr>
          <a:xfrm>
            <a:off x="5570375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A3FC12-5613-4E2D-B7A8-C95175066195}"/>
              </a:ext>
            </a:extLst>
          </p:cNvPr>
          <p:cNvSpPr txBox="1"/>
          <p:nvPr/>
        </p:nvSpPr>
        <p:spPr>
          <a:xfrm>
            <a:off x="9358606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2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C179125-9171-A028-B73D-B49F2F8544CA}"/>
              </a:ext>
            </a:extLst>
          </p:cNvPr>
          <p:cNvSpPr txBox="1"/>
          <p:nvPr/>
        </p:nvSpPr>
        <p:spPr>
          <a:xfrm>
            <a:off x="13336555" y="9180570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29E8ED3-FC37-326B-C96D-9DFEF6AA1A03}"/>
              </a:ext>
            </a:extLst>
          </p:cNvPr>
          <p:cNvSpPr/>
          <p:nvPr/>
        </p:nvSpPr>
        <p:spPr>
          <a:xfrm>
            <a:off x="17526000" y="6419461"/>
            <a:ext cx="2519266" cy="1324946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8D4F309-CBEF-667F-D0FC-18C89E53FD83}"/>
              </a:ext>
            </a:extLst>
          </p:cNvPr>
          <p:cNvSpPr txBox="1"/>
          <p:nvPr/>
        </p:nvSpPr>
        <p:spPr>
          <a:xfrm>
            <a:off x="17526000" y="6651225"/>
            <a:ext cx="251926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nil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C191E47-DC25-CFB9-8EAE-DFBA2D83DB91}"/>
              </a:ext>
            </a:extLst>
          </p:cNvPr>
          <p:cNvSpPr txBox="1"/>
          <p:nvPr/>
        </p:nvSpPr>
        <p:spPr>
          <a:xfrm>
            <a:off x="8427098" y="2466486"/>
            <a:ext cx="550506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Cons-Cell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B0F5E55-FC76-9021-677E-548B4736ACE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147249" y="3307742"/>
            <a:ext cx="4032380" cy="275328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937FBF-8D6E-E5AF-CE37-9FE3DBC899A0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1179629" y="3307742"/>
            <a:ext cx="0" cy="275328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6B7EF51-EC42-750D-77C6-1553BB01E6C3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1179629" y="3307742"/>
            <a:ext cx="3444548" cy="274004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173300DF-6FCA-A9AC-1785-C69D85963A50}"/>
              </a:ext>
            </a:extLst>
          </p:cNvPr>
          <p:cNvSpPr txBox="1"/>
          <p:nvPr/>
        </p:nvSpPr>
        <p:spPr>
          <a:xfrm>
            <a:off x="8445760" y="2466486"/>
            <a:ext cx="550506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Cons-Cell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7691623-8A56-56D7-61E0-977D2A910FD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6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5" grpId="0" animBg="1"/>
      <p:bldP spid="26" grpId="0" animBg="1"/>
      <p:bldP spid="30" grpId="0" animBg="1"/>
      <p:bldP spid="31" grpId="0"/>
      <p:bldP spid="32" grpId="0"/>
      <p:bldP spid="33" grpId="0"/>
      <p:bldP spid="34" grpId="0" animBg="1"/>
      <p:bldP spid="35" grpId="0"/>
      <p:bldP spid="46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st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Lists</a:t>
            </a:r>
            <a:endParaRPr dirty="0"/>
          </a:p>
        </p:txBody>
      </p:sp>
      <p:sp>
        <p:nvSpPr>
          <p:cNvPr id="208" name="Syntax"/>
          <p:cNvSpPr txBox="1">
            <a:spLocks noGrp="1"/>
          </p:cNvSpPr>
          <p:nvPr>
            <p:ph type="body" idx="21"/>
          </p:nvPr>
        </p:nvSpPr>
        <p:spPr>
          <a:xfrm>
            <a:off x="1206500" y="220838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9D5101A-ABAF-F9B3-E00B-D1194F3D3710}"/>
              </a:ext>
            </a:extLst>
          </p:cNvPr>
          <p:cNvSpPr/>
          <p:nvPr/>
        </p:nvSpPr>
        <p:spPr>
          <a:xfrm>
            <a:off x="5598367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EB100A9-8F71-7197-CA78-8A1DCD2853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858000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09068F3-6B14-DFCB-A86B-54FD5D145A8E}"/>
              </a:ext>
            </a:extLst>
          </p:cNvPr>
          <p:cNvCxnSpPr>
            <a:cxnSpLocks/>
          </p:cNvCxnSpPr>
          <p:nvPr/>
        </p:nvCxnSpPr>
        <p:spPr>
          <a:xfrm>
            <a:off x="6214188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F35B2A2-1751-D507-16E4-525D76AA0CA4}"/>
              </a:ext>
            </a:extLst>
          </p:cNvPr>
          <p:cNvCxnSpPr>
            <a:cxnSpLocks/>
          </p:cNvCxnSpPr>
          <p:nvPr/>
        </p:nvCxnSpPr>
        <p:spPr>
          <a:xfrm>
            <a:off x="7467600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A94206CE-8819-1CD6-0761-1A88473E8443}"/>
              </a:ext>
            </a:extLst>
          </p:cNvPr>
          <p:cNvSpPr/>
          <p:nvPr/>
        </p:nvSpPr>
        <p:spPr>
          <a:xfrm>
            <a:off x="5570376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05A609B-BF80-F086-E7C0-AE1DB27850F5}"/>
              </a:ext>
            </a:extLst>
          </p:cNvPr>
          <p:cNvSpPr/>
          <p:nvPr/>
        </p:nvSpPr>
        <p:spPr>
          <a:xfrm>
            <a:off x="938659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9FEBCE-F0FA-F868-2AE0-94AAA1BEDBBF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064622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BA7B18F-1221-AC5F-1027-F5263B2E9EF3}"/>
              </a:ext>
            </a:extLst>
          </p:cNvPr>
          <p:cNvCxnSpPr>
            <a:cxnSpLocks/>
          </p:cNvCxnSpPr>
          <p:nvPr/>
        </p:nvCxnSpPr>
        <p:spPr>
          <a:xfrm>
            <a:off x="1000241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32F72EA-BC63-BF21-5C9A-1BBBE3D90823}"/>
              </a:ext>
            </a:extLst>
          </p:cNvPr>
          <p:cNvCxnSpPr>
            <a:cxnSpLocks/>
          </p:cNvCxnSpPr>
          <p:nvPr/>
        </p:nvCxnSpPr>
        <p:spPr>
          <a:xfrm>
            <a:off x="1125582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07DAB4F8-6F13-6BF9-4512-EC7ABB4E043E}"/>
              </a:ext>
            </a:extLst>
          </p:cNvPr>
          <p:cNvSpPr/>
          <p:nvPr/>
        </p:nvSpPr>
        <p:spPr>
          <a:xfrm>
            <a:off x="935860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B0D48F1-6ABD-9993-9742-CD42099BFCC9}"/>
              </a:ext>
            </a:extLst>
          </p:cNvPr>
          <p:cNvSpPr/>
          <p:nvPr/>
        </p:nvSpPr>
        <p:spPr>
          <a:xfrm>
            <a:off x="13364546" y="6419460"/>
            <a:ext cx="2519266" cy="1324947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AC8AABA-048F-E941-CCC7-AD352F3D861C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14624179" y="6419460"/>
            <a:ext cx="0" cy="132494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7992846-BBE9-DBAB-53EC-120622254012}"/>
              </a:ext>
            </a:extLst>
          </p:cNvPr>
          <p:cNvCxnSpPr>
            <a:cxnSpLocks/>
          </p:cNvCxnSpPr>
          <p:nvPr/>
        </p:nvCxnSpPr>
        <p:spPr>
          <a:xfrm>
            <a:off x="13980367" y="7081933"/>
            <a:ext cx="0" cy="18567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D42C9B9-61BE-9062-8104-94288570C2D7}"/>
              </a:ext>
            </a:extLst>
          </p:cNvPr>
          <p:cNvCxnSpPr>
            <a:cxnSpLocks/>
          </p:cNvCxnSpPr>
          <p:nvPr/>
        </p:nvCxnSpPr>
        <p:spPr>
          <a:xfrm>
            <a:off x="15233779" y="7081932"/>
            <a:ext cx="191899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2AE1A32B-F4E0-FB97-CB35-DE711EB9A82F}"/>
              </a:ext>
            </a:extLst>
          </p:cNvPr>
          <p:cNvSpPr/>
          <p:nvPr/>
        </p:nvSpPr>
        <p:spPr>
          <a:xfrm>
            <a:off x="13336555" y="8969070"/>
            <a:ext cx="1287623" cy="1264257"/>
          </a:xfrm>
          <a:prstGeom prst="flowChartConnector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077AA35-7BCC-5792-48D1-5014D32D22B1}"/>
              </a:ext>
            </a:extLst>
          </p:cNvPr>
          <p:cNvSpPr txBox="1"/>
          <p:nvPr/>
        </p:nvSpPr>
        <p:spPr>
          <a:xfrm>
            <a:off x="5570375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3A3FC12-5613-4E2D-B7A8-C95175066195}"/>
              </a:ext>
            </a:extLst>
          </p:cNvPr>
          <p:cNvSpPr txBox="1"/>
          <p:nvPr/>
        </p:nvSpPr>
        <p:spPr>
          <a:xfrm>
            <a:off x="9358606" y="916115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2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C179125-9171-A028-B73D-B49F2F8544CA}"/>
              </a:ext>
            </a:extLst>
          </p:cNvPr>
          <p:cNvSpPr txBox="1"/>
          <p:nvPr/>
        </p:nvSpPr>
        <p:spPr>
          <a:xfrm>
            <a:off x="13336555" y="9180570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endParaRPr kumimoji="0" lang="en-GB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29E8ED3-FC37-326B-C96D-9DFEF6AA1A03}"/>
              </a:ext>
            </a:extLst>
          </p:cNvPr>
          <p:cNvSpPr/>
          <p:nvPr/>
        </p:nvSpPr>
        <p:spPr>
          <a:xfrm>
            <a:off x="17526000" y="6419461"/>
            <a:ext cx="2519266" cy="1324946"/>
          </a:xfrm>
          <a:prstGeom prst="rect">
            <a:avLst/>
          </a:prstGeom>
          <a:ln w="571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8D4F309-CBEF-667F-D0FC-18C89E53FD83}"/>
              </a:ext>
            </a:extLst>
          </p:cNvPr>
          <p:cNvSpPr txBox="1"/>
          <p:nvPr/>
        </p:nvSpPr>
        <p:spPr>
          <a:xfrm>
            <a:off x="17526000" y="6651225"/>
            <a:ext cx="251926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nil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A4606E2-C31B-C82D-AD1F-5E8BA5F757BD}"/>
              </a:ext>
            </a:extLst>
          </p:cNvPr>
          <p:cNvSpPr txBox="1"/>
          <p:nvPr/>
        </p:nvSpPr>
        <p:spPr>
          <a:xfrm>
            <a:off x="7940350" y="3218351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 err="1">
                <a:solidFill>
                  <a:srgbClr val="000000"/>
                </a:solidFill>
              </a:rPr>
              <a:t>car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A4E6DF8-A4C5-8039-B425-F911CB32CAA4}"/>
              </a:ext>
            </a:extLst>
          </p:cNvPr>
          <p:cNvSpPr txBox="1"/>
          <p:nvPr/>
        </p:nvSpPr>
        <p:spPr>
          <a:xfrm>
            <a:off x="12048933" y="3254869"/>
            <a:ext cx="128762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 err="1">
                <a:solidFill>
                  <a:srgbClr val="000000"/>
                </a:solidFill>
              </a:rPr>
              <a:t>cdr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8070279-C175-F2B5-6CE5-C4D473DF24F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584161" y="4059607"/>
            <a:ext cx="1510005" cy="220143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9B67ED5-EE19-9494-AEDF-FE5729367701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1255829" y="4096125"/>
            <a:ext cx="1436915" cy="220097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DCA8A-C232-119F-A9D8-7205D7BEAD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0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Variables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1F7F691-AB9D-CA35-B96D-932259BB9D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22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Lisp (List Processing)</a:t>
            </a:r>
            <a:endParaRPr b="1" dirty="0"/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DC08E6A-F338-62B1-854C-37754CFB3C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Syntax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640A0-44A3-0D6E-19CA-82CA7C1B5D7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Declaration and </a:t>
            </a:r>
            <a:r>
              <a:rPr lang="de-DE" dirty="0" err="1"/>
              <a:t>initialization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declaration</a:t>
            </a:r>
            <a:endParaRPr lang="de-DE" dirty="0"/>
          </a:p>
          <a:p>
            <a:r>
              <a:rPr lang="de-DE" dirty="0"/>
              <a:t>Set/Change variable and </a:t>
            </a:r>
            <a:r>
              <a:rPr lang="de-DE" dirty="0" err="1"/>
              <a:t>local</a:t>
            </a:r>
            <a:r>
              <a:rPr lang="de-DE" dirty="0"/>
              <a:t> variable</a:t>
            </a:r>
          </a:p>
          <a:p>
            <a:r>
              <a:rPr lang="de-DE" dirty="0" err="1"/>
              <a:t>Local</a:t>
            </a:r>
            <a:r>
              <a:rPr lang="de-DE" dirty="0"/>
              <a:t> variables</a:t>
            </a:r>
          </a:p>
          <a:p>
            <a:r>
              <a:rPr lang="de-DE" dirty="0"/>
              <a:t>Constants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D423E3-85AC-045A-6801-72017D5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9AFBA3-3BD0-3CDE-40A2-BE7B6A9817BC}"/>
              </a:ext>
            </a:extLst>
          </p:cNvPr>
          <p:cNvSpPr txBox="1"/>
          <p:nvPr/>
        </p:nvSpPr>
        <p:spPr>
          <a:xfrm>
            <a:off x="12820519" y="3940728"/>
            <a:ext cx="8565243" cy="6258123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number#78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number#12)</a:t>
            </a:r>
          </a:p>
          <a:p>
            <a:pPr algn="l"/>
            <a:b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number#12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GB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((four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(five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</a:rPr>
              <a:t>	(write (+ four five)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defconstant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giesl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6EDFBF-031B-2DF7-F6EF-5746C141F3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15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5F05A-ECE3-42D0-3E69-B35E1D7FEEB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Input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Radius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circle</a:t>
            </a:r>
            <a:endParaRPr lang="en-GB" dirty="0"/>
          </a:p>
          <a:p>
            <a:pPr lvl="1"/>
            <a:r>
              <a:rPr lang="en-GB" dirty="0"/>
              <a:t>How much paint</a:t>
            </a:r>
          </a:p>
          <a:p>
            <a:r>
              <a:rPr lang="en-GB" dirty="0"/>
              <a:t>Output if there is enough paint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088B63-E030-E980-CEB4-5623874B8BA8}"/>
              </a:ext>
            </a:extLst>
          </p:cNvPr>
          <p:cNvSpPr txBox="1"/>
          <p:nvPr/>
        </p:nvSpPr>
        <p:spPr>
          <a:xfrm>
            <a:off x="10985500" y="3808062"/>
            <a:ext cx="12808210" cy="4842351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D438BF-48FD-FA7B-ECBD-2680E18ACC34}"/>
              </a:ext>
            </a:extLst>
          </p:cNvPr>
          <p:cNvSpPr txBox="1"/>
          <p:nvPr/>
        </p:nvSpPr>
        <p:spPr>
          <a:xfrm>
            <a:off x="21012020" y="3808062"/>
            <a:ext cx="33909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AE6E72-A6B7-AEFB-140E-4204CC73BD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9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6347493" y="4352138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Lisp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22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387C82-BF26-59FD-DB90-B39750FA0276}"/>
              </a:ext>
            </a:extLst>
          </p:cNvPr>
          <p:cNvSpPr txBox="1"/>
          <p:nvPr/>
        </p:nvSpPr>
        <p:spPr>
          <a:xfrm>
            <a:off x="2411703" y="4339050"/>
            <a:ext cx="17147593" cy="7304564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area)</a:t>
            </a:r>
            <a:endParaRPr lang="en-GB" sz="3600" dirty="0"/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98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Functions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BB6A32-E69B-82BC-D1FC-489C8642E8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269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7CE541-CBC0-FB62-06C2-3235D69F2B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Syntax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EB2D447-7340-53CD-FC87-B5FD5500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40F311-6145-BA96-4E78-F4C2A33BEF0D}"/>
              </a:ext>
            </a:extLst>
          </p:cNvPr>
          <p:cNvSpPr txBox="1"/>
          <p:nvPr/>
        </p:nvSpPr>
        <p:spPr>
          <a:xfrm>
            <a:off x="5893707" y="6654515"/>
            <a:ext cx="12596586" cy="5457904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pow (x y)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5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(= y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  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 x (pow x(- y </a:t>
            </a:r>
            <a:r>
              <a:rPr lang="en-GB" sz="5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 algn="l"/>
            <a:r>
              <a:rPr lang="en-GB" sz="5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CA67020-8EEB-4A5B-F996-A632D2B71EF9}"/>
              </a:ext>
            </a:extLst>
          </p:cNvPr>
          <p:cNvSpPr txBox="1"/>
          <p:nvPr/>
        </p:nvSpPr>
        <p:spPr>
          <a:xfrm>
            <a:off x="534696" y="4787027"/>
            <a:ext cx="407462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rgbClr val="000000"/>
                </a:solidFill>
              </a:rPr>
              <a:t>M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acro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“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defun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”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D3CB44-3396-4758-E956-D9ACD928B9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09322" y="5207655"/>
            <a:ext cx="2202025" cy="16503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6786099-776B-5268-5D71-84C35072F588}"/>
              </a:ext>
            </a:extLst>
          </p:cNvPr>
          <p:cNvSpPr txBox="1"/>
          <p:nvPr/>
        </p:nvSpPr>
        <p:spPr>
          <a:xfrm>
            <a:off x="6811347" y="3399119"/>
            <a:ext cx="483325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rgbClr val="000000"/>
                </a:solidFill>
              </a:rPr>
              <a:t>Function name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EB80E05-A1D8-14C4-8E28-B9CF6DB17FA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227976" y="4240375"/>
            <a:ext cx="0" cy="261762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0720F65-25C3-D839-ECE1-5DF9E463417B}"/>
              </a:ext>
            </a:extLst>
          </p:cNvPr>
          <p:cNvSpPr txBox="1"/>
          <p:nvPr/>
        </p:nvSpPr>
        <p:spPr>
          <a:xfrm>
            <a:off x="11274361" y="3477350"/>
            <a:ext cx="710992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rgbClr val="000000"/>
                </a:solidFill>
              </a:rPr>
              <a:t>Parameters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508AE9-39CA-B6C4-4ED0-42FD34EB1D0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985500" y="4318606"/>
            <a:ext cx="3843825" cy="251384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CEBE127E-ADF1-813B-6687-7D6CDB2E2799}"/>
                  </a:ext>
                </a:extLst>
              </p14:cNvPr>
              <p14:cNvContentPartPr/>
              <p14:nvPr/>
            </p14:nvContentPartPr>
            <p14:xfrm>
              <a:off x="7818686" y="8331708"/>
              <a:ext cx="352080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CEBE127E-ADF1-813B-6687-7D6CDB2E27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046" y="8224068"/>
                <a:ext cx="3628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45FE5A08-B410-5240-3308-06BA7E684BA0}"/>
                  </a:ext>
                </a:extLst>
              </p14:cNvPr>
              <p14:cNvContentPartPr/>
              <p14:nvPr/>
            </p14:nvContentPartPr>
            <p14:xfrm>
              <a:off x="8900486" y="9209028"/>
              <a:ext cx="608040" cy="3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45FE5A08-B410-5240-3308-06BA7E684B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6846" y="9101028"/>
                <a:ext cx="71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F7D21CF7-3EED-8718-9178-3129F4EA0484}"/>
                  </a:ext>
                </a:extLst>
              </p14:cNvPr>
              <p14:cNvContentPartPr/>
              <p14:nvPr/>
            </p14:nvContentPartPr>
            <p14:xfrm>
              <a:off x="9087326" y="10179228"/>
              <a:ext cx="7437960" cy="36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F7D21CF7-3EED-8718-9178-3129F4EA04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3686" y="10071588"/>
                <a:ext cx="7545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8783826C-DAC1-B2D4-F63A-7FA62D273FDF}"/>
                  </a:ext>
                </a:extLst>
              </p14:cNvPr>
              <p14:cNvContentPartPr/>
              <p14:nvPr/>
            </p14:nvContentPartPr>
            <p14:xfrm>
              <a:off x="7445006" y="10925868"/>
              <a:ext cx="301320" cy="3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8783826C-DAC1-B2D4-F63A-7FA62D273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1006" y="10817868"/>
                <a:ext cx="4089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11AB9C-11A9-C686-9446-F04A734BF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33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5433093" y="4352138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Lisp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25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64B6E0-4745-14D6-D2B7-1FEF48C7C2B6}"/>
              </a:ext>
            </a:extLst>
          </p:cNvPr>
          <p:cNvSpPr txBox="1"/>
          <p:nvPr/>
        </p:nvSpPr>
        <p:spPr>
          <a:xfrm>
            <a:off x="2985797" y="4352138"/>
            <a:ext cx="15507477" cy="6196568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defvar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area)</a:t>
            </a:r>
          </a:p>
          <a:p>
            <a:pPr algn="l"/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1597847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6235526" y="4906135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Lisp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26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4FB9E3-1582-ACBA-2A8F-955E268C8B9A}"/>
              </a:ext>
            </a:extLst>
          </p:cNvPr>
          <p:cNvSpPr txBox="1"/>
          <p:nvPr/>
        </p:nvSpPr>
        <p:spPr>
          <a:xfrm>
            <a:off x="2761862" y="4906135"/>
            <a:ext cx="16739118" cy="4534575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5CABD7A-75EB-B79A-1DAF-A9F8FECF98BF}"/>
                  </a:ext>
                </a:extLst>
              </p14:cNvPr>
              <p14:cNvContentPartPr/>
              <p14:nvPr/>
            </p14:nvContentPartPr>
            <p14:xfrm>
              <a:off x="4086264" y="5854548"/>
              <a:ext cx="1461960" cy="3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5CABD7A-75EB-B79A-1DAF-A9F8FECF9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264" y="5674908"/>
                <a:ext cx="1641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4A710D1F-8A4E-9342-327D-0ABF43347FF3}"/>
                  </a:ext>
                </a:extLst>
              </p14:cNvPr>
              <p14:cNvContentPartPr/>
              <p14:nvPr/>
            </p14:nvContentPartPr>
            <p14:xfrm>
              <a:off x="4011384" y="6414348"/>
              <a:ext cx="3913200" cy="3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4A710D1F-8A4E-9342-327D-0ABF43347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384" y="6234708"/>
                <a:ext cx="4092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E1C7E64-933E-D778-FF89-108A348BC5AB}"/>
                  </a:ext>
                </a:extLst>
              </p14:cNvPr>
              <p14:cNvContentPartPr/>
              <p14:nvPr/>
            </p14:nvContentPartPr>
            <p14:xfrm>
              <a:off x="4030824" y="8579028"/>
              <a:ext cx="6150600" cy="36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E1C7E64-933E-D778-FF89-108A348BC5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24" y="8399388"/>
                <a:ext cx="6330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B2F4DAE-FFEB-1455-A639-2D834C991D6A}"/>
                  </a:ext>
                </a:extLst>
              </p14:cNvPr>
              <p14:cNvContentPartPr/>
              <p14:nvPr/>
            </p14:nvContentPartPr>
            <p14:xfrm>
              <a:off x="3955584" y="7518828"/>
              <a:ext cx="4586400" cy="1548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B2F4DAE-FFEB-1455-A639-2D834C991D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5944" y="7339188"/>
                <a:ext cx="476604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669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69DC2E-C742-88AD-F000-5CBDB90372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89B7CC-9DFB-D32A-35C0-2518EE25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A31D64-E15A-7B87-F774-488DF22956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27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F82234-A79B-C2BF-C5FB-100638335E47}"/>
              </a:ext>
            </a:extLst>
          </p:cNvPr>
          <p:cNvSpPr txBox="1"/>
          <p:nvPr/>
        </p:nvSpPr>
        <p:spPr>
          <a:xfrm>
            <a:off x="5492564" y="4962604"/>
            <a:ext cx="3894032" cy="7673896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  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(/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incf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decf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da-DK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da-DK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F381B9-34CB-CEEC-2F24-02CD57C314D2}"/>
              </a:ext>
            </a:extLst>
          </p:cNvPr>
          <p:cNvSpPr txBox="1"/>
          <p:nvPr/>
        </p:nvSpPr>
        <p:spPr>
          <a:xfrm>
            <a:off x="5492564" y="3343783"/>
            <a:ext cx="389403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Arithmetic</a:t>
            </a: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Operations</a:t>
            </a:r>
            <a:endParaRPr kumimoji="0" lang="en-GB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C6B40B-2D3C-5ECA-7885-EF34026AB1C5}"/>
              </a:ext>
            </a:extLst>
          </p:cNvPr>
          <p:cNvSpPr txBox="1"/>
          <p:nvPr/>
        </p:nvSpPr>
        <p:spPr>
          <a:xfrm>
            <a:off x="11700587" y="4223941"/>
            <a:ext cx="4366726" cy="8412559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(/=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(&lt;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(&gt;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(=&lt;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(=&gt;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(min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DD950F-6BED-6767-FEC7-0A3784D9F420}"/>
              </a:ext>
            </a:extLst>
          </p:cNvPr>
          <p:cNvSpPr txBox="1"/>
          <p:nvPr/>
        </p:nvSpPr>
        <p:spPr>
          <a:xfrm>
            <a:off x="11532637" y="2568854"/>
            <a:ext cx="436672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b="1" dirty="0" err="1">
                <a:solidFill>
                  <a:srgbClr val="000000"/>
                </a:solidFill>
              </a:rPr>
              <a:t>Comparison</a:t>
            </a:r>
            <a:endParaRPr lang="de-DE" sz="3600" b="1" dirty="0">
              <a:solidFill>
                <a:srgbClr val="000000"/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Operations</a:t>
            </a:r>
            <a:endParaRPr kumimoji="0" lang="en-GB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39399C-2B08-A5E9-06B5-1CA336F0A632}"/>
              </a:ext>
            </a:extLst>
          </p:cNvPr>
          <p:cNvSpPr txBox="1"/>
          <p:nvPr/>
        </p:nvSpPr>
        <p:spPr>
          <a:xfrm>
            <a:off x="17914775" y="4223941"/>
            <a:ext cx="4833257" cy="8412559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147A70-D7E5-E36B-A6EC-3DDB006DBE28}"/>
              </a:ext>
            </a:extLst>
          </p:cNvPr>
          <p:cNvSpPr txBox="1"/>
          <p:nvPr/>
        </p:nvSpPr>
        <p:spPr>
          <a:xfrm>
            <a:off x="18605239" y="2514600"/>
            <a:ext cx="345232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Logical </a:t>
            </a: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Operations</a:t>
            </a:r>
            <a:endParaRPr kumimoji="0" lang="en-GB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5866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1F7F691-AB9D-CA35-B96D-932259BB9D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694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9105121-D43F-BA89-A448-E1C823C80F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making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813975-37AB-46E0-23EC-4AA05022C46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If-then-else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r>
              <a:rPr lang="de-DE" dirty="0" err="1"/>
              <a:t>cond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multiple test-action </a:t>
            </a:r>
            <a:r>
              <a:rPr lang="de-DE" dirty="0" err="1"/>
              <a:t>clauses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: </a:t>
            </a:r>
            <a:r>
              <a:rPr lang="de-DE" dirty="0" err="1"/>
              <a:t>if-then</a:t>
            </a:r>
            <a:endParaRPr lang="de-DE" dirty="0"/>
          </a:p>
          <a:p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D29D0B-F031-54D7-2819-A411BB22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6D144-F8E0-0C35-AD6B-A966E5FE5D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29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F15B99-75B8-E013-917F-AE5946458A49}"/>
              </a:ext>
            </a:extLst>
          </p:cNvPr>
          <p:cNvSpPr txBox="1"/>
          <p:nvPr/>
        </p:nvSpPr>
        <p:spPr>
          <a:xfrm>
            <a:off x="13398502" y="4984673"/>
            <a:ext cx="7687443" cy="2318583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(condition) 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(action1)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(action2))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DC39B9-EF1F-6CBF-8335-F98D835B0C5C}"/>
              </a:ext>
            </a:extLst>
          </p:cNvPr>
          <p:cNvSpPr txBox="1"/>
          <p:nvPr/>
        </p:nvSpPr>
        <p:spPr>
          <a:xfrm>
            <a:off x="13398504" y="2015650"/>
            <a:ext cx="7687442" cy="1333698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 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action1</a:t>
            </a:r>
          </a:p>
          <a:p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action2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7451AB5-244C-D9CC-D724-92B6A9F6B297}"/>
              </a:ext>
            </a:extLst>
          </p:cNvPr>
          <p:cNvSpPr txBox="1"/>
          <p:nvPr/>
        </p:nvSpPr>
        <p:spPr>
          <a:xfrm>
            <a:off x="14806935" y="1297505"/>
            <a:ext cx="48705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2C0A7F-6F5A-5CC1-17E9-8E04A3FBCC61}"/>
              </a:ext>
            </a:extLst>
          </p:cNvPr>
          <p:cNvSpPr txBox="1"/>
          <p:nvPr/>
        </p:nvSpPr>
        <p:spPr>
          <a:xfrm>
            <a:off x="15590703" y="4266528"/>
            <a:ext cx="33030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184B1A-9B6D-F444-54D3-E6B5CA7D2F5A}"/>
              </a:ext>
            </a:extLst>
          </p:cNvPr>
          <p:cNvSpPr txBox="1"/>
          <p:nvPr/>
        </p:nvSpPr>
        <p:spPr>
          <a:xfrm>
            <a:off x="13398500" y="11266744"/>
            <a:ext cx="7687442" cy="1087477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(condition) (action))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6A4DAAE-9F4B-C09F-78EE-360C5704B5A9}"/>
              </a:ext>
            </a:extLst>
          </p:cNvPr>
          <p:cNvSpPr txBox="1"/>
          <p:nvPr/>
        </p:nvSpPr>
        <p:spPr>
          <a:xfrm>
            <a:off x="13398502" y="7694821"/>
            <a:ext cx="7687440" cy="3180358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(test1 action1)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(test2 action2)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32511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430888-942B-FD1A-9944-9C4222715F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Lisp?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2A02F8-26E8-D3DA-658B-1DE0C0F2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Lisp</a:t>
            </a:r>
            <a:endParaRPr lang="en-GB" dirty="0"/>
          </a:p>
        </p:txBody>
      </p:sp>
      <p:sp>
        <p:nvSpPr>
          <p:cNvPr id="6" name="ALGOL">
            <a:extLst>
              <a:ext uri="{FF2B5EF4-FFF2-40B4-BE49-F238E27FC236}">
                <a16:creationId xmlns:a16="http://schemas.microsoft.com/office/drawing/2014/main" id="{86DAB456-4F59-5A72-F312-08334B00B637}"/>
              </a:ext>
            </a:extLst>
          </p:cNvPr>
          <p:cNvSpPr txBox="1"/>
          <p:nvPr/>
        </p:nvSpPr>
        <p:spPr>
          <a:xfrm>
            <a:off x="10412301" y="2722517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  Lisp</a:t>
            </a:r>
            <a:endParaRPr dirty="0"/>
          </a:p>
        </p:txBody>
      </p:sp>
      <p:cxnSp>
        <p:nvCxnSpPr>
          <p:cNvPr id="7" name="Verbindungslinie">
            <a:extLst>
              <a:ext uri="{FF2B5EF4-FFF2-40B4-BE49-F238E27FC236}">
                <a16:creationId xmlns:a16="http://schemas.microsoft.com/office/drawing/2014/main" id="{4642DE2C-5DF9-7040-0CE6-FEF1BE5F015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172095" y="3638701"/>
            <a:ext cx="3426078" cy="19971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8" name="ALGOL 58">
            <a:extLst>
              <a:ext uri="{FF2B5EF4-FFF2-40B4-BE49-F238E27FC236}">
                <a16:creationId xmlns:a16="http://schemas.microsoft.com/office/drawing/2014/main" id="{C3C30029-5317-47D4-DA91-5B31BD76F329}"/>
              </a:ext>
            </a:extLst>
          </p:cNvPr>
          <p:cNvSpPr txBox="1"/>
          <p:nvPr/>
        </p:nvSpPr>
        <p:spPr>
          <a:xfrm>
            <a:off x="5714787" y="5635820"/>
            <a:ext cx="2914616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 b="1" i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Origin</a:t>
            </a:r>
          </a:p>
        </p:txBody>
      </p:sp>
      <p:sp>
        <p:nvSpPr>
          <p:cNvPr id="9" name="ALGOL 60">
            <a:extLst>
              <a:ext uri="{FF2B5EF4-FFF2-40B4-BE49-F238E27FC236}">
                <a16:creationId xmlns:a16="http://schemas.microsoft.com/office/drawing/2014/main" id="{55BF5C66-C656-2ADD-2079-8FF31A87AA8A}"/>
              </a:ext>
            </a:extLst>
          </p:cNvPr>
          <p:cNvSpPr txBox="1"/>
          <p:nvPr/>
        </p:nvSpPr>
        <p:spPr>
          <a:xfrm>
            <a:off x="10827683" y="8068247"/>
            <a:ext cx="3013204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 b="1" i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General</a:t>
            </a:r>
            <a:endParaRPr dirty="0"/>
          </a:p>
        </p:txBody>
      </p:sp>
      <p:sp>
        <p:nvSpPr>
          <p:cNvPr id="10" name="ALGOL 68">
            <a:extLst>
              <a:ext uri="{FF2B5EF4-FFF2-40B4-BE49-F238E27FC236}">
                <a16:creationId xmlns:a16="http://schemas.microsoft.com/office/drawing/2014/main" id="{5F23BC8A-CF40-5B13-6657-351EC3D6DAAA}"/>
              </a:ext>
            </a:extLst>
          </p:cNvPr>
          <p:cNvSpPr txBox="1"/>
          <p:nvPr/>
        </p:nvSpPr>
        <p:spPr>
          <a:xfrm>
            <a:off x="15616142" y="5654416"/>
            <a:ext cx="266574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 b="1" i="1">
                <a:solidFill>
                  <a:srgbClr val="000000"/>
                </a:solidFill>
              </a:defRPr>
            </a:lvl1pPr>
          </a:lstStyle>
          <a:p>
            <a:r>
              <a:rPr lang="de-DE" dirty="0" err="1"/>
              <a:t>Influence</a:t>
            </a:r>
            <a:endParaRPr dirty="0"/>
          </a:p>
        </p:txBody>
      </p:sp>
      <p:cxnSp>
        <p:nvCxnSpPr>
          <p:cNvPr id="11" name="Verbindungslinie">
            <a:extLst>
              <a:ext uri="{FF2B5EF4-FFF2-40B4-BE49-F238E27FC236}">
                <a16:creationId xmlns:a16="http://schemas.microsoft.com/office/drawing/2014/main" id="{CF4F2EF8-1B6E-EBF4-9E93-B1ACD5FD46E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1905402" y="3808062"/>
            <a:ext cx="0" cy="426018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2" name="Verbindungslinie">
            <a:extLst>
              <a:ext uri="{FF2B5EF4-FFF2-40B4-BE49-F238E27FC236}">
                <a16:creationId xmlns:a16="http://schemas.microsoft.com/office/drawing/2014/main" id="{CFF05DA6-D330-DD60-2FA6-C45BFDDA5C2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3398502" y="3657297"/>
            <a:ext cx="3550513" cy="19971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" name="First version of ALGOL…">
            <a:extLst>
              <a:ext uri="{FF2B5EF4-FFF2-40B4-BE49-F238E27FC236}">
                <a16:creationId xmlns:a16="http://schemas.microsoft.com/office/drawing/2014/main" id="{6719CD05-96C5-01DA-A7E5-B5F1A700220C}"/>
              </a:ext>
            </a:extLst>
          </p:cNvPr>
          <p:cNvSpPr txBox="1"/>
          <p:nvPr/>
        </p:nvSpPr>
        <p:spPr>
          <a:xfrm>
            <a:off x="5528914" y="6376811"/>
            <a:ext cx="258938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/>
              <a:t>1958 John McCarthy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high-level language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Mathmetical</a:t>
            </a:r>
            <a:r>
              <a:rPr lang="de-DE" dirty="0"/>
              <a:t> </a:t>
            </a:r>
            <a:r>
              <a:rPr lang="de-DE" dirty="0" err="1"/>
              <a:t>notation</a:t>
            </a:r>
            <a:endParaRPr dirty="0"/>
          </a:p>
        </p:txBody>
      </p:sp>
      <p:sp>
        <p:nvSpPr>
          <p:cNvPr id="14" name="More powerful…">
            <a:extLst>
              <a:ext uri="{FF2B5EF4-FFF2-40B4-BE49-F238E27FC236}">
                <a16:creationId xmlns:a16="http://schemas.microsoft.com/office/drawing/2014/main" id="{D7470383-C92C-4280-2193-6E1EA5DCD1A1}"/>
              </a:ext>
            </a:extLst>
          </p:cNvPr>
          <p:cNvSpPr txBox="1"/>
          <p:nvPr/>
        </p:nvSpPr>
        <p:spPr>
          <a:xfrm>
            <a:off x="10610707" y="8807114"/>
            <a:ext cx="258938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/>
              <a:t>Multi-</a:t>
            </a:r>
            <a:r>
              <a:rPr lang="de-DE" dirty="0" err="1"/>
              <a:t>pardigm</a:t>
            </a:r>
            <a:endParaRPr lang="de-DE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Funtional</a:t>
            </a:r>
            <a:r>
              <a:rPr lang="de-DE" dirty="0"/>
              <a:t> 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/>
              <a:t>Dynamic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Homoiconic</a:t>
            </a:r>
            <a:endParaRPr lang="de-DE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endParaRPr lang="de-DE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15" name="Much more complex…">
            <a:extLst>
              <a:ext uri="{FF2B5EF4-FFF2-40B4-BE49-F238E27FC236}">
                <a16:creationId xmlns:a16="http://schemas.microsoft.com/office/drawing/2014/main" id="{7C0AF49E-8446-07F1-A2B8-78937FFE1A21}"/>
              </a:ext>
            </a:extLst>
          </p:cNvPr>
          <p:cNvSpPr txBox="1"/>
          <p:nvPr/>
        </p:nvSpPr>
        <p:spPr>
          <a:xfrm>
            <a:off x="15616143" y="6376811"/>
            <a:ext cx="4377750" cy="2026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Pioneer</a:t>
            </a:r>
            <a:endParaRPr lang="de-DE" dirty="0"/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Dialects</a:t>
            </a:r>
            <a:r>
              <a:rPr lang="de-DE" dirty="0"/>
              <a:t>: Scheme, </a:t>
            </a:r>
            <a:r>
              <a:rPr lang="de-DE" dirty="0" err="1"/>
              <a:t>Clojure</a:t>
            </a:r>
            <a:endParaRPr lang="de-DE" dirty="0"/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dirty="0" err="1"/>
              <a:t>Languages</a:t>
            </a:r>
            <a:r>
              <a:rPr lang="de-DE" dirty="0"/>
              <a:t>: Python, Haskell</a:t>
            </a:r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50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AC504E8-ECBE-4A7B-38C7-C9513EF90D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76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07A8C-CFB4-897F-46D7-DAEA099BD2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30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799C72A-BD7F-BEFB-07F0-20149321DF72}"/>
              </a:ext>
            </a:extLst>
          </p:cNvPr>
          <p:cNvSpPr txBox="1"/>
          <p:nvPr/>
        </p:nvSpPr>
        <p:spPr>
          <a:xfrm>
            <a:off x="3399712" y="4322479"/>
            <a:ext cx="15171575" cy="6750566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</a:t>
            </a:r>
          </a:p>
          <a:p>
            <a:pPr algn="l"/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(&lt;= area paint)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D6E7FE-6106-FD3C-25AD-3CC282D73232}"/>
              </a:ext>
            </a:extLst>
          </p:cNvPr>
          <p:cNvSpPr txBox="1"/>
          <p:nvPr/>
        </p:nvSpPr>
        <p:spPr>
          <a:xfrm>
            <a:off x="15731412" y="4322479"/>
            <a:ext cx="33963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CCB29AD-0DE6-DADC-D56B-643CABCC8B8A}"/>
                  </a:ext>
                </a:extLst>
              </p14:cNvPr>
              <p14:cNvContentPartPr/>
              <p14:nvPr/>
            </p14:nvContentPartPr>
            <p14:xfrm>
              <a:off x="5634661" y="10202628"/>
              <a:ext cx="154440" cy="3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CCB29AD-0DE6-DADC-D56B-643CABCC8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021" y="10022988"/>
                <a:ext cx="334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D42FACC-7658-6681-A1EB-A54E88BAA942}"/>
                  </a:ext>
                </a:extLst>
              </p14:cNvPr>
              <p14:cNvContentPartPr/>
              <p14:nvPr/>
            </p14:nvContentPartPr>
            <p14:xfrm>
              <a:off x="5597581" y="9642828"/>
              <a:ext cx="231480" cy="36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D42FACC-7658-6681-A1EB-A54E88BAA9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7941" y="9463188"/>
                <a:ext cx="411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431E648-2B0E-9A2B-D00C-6923456D2077}"/>
                  </a:ext>
                </a:extLst>
              </p14:cNvPr>
              <p14:cNvContentPartPr/>
              <p14:nvPr/>
            </p14:nvContentPartPr>
            <p14:xfrm>
              <a:off x="5746621" y="9083028"/>
              <a:ext cx="335844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431E648-2B0E-9A2B-D00C-6923456D20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6981" y="8903028"/>
                <a:ext cx="35380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940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E142F41-DEAA-2C9D-86C5-447D32BFD7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Loops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C986F-267A-564F-4974-8FCCB5CB374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loop</a:t>
            </a:r>
          </a:p>
          <a:p>
            <a:r>
              <a:rPr lang="de-DE" dirty="0"/>
              <a:t>loop </a:t>
            </a:r>
            <a:r>
              <a:rPr lang="de-DE" dirty="0" err="1"/>
              <a:t>for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85ACE35-49B2-AFCD-0EF3-2A5B5C41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0E334-2962-CD79-920D-563DF5C3EF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31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F5B8EB-03AD-AF35-4EA9-1664C42A17D0}"/>
              </a:ext>
            </a:extLst>
          </p:cNvPr>
          <p:cNvSpPr txBox="1"/>
          <p:nvPr/>
        </p:nvSpPr>
        <p:spPr>
          <a:xfrm>
            <a:off x="9832077" y="3307742"/>
            <a:ext cx="8148735" cy="4780796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(</a:t>
            </a:r>
            <a:r>
              <a:rPr lang="en-GB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(+ a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(write a)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(</a:t>
            </a:r>
            <a:r>
              <a:rPr lang="en-GB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(&gt; a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FD5944-D292-C62A-FF6F-8BBDDF49C773}"/>
              </a:ext>
            </a:extLst>
          </p:cNvPr>
          <p:cNvSpPr txBox="1"/>
          <p:nvPr/>
        </p:nvSpPr>
        <p:spPr>
          <a:xfrm>
            <a:off x="18301624" y="4954534"/>
            <a:ext cx="3202066" cy="5642570"/>
          </a:xfrm>
          <a:prstGeom prst="rect">
            <a:avLst/>
          </a:prstGeom>
          <a:noFill/>
          <a:ln w="12700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	1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2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3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4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5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6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7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8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9</a:t>
            </a:r>
          </a:p>
          <a:p>
            <a:pPr lvl="2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10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0AAA668-C005-EFCE-AA4E-EBF86958E022}"/>
              </a:ext>
            </a:extLst>
          </p:cNvPr>
          <p:cNvSpPr txBox="1"/>
          <p:nvPr/>
        </p:nvSpPr>
        <p:spPr>
          <a:xfrm>
            <a:off x="9832076" y="8500206"/>
            <a:ext cx="8148735" cy="3057247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 a from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GB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(print a)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4103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E142F41-DEAA-2C9D-86C5-447D32BFD7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Loops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C986F-267A-564F-4974-8FCCB5CB374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loop</a:t>
            </a:r>
          </a:p>
          <a:p>
            <a:r>
              <a:rPr lang="de-DE" dirty="0"/>
              <a:t>loop </a:t>
            </a:r>
            <a:r>
              <a:rPr lang="de-DE" dirty="0" err="1"/>
              <a:t>for</a:t>
            </a:r>
            <a:endParaRPr lang="de-DE" dirty="0"/>
          </a:p>
          <a:p>
            <a:r>
              <a:rPr lang="de-DE" dirty="0"/>
              <a:t>do, </a:t>
            </a:r>
            <a:r>
              <a:rPr lang="de-DE" dirty="0" err="1"/>
              <a:t>dotimes</a:t>
            </a:r>
            <a:r>
              <a:rPr lang="de-DE" dirty="0"/>
              <a:t>, </a:t>
            </a:r>
            <a:r>
              <a:rPr lang="de-DE" dirty="0" err="1"/>
              <a:t>dolist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85ACE35-49B2-AFCD-0EF3-2A5B5C41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0E334-2962-CD79-920D-563DF5C3EF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32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B5620D-2BFC-2E5C-98A5-869211C7AB1C}"/>
              </a:ext>
            </a:extLst>
          </p:cNvPr>
          <p:cNvSpPr txBox="1"/>
          <p:nvPr/>
        </p:nvSpPr>
        <p:spPr>
          <a:xfrm>
            <a:off x="9473625" y="6947911"/>
            <a:ext cx="10676609" cy="2318583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 x in '(</a:t>
            </a:r>
            <a:r>
              <a:rPr lang="en-GB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Toygun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Sandro Tufan)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(format 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"~s~%"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820CBD-E314-C5BC-0093-F2EEC6EA4C68}"/>
              </a:ext>
            </a:extLst>
          </p:cNvPr>
          <p:cNvSpPr txBox="1"/>
          <p:nvPr/>
        </p:nvSpPr>
        <p:spPr>
          <a:xfrm>
            <a:off x="15498551" y="9763403"/>
            <a:ext cx="4651683" cy="1764586"/>
          </a:xfrm>
          <a:prstGeom prst="rect">
            <a:avLst/>
          </a:prstGeom>
          <a:noFill/>
          <a:ln w="12700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	TOYGUN</a:t>
            </a:r>
          </a:p>
          <a:p>
            <a:pPr lvl="1" indent="0" algn="l"/>
            <a:r>
              <a:rPr lang="de-DE" sz="3600" dirty="0"/>
              <a:t>	SANDRO</a:t>
            </a:r>
          </a:p>
          <a:p>
            <a:pPr lvl="1" indent="0" algn="l"/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	TUFAN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A5F9B5-0B5D-450D-A428-6B8F2C0DCCD2}"/>
              </a:ext>
            </a:extLst>
          </p:cNvPr>
          <p:cNvSpPr txBox="1"/>
          <p:nvPr/>
        </p:nvSpPr>
        <p:spPr>
          <a:xfrm>
            <a:off x="12001499" y="3065987"/>
            <a:ext cx="8148735" cy="3057247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 a from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GB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GB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(print a)</a:t>
            </a:r>
          </a:p>
          <a:p>
            <a:pPr algn="l"/>
            <a:r>
              <a:rPr lang="en-GB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2689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07A8C-CFB4-897F-46D7-DAEA099BD2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01499" y="13076008"/>
            <a:ext cx="359073" cy="379591"/>
          </a:xfrm>
        </p:spPr>
        <p:txBody>
          <a:bodyPr/>
          <a:lstStyle/>
          <a:p>
            <a:pPr algn="l"/>
            <a:fld id="{86CB4B4D-7CA3-9044-876B-883B54F8677D}" type="slidenum">
              <a:rPr lang="en-GB" smtClean="0"/>
              <a:pPr algn="l"/>
              <a:t>33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D6E7FE-6106-FD3C-25AD-3CC282D73232}"/>
              </a:ext>
            </a:extLst>
          </p:cNvPr>
          <p:cNvSpPr txBox="1"/>
          <p:nvPr/>
        </p:nvSpPr>
        <p:spPr>
          <a:xfrm>
            <a:off x="15619444" y="4601204"/>
            <a:ext cx="33963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AA294F-0DAD-0392-58B9-F74F4F6C40A0}"/>
              </a:ext>
            </a:extLst>
          </p:cNvPr>
          <p:cNvSpPr txBox="1"/>
          <p:nvPr/>
        </p:nvSpPr>
        <p:spPr>
          <a:xfrm>
            <a:off x="2662592" y="4601204"/>
            <a:ext cx="14443788" cy="5642570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(write-line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(&lt;= area paint)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FC99B27-3DEA-49F2-604A-9F28091365B8}"/>
                  </a:ext>
                </a:extLst>
              </p14:cNvPr>
              <p14:cNvContentPartPr/>
              <p14:nvPr/>
            </p14:nvContentPartPr>
            <p14:xfrm>
              <a:off x="4011384" y="6078468"/>
              <a:ext cx="930600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FC99B27-3DEA-49F2-604A-9F2809136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1384" y="5898828"/>
                <a:ext cx="9485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A22A64E9-AEF6-FD6D-8543-D40B7A824E9E}"/>
                  </a:ext>
                </a:extLst>
              </p14:cNvPr>
              <p14:cNvContentPartPr/>
              <p14:nvPr/>
            </p14:nvContentPartPr>
            <p14:xfrm>
              <a:off x="3974304" y="7216788"/>
              <a:ext cx="10914840" cy="3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A22A64E9-AEF6-FD6D-8543-D40B7A824E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4304" y="7037148"/>
                <a:ext cx="11094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FAAE5BD-0551-BC56-B010-07BA9BBD5D2D}"/>
                  </a:ext>
                </a:extLst>
              </p14:cNvPr>
              <p14:cNvContentPartPr/>
              <p14:nvPr/>
            </p14:nvContentPartPr>
            <p14:xfrm>
              <a:off x="5672424" y="7216788"/>
              <a:ext cx="347400" cy="36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FAAE5BD-0551-BC56-B010-07BA9BBD5D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2424" y="7037148"/>
                <a:ext cx="527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BF25A3E-1EC1-AF11-63E0-9FD6D96365AA}"/>
                  </a:ext>
                </a:extLst>
              </p14:cNvPr>
              <p14:cNvContentPartPr/>
              <p14:nvPr/>
            </p14:nvContentPartPr>
            <p14:xfrm>
              <a:off x="4926504" y="9400188"/>
              <a:ext cx="9859680" cy="3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BF25A3E-1EC1-AF11-63E0-9FD6D96365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6504" y="9220548"/>
                <a:ext cx="10039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4373744D-B907-7A79-82B1-7D8151BD8A67}"/>
                  </a:ext>
                </a:extLst>
              </p14:cNvPr>
              <p14:cNvContentPartPr/>
              <p14:nvPr/>
            </p14:nvContentPartPr>
            <p14:xfrm>
              <a:off x="5073384" y="9959988"/>
              <a:ext cx="1062504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4373744D-B907-7A79-82B1-7D8151BD8A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3744" y="9780348"/>
                <a:ext cx="1080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5CDF2A83-07C6-972B-41CE-1B54397E7B38}"/>
                  </a:ext>
                </a:extLst>
              </p14:cNvPr>
              <p14:cNvContentPartPr/>
              <p14:nvPr/>
            </p14:nvContentPartPr>
            <p14:xfrm>
              <a:off x="6680064" y="9959988"/>
              <a:ext cx="410400" cy="3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5CDF2A83-07C6-972B-41CE-1B54397E7B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0064" y="9780348"/>
                <a:ext cx="590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1DEAD11-4641-2E6A-CC9A-AE1180525094}"/>
                  </a:ext>
                </a:extLst>
              </p14:cNvPr>
              <p14:cNvContentPartPr/>
              <p14:nvPr/>
            </p14:nvContentPartPr>
            <p14:xfrm>
              <a:off x="15115584" y="9959988"/>
              <a:ext cx="307440" cy="3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1DEAD11-4641-2E6A-CC9A-AE11805250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25584" y="9780348"/>
                <a:ext cx="487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3352BEE7-2C39-B9BE-7BD7-6C97AAA94E7C}"/>
                  </a:ext>
                </a:extLst>
              </p14:cNvPr>
              <p14:cNvContentPartPr/>
              <p14:nvPr/>
            </p14:nvContentPartPr>
            <p14:xfrm>
              <a:off x="14069784" y="9418908"/>
              <a:ext cx="425880" cy="3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3352BEE7-2C39-B9BE-7BD7-6C97AAA94E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80144" y="9238908"/>
                <a:ext cx="60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04B0BB2-6C81-88BB-D1DA-2BDD463E11A4}"/>
                  </a:ext>
                </a:extLst>
              </p14:cNvPr>
              <p14:cNvContentPartPr/>
              <p14:nvPr/>
            </p14:nvContentPartPr>
            <p14:xfrm>
              <a:off x="6680064" y="9418908"/>
              <a:ext cx="277560" cy="3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04B0BB2-6C81-88BB-D1DA-2BDD463E11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90064" y="9238908"/>
                <a:ext cx="457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104FB875-A2A1-69F5-F696-BADF9E5F140C}"/>
                  </a:ext>
                </a:extLst>
              </p14:cNvPr>
              <p14:cNvContentPartPr/>
              <p14:nvPr/>
            </p14:nvContentPartPr>
            <p14:xfrm>
              <a:off x="14277864" y="7179708"/>
              <a:ext cx="426960" cy="3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104FB875-A2A1-69F5-F696-BADF9E5F14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88224" y="6999708"/>
                <a:ext cx="6066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63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F40C62-E106-57C3-2DF2-943EC0E156F4}"/>
              </a:ext>
            </a:extLst>
          </p:cNvPr>
          <p:cNvSpPr txBox="1"/>
          <p:nvPr/>
        </p:nvSpPr>
        <p:spPr>
          <a:xfrm>
            <a:off x="2550108" y="4334422"/>
            <a:ext cx="17827949" cy="6196568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6758040" y="4334422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34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6F67C9ED-524E-AA85-8794-913A2EEEBA73}"/>
                  </a:ext>
                </a:extLst>
              </p14:cNvPr>
              <p14:cNvContentPartPr/>
              <p14:nvPr/>
            </p14:nvContentPartPr>
            <p14:xfrm>
              <a:off x="2705664" y="4753668"/>
              <a:ext cx="331380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6F67C9ED-524E-AA85-8794-913A2EEEB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5664" y="4573668"/>
                <a:ext cx="3493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65EC114-970F-FE7C-1721-E8D4544F384B}"/>
                  </a:ext>
                </a:extLst>
              </p14:cNvPr>
              <p14:cNvContentPartPr/>
              <p14:nvPr/>
            </p14:nvContentPartPr>
            <p14:xfrm>
              <a:off x="4851624" y="5257308"/>
              <a:ext cx="60588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65EC114-970F-FE7C-1721-E8D4544F38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624" y="5077668"/>
                <a:ext cx="78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5F6FF04-F896-5A50-A781-673205FFEDCC}"/>
                  </a:ext>
                </a:extLst>
              </p14:cNvPr>
              <p14:cNvContentPartPr/>
              <p14:nvPr/>
            </p14:nvContentPartPr>
            <p14:xfrm>
              <a:off x="3059904" y="5835828"/>
              <a:ext cx="8714160" cy="36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5F6FF04-F896-5A50-A781-673205FFED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264" y="5656188"/>
                <a:ext cx="8893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EA48FC9-6CF7-F101-E679-950D3FD0C145}"/>
                  </a:ext>
                </a:extLst>
              </p14:cNvPr>
              <p14:cNvContentPartPr/>
              <p14:nvPr/>
            </p14:nvContentPartPr>
            <p14:xfrm>
              <a:off x="3134784" y="6955788"/>
              <a:ext cx="10448640" cy="3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EA48FC9-6CF7-F101-E679-950D3FD0C1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5144" y="6775788"/>
                <a:ext cx="10628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F9DDBB7-9D8F-F69C-FFD6-3F43A7654EF6}"/>
                  </a:ext>
                </a:extLst>
              </p14:cNvPr>
              <p14:cNvContentPartPr/>
              <p14:nvPr/>
            </p14:nvContentPartPr>
            <p14:xfrm>
              <a:off x="3112104" y="6339828"/>
              <a:ext cx="4258440" cy="3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F9DDBB7-9D8F-F69C-FFD6-3F43A7654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2464" y="6159828"/>
                <a:ext cx="4438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A668F46-68AA-24C2-B5B2-1090C1977727}"/>
                  </a:ext>
                </a:extLst>
              </p14:cNvPr>
              <p14:cNvContentPartPr/>
              <p14:nvPr/>
            </p14:nvContentPartPr>
            <p14:xfrm>
              <a:off x="3153504" y="7515588"/>
              <a:ext cx="4345200" cy="3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A668F46-68AA-24C2-B5B2-1090C19777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3504" y="7335588"/>
                <a:ext cx="4524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C777EBA-5F71-28AD-D8D3-D18C5A18F274}"/>
                  </a:ext>
                </a:extLst>
              </p14:cNvPr>
              <p14:cNvContentPartPr/>
              <p14:nvPr/>
            </p14:nvContentPartPr>
            <p14:xfrm>
              <a:off x="3250344" y="8019228"/>
              <a:ext cx="561384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C777EBA-5F71-28AD-D8D3-D18C5A18F2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0344" y="7839588"/>
                <a:ext cx="5793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65285FD-F525-0F65-1B58-B1DF8E32C7FF}"/>
                  </a:ext>
                </a:extLst>
              </p14:cNvPr>
              <p14:cNvContentPartPr/>
              <p14:nvPr/>
            </p14:nvContentPartPr>
            <p14:xfrm>
              <a:off x="3227304" y="8560308"/>
              <a:ext cx="594144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65285FD-F525-0F65-1B58-B1DF8E32C7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7664" y="8380668"/>
                <a:ext cx="6121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5653DC27-0954-0537-27A5-2B0C390A7F82}"/>
                  </a:ext>
                </a:extLst>
              </p14:cNvPr>
              <p14:cNvContentPartPr/>
              <p14:nvPr/>
            </p14:nvContentPartPr>
            <p14:xfrm>
              <a:off x="3153504" y="9138828"/>
              <a:ext cx="5865840" cy="3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5653DC27-0954-0537-27A5-2B0C390A7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3504" y="8959188"/>
                <a:ext cx="6045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97DFDEB2-BF02-07FE-967F-B8F2906C2CC3}"/>
                  </a:ext>
                </a:extLst>
              </p14:cNvPr>
              <p14:cNvContentPartPr/>
              <p14:nvPr/>
            </p14:nvContentPartPr>
            <p14:xfrm>
              <a:off x="3231264" y="9661548"/>
              <a:ext cx="3915720" cy="3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97DFDEB2-BF02-07FE-967F-B8F2906C2C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1264" y="9481548"/>
                <a:ext cx="4095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8E24D361-2FA6-2000-7E38-E35F5C033402}"/>
                  </a:ext>
                </a:extLst>
              </p14:cNvPr>
              <p14:cNvContentPartPr/>
              <p14:nvPr/>
            </p14:nvContentPartPr>
            <p14:xfrm>
              <a:off x="7445064" y="9661548"/>
              <a:ext cx="10343520" cy="36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8E24D361-2FA6-2000-7E38-E35F5C0334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5424" y="9481548"/>
                <a:ext cx="1052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23E5AFCE-5D9E-EB7E-C868-54478ED3087F}"/>
                  </a:ext>
                </a:extLst>
              </p14:cNvPr>
              <p14:cNvContentPartPr/>
              <p14:nvPr/>
            </p14:nvContentPartPr>
            <p14:xfrm>
              <a:off x="7496544" y="10240068"/>
              <a:ext cx="11369520" cy="3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23E5AFCE-5D9E-EB7E-C868-54478ED308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6904" y="10060068"/>
                <a:ext cx="115491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53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BE236-8CA2-AC9B-4C07-C69C9D0AE5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35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6F60D2-2C6C-EB78-8C48-31D15FACB46A}"/>
              </a:ext>
            </a:extLst>
          </p:cNvPr>
          <p:cNvSpPr txBox="1"/>
          <p:nvPr/>
        </p:nvSpPr>
        <p:spPr>
          <a:xfrm>
            <a:off x="2345352" y="7207665"/>
            <a:ext cx="17280296" cy="5519460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(write-line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(&lt;= area paint)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 with ~D m2 of paint!~%"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8DF3A7-C5EF-03E0-5325-5A0C6F0499B9}"/>
              </a:ext>
            </a:extLst>
          </p:cNvPr>
          <p:cNvSpPr txBox="1"/>
          <p:nvPr/>
        </p:nvSpPr>
        <p:spPr>
          <a:xfrm>
            <a:off x="2345352" y="752843"/>
            <a:ext cx="17280296" cy="5519460"/>
          </a:xfrm>
          <a:prstGeom prst="rect">
            <a:avLst/>
          </a:prstGeom>
          <a:noFill/>
          <a:ln w="571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input1 &lt;-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input2 &lt;-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4AF415-E508-A7CA-7AD8-FAA7D7BE7F7D}"/>
              </a:ext>
            </a:extLst>
          </p:cNvPr>
          <p:cNvSpPr txBox="1"/>
          <p:nvPr/>
        </p:nvSpPr>
        <p:spPr>
          <a:xfrm>
            <a:off x="16982105" y="859418"/>
            <a:ext cx="276186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5188E0-FD0F-1B22-A096-B46F8180CE2F}"/>
              </a:ext>
            </a:extLst>
          </p:cNvPr>
          <p:cNvSpPr txBox="1"/>
          <p:nvPr/>
        </p:nvSpPr>
        <p:spPr>
          <a:xfrm>
            <a:off x="16982105" y="7278504"/>
            <a:ext cx="36385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78108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3C5006-DAE4-F7EF-DD88-E15634A043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21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222" name="Okkkkk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with AI</a:t>
            </a:r>
          </a:p>
          <a:p>
            <a:r>
              <a:rPr lang="de-DE" dirty="0" err="1"/>
              <a:t>Macros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en-US" dirty="0"/>
              <a:t>“programmable programming language”</a:t>
            </a:r>
          </a:p>
          <a:p>
            <a:pPr lvl="1"/>
            <a:r>
              <a:rPr lang="en-US" dirty="0"/>
              <a:t>Many dialects</a:t>
            </a:r>
          </a:p>
          <a:p>
            <a:r>
              <a:rPr lang="en-US" dirty="0"/>
              <a:t>Original Lisp general-purpose</a:t>
            </a:r>
          </a:p>
          <a:p>
            <a:r>
              <a:rPr lang="en-US" dirty="0"/>
              <a:t>Dialects often domain-specific</a:t>
            </a:r>
          </a:p>
          <a:p>
            <a:pPr lvl="1"/>
            <a:r>
              <a:rPr lang="en-US" dirty="0"/>
              <a:t>AI, CAD, CAM, GUI etc.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1FB22AC-84DD-BF60-C03D-57E4705BA6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Innovations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B4011F5-F055-D8BB-6B91-44D8315CE8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isto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 err="1"/>
              <a:t>Innovations</a:t>
            </a:r>
            <a:endParaRPr dirty="0"/>
          </a:p>
        </p:txBody>
      </p:sp>
      <p:sp>
        <p:nvSpPr>
          <p:cNvPr id="188" name="Kreativ einbinden"/>
          <p:cNvSpPr txBox="1">
            <a:spLocks noGrp="1"/>
          </p:cNvSpPr>
          <p:nvPr>
            <p:ph type="body" sz="half" idx="1"/>
          </p:nvPr>
        </p:nvSpPr>
        <p:spPr>
          <a:xfrm>
            <a:off x="1001227" y="4061891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endParaRPr lang="de-DE" dirty="0"/>
          </a:p>
          <a:p>
            <a:r>
              <a:rPr lang="de-DE" dirty="0" err="1"/>
              <a:t>Macros</a:t>
            </a:r>
            <a:endParaRPr lang="de-DE" dirty="0"/>
          </a:p>
          <a:p>
            <a:r>
              <a:rPr lang="de-DE" dirty="0" err="1"/>
              <a:t>Garbage</a:t>
            </a:r>
            <a:r>
              <a:rPr lang="de-DE" dirty="0"/>
              <a:t> Collection</a:t>
            </a:r>
          </a:p>
          <a:p>
            <a:r>
              <a:rPr lang="de-DE" dirty="0" err="1"/>
              <a:t>Recursion</a:t>
            </a:r>
            <a:endParaRPr lang="de-DE" dirty="0"/>
          </a:p>
          <a:p>
            <a:r>
              <a:rPr lang="de-DE" dirty="0"/>
              <a:t>Dynamic </a:t>
            </a:r>
            <a:r>
              <a:rPr lang="de-DE" dirty="0" err="1"/>
              <a:t>Typing</a:t>
            </a:r>
            <a:endParaRPr lang="de-DE" dirty="0"/>
          </a:p>
          <a:p>
            <a:r>
              <a:rPr lang="de-DE" dirty="0"/>
              <a:t>Higher-order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90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0D3504-0A8E-DB79-A822-2EA7A99E6F23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12192000" y="-419916"/>
            <a:ext cx="10916874" cy="14555832"/>
          </a:xfrm>
        </p:spPr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F5F6797-A1C8-5931-0BE2-805605796B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Application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8F97B75-4C2A-B5BA-F965-63207AF20DC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551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636C0C-3740-3789-1955-C0B7FC7B6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Lisp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71743-6391-CEAC-C2CC-A22216AB7F9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6499" y="4248504"/>
            <a:ext cx="10916874" cy="8256630"/>
          </a:xfrm>
        </p:spPr>
        <p:txBody>
          <a:bodyPr/>
          <a:lstStyle/>
          <a:p>
            <a:r>
              <a:rPr lang="de-DE" dirty="0"/>
              <a:t>AI: Lisp-Machines </a:t>
            </a:r>
            <a:r>
              <a:rPr lang="de-DE" dirty="0" err="1"/>
              <a:t>had</a:t>
            </a:r>
            <a:r>
              <a:rPr lang="de-DE" dirty="0"/>
              <a:t> GUI and IDE</a:t>
            </a:r>
          </a:p>
          <a:p>
            <a:r>
              <a:rPr lang="de-DE" dirty="0"/>
              <a:t>Boeing and Airbus </a:t>
            </a:r>
            <a:r>
              <a:rPr lang="de-DE" dirty="0" err="1"/>
              <a:t>use</a:t>
            </a:r>
            <a:r>
              <a:rPr lang="de-DE" dirty="0"/>
              <a:t> Common Lisp</a:t>
            </a:r>
          </a:p>
          <a:p>
            <a:pPr lvl="1"/>
            <a:r>
              <a:rPr lang="de-DE" dirty="0"/>
              <a:t>Software </a:t>
            </a:r>
            <a:r>
              <a:rPr lang="de-DE" dirty="0" err="1"/>
              <a:t>package</a:t>
            </a:r>
            <a:r>
              <a:rPr lang="de-DE" dirty="0"/>
              <a:t> Piano</a:t>
            </a:r>
          </a:p>
          <a:p>
            <a:r>
              <a:rPr lang="de-DE" dirty="0"/>
              <a:t>AutoCAD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AutoLisp</a:t>
            </a:r>
            <a:endParaRPr lang="de-DE" dirty="0"/>
          </a:p>
          <a:p>
            <a:r>
              <a:rPr lang="de-DE" dirty="0"/>
              <a:t>MTU Aero </a:t>
            </a:r>
            <a:r>
              <a:rPr lang="de-DE" dirty="0" err="1"/>
              <a:t>Engines</a:t>
            </a:r>
            <a:r>
              <a:rPr lang="de-DE" dirty="0"/>
              <a:t> </a:t>
            </a:r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AllegroCL</a:t>
            </a:r>
            <a:endParaRPr lang="de-DE" dirty="0"/>
          </a:p>
          <a:p>
            <a:r>
              <a:rPr lang="de-DE" dirty="0" err="1"/>
              <a:t>Clojure</a:t>
            </a:r>
            <a:r>
              <a:rPr lang="de-DE" dirty="0"/>
              <a:t> in </a:t>
            </a:r>
            <a:r>
              <a:rPr lang="de-DE" dirty="0" err="1"/>
              <a:t>Wallmart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(+5000)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A1C653-3789-CA1C-8CCC-A1AA8C3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B3B22-4E38-C560-ECE2-0B7C963CE3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4A784D9-30A4-7547-5F9D-CC92AEFC5F37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</p:spTree>
    <p:extLst>
      <p:ext uri="{BB962C8B-B14F-4D97-AF65-F5344CB8AC3E}">
        <p14:creationId xmlns:p14="http://schemas.microsoft.com/office/powerpoint/2010/main" val="2235917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96CD32-7DEA-9935-6451-530F25460D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489C9B-806D-038F-B835-7C5D0A524133}"/>
              </a:ext>
            </a:extLst>
          </p:cNvPr>
          <p:cNvSpPr txBox="1"/>
          <p:nvPr/>
        </p:nvSpPr>
        <p:spPr>
          <a:xfrm>
            <a:off x="10832840" y="5878245"/>
            <a:ext cx="271832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Syntax</a:t>
            </a:r>
            <a:endParaRPr kumimoji="0" lang="en-GB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9E517A0-7237-49EF-BD46-D1FACA5BBEE3}"/>
              </a:ext>
            </a:extLst>
          </p:cNvPr>
          <p:cNvCxnSpPr>
            <a:stCxn id="3" idx="3"/>
          </p:cNvCxnSpPr>
          <p:nvPr/>
        </p:nvCxnSpPr>
        <p:spPr>
          <a:xfrm flipV="1">
            <a:off x="13551160" y="6391205"/>
            <a:ext cx="3187958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3E53AE2-054D-98FE-829F-B8AA40CD42BB}"/>
              </a:ext>
            </a:extLst>
          </p:cNvPr>
          <p:cNvSpPr txBox="1"/>
          <p:nvPr/>
        </p:nvSpPr>
        <p:spPr>
          <a:xfrm>
            <a:off x="16571167" y="6001346"/>
            <a:ext cx="348964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Lists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604072-E725-8181-618F-EE4E093FBFB4}"/>
              </a:ext>
            </a:extLst>
          </p:cNvPr>
          <p:cNvSpPr txBox="1"/>
          <p:nvPr/>
        </p:nvSpPr>
        <p:spPr>
          <a:xfrm>
            <a:off x="13137502" y="9336159"/>
            <a:ext cx="360161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400" b="1" dirty="0">
                <a:solidFill>
                  <a:srgbClr val="000000"/>
                </a:solidFill>
              </a:rPr>
              <a:t> Variables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0391276-DE8C-5D7E-9AFB-35576D2422F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3022424" y="6904166"/>
            <a:ext cx="1915886" cy="24319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56FB537-D386-FC59-5C3E-F290C6E1259B}"/>
              </a:ext>
            </a:extLst>
          </p:cNvPr>
          <p:cNvSpPr txBox="1"/>
          <p:nvPr/>
        </p:nvSpPr>
        <p:spPr>
          <a:xfrm>
            <a:off x="7797282" y="9336158"/>
            <a:ext cx="348342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E33B6FB-2E70-0489-E329-19E10A98511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528250" y="6391206"/>
            <a:ext cx="330459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3FB1A86-DAA0-ECBB-2D32-99F85CA54418}"/>
              </a:ext>
            </a:extLst>
          </p:cNvPr>
          <p:cNvSpPr txBox="1"/>
          <p:nvPr/>
        </p:nvSpPr>
        <p:spPr>
          <a:xfrm>
            <a:off x="10092612" y="2666551"/>
            <a:ext cx="419877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S-expression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31851F0-280B-EBA1-5F28-457A2C655550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2192000" y="3446252"/>
            <a:ext cx="0" cy="24319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platzhalter 1">
            <a:extLst>
              <a:ext uri="{FF2B5EF4-FFF2-40B4-BE49-F238E27FC236}">
                <a16:creationId xmlns:a16="http://schemas.microsoft.com/office/drawing/2014/main" id="{8264F81F-5477-BF03-7F46-5E9480BDFA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2372962"/>
            <a:ext cx="9779000" cy="934780"/>
          </a:xfrm>
        </p:spPr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64B9E5-371F-40D1-5311-0F2920B5D8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353D88-5408-86A4-4DB1-C22BDB88F865}"/>
              </a:ext>
            </a:extLst>
          </p:cNvPr>
          <p:cNvCxnSpPr>
            <a:cxnSpLocks/>
          </p:cNvCxnSpPr>
          <p:nvPr/>
        </p:nvCxnSpPr>
        <p:spPr>
          <a:xfrm flipH="1">
            <a:off x="9538996" y="6904167"/>
            <a:ext cx="1925215" cy="24319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7F17E48-89C0-F3B3-E0B0-2D5A02755DAC}"/>
              </a:ext>
            </a:extLst>
          </p:cNvPr>
          <p:cNvSpPr txBox="1"/>
          <p:nvPr/>
        </p:nvSpPr>
        <p:spPr>
          <a:xfrm>
            <a:off x="3638164" y="5558579"/>
            <a:ext cx="3694921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Control </a:t>
            </a:r>
            <a:r>
              <a:rPr kumimoji="0" lang="de-DE" sz="4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Structures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Microsoft Office PowerPoint</Application>
  <PresentationFormat>Benutzerdefiniert</PresentationFormat>
  <Paragraphs>406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Consolas</vt:lpstr>
      <vt:lpstr>Helvetica Neue</vt:lpstr>
      <vt:lpstr>Helvetica Neue Medium</vt:lpstr>
      <vt:lpstr>21_BasicWhite</vt:lpstr>
      <vt:lpstr>TODOS and whats missing in the Lisp section</vt:lpstr>
      <vt:lpstr>Lisp (List Processing)</vt:lpstr>
      <vt:lpstr>Lisp</vt:lpstr>
      <vt:lpstr>Innovations</vt:lpstr>
      <vt:lpstr>Lisp</vt:lpstr>
      <vt:lpstr>Application</vt:lpstr>
      <vt:lpstr>Application</vt:lpstr>
      <vt:lpstr>Syntax</vt:lpstr>
      <vt:lpstr>Lisp</vt:lpstr>
      <vt:lpstr>S-expressions</vt:lpstr>
      <vt:lpstr>S-expressions</vt:lpstr>
      <vt:lpstr>S-expressions</vt:lpstr>
      <vt:lpstr>S-expressions</vt:lpstr>
      <vt:lpstr>Lists</vt:lpstr>
      <vt:lpstr>Lists</vt:lpstr>
      <vt:lpstr>Lists</vt:lpstr>
      <vt:lpstr>Lists</vt:lpstr>
      <vt:lpstr>Lists</vt:lpstr>
      <vt:lpstr>Variables</vt:lpstr>
      <vt:lpstr>Variables</vt:lpstr>
      <vt:lpstr>Code Example</vt:lpstr>
      <vt:lpstr>Code Example</vt:lpstr>
      <vt:lpstr>Functions</vt:lpstr>
      <vt:lpstr>Functions</vt:lpstr>
      <vt:lpstr>Code Example</vt:lpstr>
      <vt:lpstr>Code Example</vt:lpstr>
      <vt:lpstr>Functions</vt:lpstr>
      <vt:lpstr>Control structures</vt:lpstr>
      <vt:lpstr>Control structures</vt:lpstr>
      <vt:lpstr>Code Example</vt:lpstr>
      <vt:lpstr>Control structures</vt:lpstr>
      <vt:lpstr>Control structures</vt:lpstr>
      <vt:lpstr>Code Example</vt:lpstr>
      <vt:lpstr>Code Example</vt:lpstr>
      <vt:lpstr>PowerPoint-Präsentation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Niyazi Alacapunar</cp:lastModifiedBy>
  <cp:revision>68</cp:revision>
  <dcterms:modified xsi:type="dcterms:W3CDTF">2023-05-11T13:56:12Z</dcterms:modified>
</cp:coreProperties>
</file>