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6"/>
  </p:normalViewPr>
  <p:slideViewPr>
    <p:cSldViewPr snapToGrid="0">
      <p:cViewPr varScale="1">
        <p:scale>
          <a:sx n="57" d="100"/>
          <a:sy n="57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 b="0" i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reas of applic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Areas of application</a:t>
            </a:r>
          </a:p>
        </p:txBody>
      </p:sp>
      <p:sp>
        <p:nvSpPr>
          <p:cNvPr id="214" name="Algorithm developmen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 development</a:t>
            </a:r>
          </a:p>
          <a:p>
            <a:pPr lvl="1"/>
            <a:r>
              <a:t>Clear and concise</a:t>
            </a:r>
          </a:p>
          <a:p>
            <a:r>
              <a:t>Scientific and engineering calculations</a:t>
            </a:r>
          </a:p>
        </p:txBody>
      </p:sp>
      <p:sp>
        <p:nvSpPr>
          <p:cNvPr id="21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2" name="ALGOL 60">
            <a:extLst>
              <a:ext uri="{FF2B5EF4-FFF2-40B4-BE49-F238E27FC236}">
                <a16:creationId xmlns:a16="http://schemas.microsoft.com/office/drawing/2014/main" id="{1BB0FE64-4075-1483-0262-2C885647CDB1}"/>
              </a:ext>
            </a:extLst>
          </p:cNvPr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3" name="ALGOL 68">
            <a:extLst>
              <a:ext uri="{FF2B5EF4-FFF2-40B4-BE49-F238E27FC236}">
                <a16:creationId xmlns:a16="http://schemas.microsoft.com/office/drawing/2014/main" id="{2711A37A-7A27-37D5-34D2-F1820D16F804}"/>
              </a:ext>
            </a:extLst>
          </p:cNvPr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rPr dirty="0"/>
              <a:t>ALGOL 68</a:t>
            </a:r>
          </a:p>
        </p:txBody>
      </p:sp>
      <p:sp>
        <p:nvSpPr>
          <p:cNvPr id="4" name="Simula (1962)">
            <a:extLst>
              <a:ext uri="{FF2B5EF4-FFF2-40B4-BE49-F238E27FC236}">
                <a16:creationId xmlns:a16="http://schemas.microsoft.com/office/drawing/2014/main" id="{08442DD1-BA36-31DA-C8F2-AE1D52CA0BC2}"/>
              </a:ext>
            </a:extLst>
          </p:cNvPr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Simula (1962)</a:t>
            </a:r>
          </a:p>
        </p:txBody>
      </p:sp>
      <p:sp>
        <p:nvSpPr>
          <p:cNvPr id="5" name="Pascal (1970)">
            <a:extLst>
              <a:ext uri="{FF2B5EF4-FFF2-40B4-BE49-F238E27FC236}">
                <a16:creationId xmlns:a16="http://schemas.microsoft.com/office/drawing/2014/main" id="{9CB5AFC5-6888-CA21-9AF2-15A2249F6DC5}"/>
              </a:ext>
            </a:extLst>
          </p:cNvPr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  <p:sp>
        <p:nvSpPr>
          <p:cNvPr id="6" name="PL/1 (1964)">
            <a:extLst>
              <a:ext uri="{FF2B5EF4-FFF2-40B4-BE49-F238E27FC236}">
                <a16:creationId xmlns:a16="http://schemas.microsoft.com/office/drawing/2014/main" id="{444267E4-ADC0-2FCD-6E67-72292415E2A5}"/>
              </a:ext>
            </a:extLst>
          </p:cNvPr>
          <p:cNvSpPr txBox="1"/>
          <p:nvPr/>
        </p:nvSpPr>
        <p:spPr>
          <a:xfrm>
            <a:off x="20066860" y="4785435"/>
            <a:ext cx="215853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  <p:cxnSp>
        <p:nvCxnSpPr>
          <p:cNvPr id="7" name="Verbindungslinie">
            <a:extLst>
              <a:ext uri="{FF2B5EF4-FFF2-40B4-BE49-F238E27FC236}">
                <a16:creationId xmlns:a16="http://schemas.microsoft.com/office/drawing/2014/main" id="{BD4AA7A2-F3A1-A769-52A9-5F3A2E75FBEF}"/>
              </a:ext>
            </a:extLst>
          </p:cNvPr>
          <p:cNvCxnSpPr>
            <a:cxnSpLocks/>
          </p:cNvCxnSpPr>
          <p:nvPr/>
        </p:nvCxnSpPr>
        <p:spPr>
          <a:xfrm flipV="1">
            <a:off x="13716000" y="3077737"/>
            <a:ext cx="2476971" cy="2704319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8" name="Verbindungslinie">
            <a:extLst>
              <a:ext uri="{FF2B5EF4-FFF2-40B4-BE49-F238E27FC236}">
                <a16:creationId xmlns:a16="http://schemas.microsoft.com/office/drawing/2014/main" id="{B5D34286-2EBE-1D21-D8C1-036CA149FA7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5720080" y="3307742"/>
            <a:ext cx="1079269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9" name="Verbindungslinie">
            <a:extLst>
              <a:ext uri="{FF2B5EF4-FFF2-40B4-BE49-F238E27FC236}">
                <a16:creationId xmlns:a16="http://schemas.microsoft.com/office/drawing/2014/main" id="{63DF9A61-43D6-EFC9-246E-BAD6A2476E22}"/>
              </a:ext>
            </a:extLst>
          </p:cNvPr>
          <p:cNvCxnSpPr>
            <a:cxnSpLocks/>
          </p:cNvCxnSpPr>
          <p:nvPr/>
        </p:nvCxnSpPr>
        <p:spPr>
          <a:xfrm flipH="1" flipV="1">
            <a:off x="17645799" y="3077737"/>
            <a:ext cx="307664" cy="1109725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0" name="Verbindungslinie">
            <a:extLst>
              <a:ext uri="{FF2B5EF4-FFF2-40B4-BE49-F238E27FC236}">
                <a16:creationId xmlns:a16="http://schemas.microsoft.com/office/drawing/2014/main" id="{08BE45B2-A3F1-B3C2-74A1-A99410B545E9}"/>
              </a:ext>
            </a:extLst>
          </p:cNvPr>
          <p:cNvCxnSpPr>
            <a:cxnSpLocks/>
          </p:cNvCxnSpPr>
          <p:nvPr/>
        </p:nvCxnSpPr>
        <p:spPr>
          <a:xfrm flipH="1" flipV="1">
            <a:off x="19098628" y="3077737"/>
            <a:ext cx="1352709" cy="1538868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build="p" bldLvl="5" animBg="1" advAuto="0"/>
      <p:bldP spid="2" grpId="0" animBg="1" advAuto="0"/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blocks</a:t>
            </a:r>
          </a:p>
        </p:txBody>
      </p:sp>
      <p:sp>
        <p:nvSpPr>
          <p:cNvPr id="229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7697343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30" name="Code blocks defined with begin/end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479496" cy="8256012"/>
          </a:xfrm>
          <a:prstGeom prst="rect">
            <a:avLst/>
          </a:prstGeom>
        </p:spPr>
        <p:txBody>
          <a:bodyPr/>
          <a:lstStyle/>
          <a:p>
            <a:r>
              <a:t>Code blocks defined with </a:t>
            </a:r>
            <a:r>
              <a:rPr i="1"/>
              <a:t>begin</a:t>
            </a:r>
            <a:r>
              <a:t>/</a:t>
            </a:r>
            <a:r>
              <a:rPr i="1"/>
              <a:t>end</a:t>
            </a:r>
          </a:p>
          <a:p>
            <a:r>
              <a:rPr i="1"/>
              <a:t>Operators: +, -, *, /, ÷, ↑</a:t>
            </a:r>
          </a:p>
          <a:p>
            <a:r>
              <a:rPr i="1"/>
              <a:t>Datatypes: integer, real, boolean</a:t>
            </a:r>
          </a:p>
        </p:txBody>
      </p:sp>
      <p:sp>
        <p:nvSpPr>
          <p:cNvPr id="231" name="begin"/>
          <p:cNvSpPr txBox="1"/>
          <p:nvPr/>
        </p:nvSpPr>
        <p:spPr>
          <a:xfrm>
            <a:off x="13975848" y="2552791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32" name="end"/>
          <p:cNvSpPr txBox="1"/>
          <p:nvPr/>
        </p:nvSpPr>
        <p:spPr>
          <a:xfrm>
            <a:off x="13964455" y="8040371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3" name="integer A, X;"/>
          <p:cNvSpPr txBox="1"/>
          <p:nvPr/>
        </p:nvSpPr>
        <p:spPr>
          <a:xfrm>
            <a:off x="14436532" y="3130546"/>
            <a:ext cx="202219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A, X;</a:t>
            </a:r>
          </a:p>
        </p:txBody>
      </p:sp>
      <p:sp>
        <p:nvSpPr>
          <p:cNvPr id="234" name="A := 5;"/>
          <p:cNvSpPr txBox="1"/>
          <p:nvPr/>
        </p:nvSpPr>
        <p:spPr>
          <a:xfrm>
            <a:off x="14437850" y="4172954"/>
            <a:ext cx="1089381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5</a:t>
            </a:r>
            <a:r>
              <a:t>;</a:t>
            </a:r>
          </a:p>
        </p:txBody>
      </p:sp>
      <p:sp>
        <p:nvSpPr>
          <p:cNvPr id="235" name="X := 8;"/>
          <p:cNvSpPr txBox="1"/>
          <p:nvPr/>
        </p:nvSpPr>
        <p:spPr>
          <a:xfrm>
            <a:off x="14440822" y="4716219"/>
            <a:ext cx="1083438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8</a:t>
            </a:r>
            <a:r>
              <a:t>;</a:t>
            </a:r>
          </a:p>
        </p:txBody>
      </p:sp>
      <p:sp>
        <p:nvSpPr>
          <p:cNvPr id="236" name="outinteger(1, A + X);"/>
          <p:cNvSpPr txBox="1"/>
          <p:nvPr/>
        </p:nvSpPr>
        <p:spPr>
          <a:xfrm>
            <a:off x="14450075" y="5296581"/>
            <a:ext cx="3235351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+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);</a:t>
            </a:r>
          </a:p>
        </p:txBody>
      </p:sp>
      <p:sp>
        <p:nvSpPr>
          <p:cNvPr id="237" name="Output: 8"/>
          <p:cNvSpPr txBox="1"/>
          <p:nvPr/>
        </p:nvSpPr>
        <p:spPr>
          <a:xfrm>
            <a:off x="13956131" y="10171448"/>
            <a:ext cx="196423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8</a:t>
            </a:r>
            <a:r>
              <a:t> </a:t>
            </a:r>
          </a:p>
        </p:txBody>
      </p:sp>
      <p:sp>
        <p:nvSpPr>
          <p:cNvPr id="238" name="Rechteck"/>
          <p:cNvSpPr/>
          <p:nvPr/>
        </p:nvSpPr>
        <p:spPr>
          <a:xfrm>
            <a:off x="13838155" y="9760122"/>
            <a:ext cx="5840642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outinteger(1, A * X);"/>
          <p:cNvSpPr txBox="1"/>
          <p:nvPr/>
        </p:nvSpPr>
        <p:spPr>
          <a:xfrm>
            <a:off x="14401800" y="5794837"/>
            <a:ext cx="323512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*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);</a:t>
            </a:r>
          </a:p>
        </p:txBody>
      </p:sp>
      <p:sp>
        <p:nvSpPr>
          <p:cNvPr id="240" name="40"/>
          <p:cNvSpPr txBox="1"/>
          <p:nvPr/>
        </p:nvSpPr>
        <p:spPr>
          <a:xfrm>
            <a:off x="16000230" y="10171448"/>
            <a:ext cx="56621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40</a:t>
            </a:r>
          </a:p>
        </p:txBody>
      </p:sp>
      <p:sp>
        <p:nvSpPr>
          <p:cNvPr id="241" name="outinteger(1, X ÷ A);"/>
          <p:cNvSpPr txBox="1"/>
          <p:nvPr/>
        </p:nvSpPr>
        <p:spPr>
          <a:xfrm>
            <a:off x="14389100" y="6871802"/>
            <a:ext cx="324081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÷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42" name="1"/>
          <p:cNvSpPr txBox="1"/>
          <p:nvPr/>
        </p:nvSpPr>
        <p:spPr>
          <a:xfrm>
            <a:off x="17603094" y="10165303"/>
            <a:ext cx="340260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3" name="outinteger(1, X ↑ A);"/>
          <p:cNvSpPr txBox="1"/>
          <p:nvPr/>
        </p:nvSpPr>
        <p:spPr>
          <a:xfrm>
            <a:off x="14376400" y="7410284"/>
            <a:ext cx="327161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↑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44" name="32768"/>
          <p:cNvSpPr txBox="1"/>
          <p:nvPr/>
        </p:nvSpPr>
        <p:spPr>
          <a:xfrm>
            <a:off x="18164446" y="10171448"/>
            <a:ext cx="124409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32768</a:t>
            </a:r>
          </a:p>
        </p:txBody>
      </p:sp>
      <p:sp>
        <p:nvSpPr>
          <p:cNvPr id="245" name="real Z;"/>
          <p:cNvSpPr txBox="1"/>
          <p:nvPr/>
        </p:nvSpPr>
        <p:spPr>
          <a:xfrm>
            <a:off x="16559413" y="3130546"/>
            <a:ext cx="1086740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real </a:t>
            </a:r>
            <a:r>
              <a:rPr b="0" i="0">
                <a:solidFill>
                  <a:srgbClr val="5E5E5E"/>
                </a:solidFill>
              </a:rPr>
              <a:t>Z</a:t>
            </a:r>
            <a:r>
              <a:rPr b="0">
                <a:solidFill>
                  <a:srgbClr val="5E5E5E"/>
                </a:solidFill>
              </a:rPr>
              <a:t>;</a:t>
            </a:r>
          </a:p>
        </p:txBody>
      </p:sp>
      <p:sp>
        <p:nvSpPr>
          <p:cNvPr id="246" name="Z := 2.5;"/>
          <p:cNvSpPr txBox="1"/>
          <p:nvPr/>
        </p:nvSpPr>
        <p:spPr>
          <a:xfrm>
            <a:off x="14461295" y="3671037"/>
            <a:ext cx="1352551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Z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2.5</a:t>
            </a:r>
            <a:r>
              <a:t>;</a:t>
            </a:r>
          </a:p>
        </p:txBody>
      </p:sp>
      <p:sp>
        <p:nvSpPr>
          <p:cNvPr id="247" name="outinteger(1, Z / A);"/>
          <p:cNvSpPr txBox="1"/>
          <p:nvPr/>
        </p:nvSpPr>
        <p:spPr>
          <a:xfrm>
            <a:off x="14376400" y="6333319"/>
            <a:ext cx="323351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Z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/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48" name="0.5"/>
          <p:cNvSpPr txBox="1"/>
          <p:nvPr/>
        </p:nvSpPr>
        <p:spPr>
          <a:xfrm>
            <a:off x="16702805" y="10171448"/>
            <a:ext cx="67919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0.5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exical Scop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Lexical Scoping</a:t>
            </a:r>
          </a:p>
        </p:txBody>
      </p:sp>
      <p:sp>
        <p:nvSpPr>
          <p:cNvPr id="251" name="Syntax"/>
          <p:cNvSpPr txBox="1">
            <a:spLocks noGrp="1"/>
          </p:cNvSpPr>
          <p:nvPr>
            <p:ph type="body" idx="21"/>
          </p:nvPr>
        </p:nvSpPr>
        <p:spPr>
          <a:xfrm>
            <a:off x="1206499" y="2355185"/>
            <a:ext cx="1059371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52" name="Scope of variable determined by position in code/which block…"/>
          <p:cNvSpPr txBox="1">
            <a:spLocks noGrp="1"/>
          </p:cNvSpPr>
          <p:nvPr>
            <p:ph type="body" sz="half" idx="1"/>
          </p:nvPr>
        </p:nvSpPr>
        <p:spPr>
          <a:xfrm>
            <a:off x="1206499" y="4248504"/>
            <a:ext cx="11637372" cy="8256012"/>
          </a:xfrm>
          <a:prstGeom prst="rect">
            <a:avLst/>
          </a:prstGeom>
        </p:spPr>
        <p:txBody>
          <a:bodyPr/>
          <a:lstStyle/>
          <a:p>
            <a:r>
              <a:t>Scope of variable determined by position in code/which block</a:t>
            </a:r>
          </a:p>
          <a:p>
            <a:pPr lvl="1"/>
            <a:r>
              <a:t>Can be accessed within block and any block nested within</a:t>
            </a:r>
          </a:p>
          <a:p>
            <a:r>
              <a:t>Incorporated in Java, Python, JavaScript</a:t>
            </a:r>
          </a:p>
        </p:txBody>
      </p:sp>
      <p:sp>
        <p:nvSpPr>
          <p:cNvPr id="253" name="begin"/>
          <p:cNvSpPr txBox="1"/>
          <p:nvPr/>
        </p:nvSpPr>
        <p:spPr>
          <a:xfrm>
            <a:off x="13975848" y="2535414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54" name="end"/>
          <p:cNvSpPr txBox="1"/>
          <p:nvPr/>
        </p:nvSpPr>
        <p:spPr>
          <a:xfrm>
            <a:off x="14119485" y="8736315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55" name="integer A, X;"/>
          <p:cNvSpPr txBox="1"/>
          <p:nvPr/>
        </p:nvSpPr>
        <p:spPr>
          <a:xfrm>
            <a:off x="14325796" y="3094332"/>
            <a:ext cx="2022196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A, X;</a:t>
            </a:r>
          </a:p>
        </p:txBody>
      </p:sp>
      <p:sp>
        <p:nvSpPr>
          <p:cNvPr id="256" name="comment outer X;"/>
          <p:cNvSpPr txBox="1"/>
          <p:nvPr/>
        </p:nvSpPr>
        <p:spPr>
          <a:xfrm>
            <a:off x="17644147" y="3094332"/>
            <a:ext cx="2847696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outer X;</a:t>
            </a:r>
          </a:p>
        </p:txBody>
      </p:sp>
      <p:sp>
        <p:nvSpPr>
          <p:cNvPr id="257" name="A := 5;"/>
          <p:cNvSpPr txBox="1"/>
          <p:nvPr/>
        </p:nvSpPr>
        <p:spPr>
          <a:xfrm>
            <a:off x="14393555" y="3652550"/>
            <a:ext cx="1089381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 := </a:t>
            </a:r>
            <a:r>
              <a:rPr b="0"/>
              <a:t>5</a:t>
            </a:r>
            <a:r>
              <a:t>;</a:t>
            </a:r>
          </a:p>
        </p:txBody>
      </p:sp>
      <p:sp>
        <p:nvSpPr>
          <p:cNvPr id="258" name="X := 8;"/>
          <p:cNvSpPr txBox="1"/>
          <p:nvPr/>
        </p:nvSpPr>
        <p:spPr>
          <a:xfrm>
            <a:off x="14396527" y="4211532"/>
            <a:ext cx="1083438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 := </a:t>
            </a:r>
            <a:r>
              <a:rPr b="0"/>
              <a:t>8</a:t>
            </a:r>
            <a:r>
              <a:t>;</a:t>
            </a:r>
          </a:p>
        </p:txBody>
      </p:sp>
      <p:sp>
        <p:nvSpPr>
          <p:cNvPr id="259" name="begin"/>
          <p:cNvSpPr txBox="1"/>
          <p:nvPr/>
        </p:nvSpPr>
        <p:spPr>
          <a:xfrm>
            <a:off x="14440939" y="4778465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60" name="integer X, Y;"/>
          <p:cNvSpPr txBox="1"/>
          <p:nvPr/>
        </p:nvSpPr>
        <p:spPr>
          <a:xfrm>
            <a:off x="15030909" y="5338209"/>
            <a:ext cx="197332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X, Y;</a:t>
            </a:r>
          </a:p>
        </p:txBody>
      </p:sp>
      <p:sp>
        <p:nvSpPr>
          <p:cNvPr id="261" name="comment inner X;"/>
          <p:cNvSpPr txBox="1"/>
          <p:nvPr/>
        </p:nvSpPr>
        <p:spPr>
          <a:xfrm>
            <a:off x="17662473" y="5338209"/>
            <a:ext cx="2811044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inner X;</a:t>
            </a:r>
          </a:p>
        </p:txBody>
      </p:sp>
      <p:sp>
        <p:nvSpPr>
          <p:cNvPr id="262" name="X := 5;"/>
          <p:cNvSpPr txBox="1"/>
          <p:nvPr/>
        </p:nvSpPr>
        <p:spPr>
          <a:xfrm>
            <a:off x="15038794" y="5889239"/>
            <a:ext cx="1083438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X</a:t>
            </a:r>
            <a:r>
              <a:t> := </a:t>
            </a:r>
            <a:r>
              <a:rPr b="0"/>
              <a:t>5</a:t>
            </a:r>
            <a:r>
              <a:t>;</a:t>
            </a:r>
          </a:p>
        </p:txBody>
      </p:sp>
      <p:sp>
        <p:nvSpPr>
          <p:cNvPr id="263" name="comment inner X assigned here;"/>
          <p:cNvSpPr txBox="1"/>
          <p:nvPr/>
        </p:nvSpPr>
        <p:spPr>
          <a:xfrm>
            <a:off x="17680476" y="5889239"/>
            <a:ext cx="494545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inner X assigned here;</a:t>
            </a:r>
          </a:p>
        </p:txBody>
      </p:sp>
      <p:sp>
        <p:nvSpPr>
          <p:cNvPr id="264" name="Y := 10;"/>
          <p:cNvSpPr txBox="1"/>
          <p:nvPr/>
        </p:nvSpPr>
        <p:spPr>
          <a:xfrm>
            <a:off x="14950135" y="6471462"/>
            <a:ext cx="1260755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Y</a:t>
            </a:r>
            <a:r>
              <a:t> := </a:t>
            </a:r>
            <a:r>
              <a:rPr b="0"/>
              <a:t>10</a:t>
            </a:r>
            <a:r>
              <a:t>;</a:t>
            </a:r>
          </a:p>
        </p:txBody>
      </p:sp>
      <p:sp>
        <p:nvSpPr>
          <p:cNvPr id="265" name="end"/>
          <p:cNvSpPr txBox="1"/>
          <p:nvPr/>
        </p:nvSpPr>
        <p:spPr>
          <a:xfrm>
            <a:off x="14584576" y="6998061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66" name="outinteger(1,X);"/>
          <p:cNvSpPr txBox="1"/>
          <p:nvPr/>
        </p:nvSpPr>
        <p:spPr>
          <a:xfrm>
            <a:off x="14069065" y="7604715"/>
            <a:ext cx="2535658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</a:t>
            </a:r>
            <a:r>
              <a:rPr>
                <a:solidFill>
                  <a:schemeClr val="accent1"/>
                </a:solidFill>
              </a:rPr>
              <a:t>X</a:t>
            </a:r>
            <a:r>
              <a:t>);</a:t>
            </a:r>
          </a:p>
        </p:txBody>
      </p:sp>
      <p:sp>
        <p:nvSpPr>
          <p:cNvPr id="267" name="Y := 12;"/>
          <p:cNvSpPr txBox="1"/>
          <p:nvPr/>
        </p:nvSpPr>
        <p:spPr>
          <a:xfrm>
            <a:off x="14086397" y="8166111"/>
            <a:ext cx="1260755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Y</a:t>
            </a:r>
            <a:r>
              <a:t> := </a:t>
            </a:r>
            <a:r>
              <a:rPr b="0"/>
              <a:t>12</a:t>
            </a:r>
            <a:r>
              <a:t>;</a:t>
            </a:r>
          </a:p>
        </p:txBody>
      </p:sp>
      <p:sp>
        <p:nvSpPr>
          <p:cNvPr id="268" name="Output: 8"/>
          <p:cNvSpPr txBox="1"/>
          <p:nvPr/>
        </p:nvSpPr>
        <p:spPr>
          <a:xfrm>
            <a:off x="13951582" y="10171448"/>
            <a:ext cx="197332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8</a:t>
            </a:r>
          </a:p>
        </p:txBody>
      </p:sp>
      <p:sp>
        <p:nvSpPr>
          <p:cNvPr id="269" name="Rechteck"/>
          <p:cNvSpPr/>
          <p:nvPr/>
        </p:nvSpPr>
        <p:spPr>
          <a:xfrm>
            <a:off x="13838154" y="9760122"/>
            <a:ext cx="5845046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" name="comment error! Y not defined in outer scope;"/>
          <p:cNvSpPr txBox="1"/>
          <p:nvPr/>
        </p:nvSpPr>
        <p:spPr>
          <a:xfrm>
            <a:off x="16744689" y="8166111"/>
            <a:ext cx="6817032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error! Y not defined in outer scope;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273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74" name="Every array declared with one datatyp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1637371" cy="8256012"/>
          </a:xfrm>
          <a:prstGeom prst="rect">
            <a:avLst/>
          </a:prstGeom>
        </p:spPr>
        <p:txBody>
          <a:bodyPr/>
          <a:lstStyle/>
          <a:p>
            <a:r>
              <a:t>Every array declared with one datatype</a:t>
            </a:r>
          </a:p>
          <a:p>
            <a:pPr lvl="1"/>
            <a:r>
              <a:t>real array by default</a:t>
            </a:r>
          </a:p>
          <a:p>
            <a:r>
              <a:t>array[</a:t>
            </a:r>
            <a:r>
              <a:rPr i="1">
                <a:solidFill>
                  <a:srgbClr val="5E5E5E"/>
                </a:solidFill>
              </a:rPr>
              <a:t>start</a:t>
            </a:r>
            <a:r>
              <a:t>:</a:t>
            </a:r>
            <a:r>
              <a:rPr i="1">
                <a:solidFill>
                  <a:srgbClr val="5E5E5E"/>
                </a:solidFill>
              </a:rPr>
              <a:t>end</a:t>
            </a:r>
            <a:r>
              <a:t>] ≠ Java</a:t>
            </a:r>
          </a:p>
        </p:txBody>
      </p:sp>
      <p:sp>
        <p:nvSpPr>
          <p:cNvPr id="275" name="procedure arrayproc(n); value n; integer n;"/>
          <p:cNvSpPr txBox="1"/>
          <p:nvPr/>
        </p:nvSpPr>
        <p:spPr>
          <a:xfrm>
            <a:off x="14210972" y="3056588"/>
            <a:ext cx="6725565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procedure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arrayproc</a:t>
            </a:r>
            <a:r>
              <a:rPr>
                <a:solidFill>
                  <a:srgbClr val="5E5E5E"/>
                </a:solidFill>
              </a:rPr>
              <a:t>(n); value n; integer n;</a:t>
            </a:r>
          </a:p>
        </p:txBody>
      </p:sp>
      <p:sp>
        <p:nvSpPr>
          <p:cNvPr id="276" name="begin"/>
          <p:cNvSpPr txBox="1"/>
          <p:nvPr/>
        </p:nvSpPr>
        <p:spPr>
          <a:xfrm>
            <a:off x="13975848" y="2535414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77" name="begin"/>
          <p:cNvSpPr txBox="1"/>
          <p:nvPr/>
        </p:nvSpPr>
        <p:spPr>
          <a:xfrm>
            <a:off x="14463086" y="3577761"/>
            <a:ext cx="99461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78" name="integer array x[0:n-1];"/>
          <p:cNvSpPr txBox="1"/>
          <p:nvPr/>
        </p:nvSpPr>
        <p:spPr>
          <a:xfrm>
            <a:off x="14755986" y="4098935"/>
            <a:ext cx="350215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>
                <a:solidFill>
                  <a:srgbClr val="5E5E5E"/>
                </a:solidFill>
              </a:rPr>
              <a:t>array x[0:n-1];</a:t>
            </a:r>
          </a:p>
        </p:txBody>
      </p:sp>
      <p:sp>
        <p:nvSpPr>
          <p:cNvPr id="279" name="x[0]:=10;"/>
          <p:cNvSpPr txBox="1"/>
          <p:nvPr/>
        </p:nvSpPr>
        <p:spPr>
          <a:xfrm>
            <a:off x="14765568" y="4620108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x[0]:=10;</a:t>
            </a:r>
          </a:p>
        </p:txBody>
      </p:sp>
      <p:sp>
        <p:nvSpPr>
          <p:cNvPr id="280" name="x[1]:=11;"/>
          <p:cNvSpPr txBox="1"/>
          <p:nvPr/>
        </p:nvSpPr>
        <p:spPr>
          <a:xfrm>
            <a:off x="14765568" y="5141282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x[1]:=11;</a:t>
            </a:r>
          </a:p>
        </p:txBody>
      </p:sp>
      <p:sp>
        <p:nvSpPr>
          <p:cNvPr id="281" name="x[2]:=12;"/>
          <p:cNvSpPr txBox="1"/>
          <p:nvPr/>
        </p:nvSpPr>
        <p:spPr>
          <a:xfrm>
            <a:off x="14765568" y="5662456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x[2]:=12;</a:t>
            </a:r>
          </a:p>
        </p:txBody>
      </p:sp>
      <p:sp>
        <p:nvSpPr>
          <p:cNvPr id="282" name="x[3]:=13;"/>
          <p:cNvSpPr txBox="1"/>
          <p:nvPr/>
        </p:nvSpPr>
        <p:spPr>
          <a:xfrm>
            <a:off x="14765568" y="6183629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x[3]:=13;</a:t>
            </a:r>
          </a:p>
        </p:txBody>
      </p:sp>
      <p:sp>
        <p:nvSpPr>
          <p:cNvPr id="283" name="outstring(1,“Value at index 2: &quot;);"/>
          <p:cNvSpPr txBox="1"/>
          <p:nvPr/>
        </p:nvSpPr>
        <p:spPr>
          <a:xfrm>
            <a:off x="14387776" y="6704803"/>
            <a:ext cx="5452974" cy="90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  outstring</a:t>
            </a:r>
            <a:r>
              <a:rPr>
                <a:solidFill>
                  <a:srgbClr val="5E5E5E"/>
                </a:solidFill>
              </a:rPr>
              <a:t>(1,“Value at index 2: ");</a:t>
            </a:r>
          </a:p>
        </p:txBody>
      </p:sp>
      <p:sp>
        <p:nvSpPr>
          <p:cNvPr id="284" name="outinteger(1,x[2]);"/>
          <p:cNvSpPr txBox="1"/>
          <p:nvPr/>
        </p:nvSpPr>
        <p:spPr>
          <a:xfrm>
            <a:off x="14383769" y="7225976"/>
            <a:ext cx="3257475" cy="90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  outinteger</a:t>
            </a:r>
            <a:r>
              <a:rPr>
                <a:solidFill>
                  <a:srgbClr val="5E5E5E"/>
                </a:solidFill>
              </a:rPr>
              <a:t>(1,x[2]);</a:t>
            </a:r>
          </a:p>
        </p:txBody>
      </p:sp>
      <p:sp>
        <p:nvSpPr>
          <p:cNvPr id="285" name="end"/>
          <p:cNvSpPr txBox="1"/>
          <p:nvPr/>
        </p:nvSpPr>
        <p:spPr>
          <a:xfrm>
            <a:off x="14465300" y="7747150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6" name="arrayproc(n)"/>
          <p:cNvSpPr txBox="1"/>
          <p:nvPr/>
        </p:nvSpPr>
        <p:spPr>
          <a:xfrm>
            <a:off x="13398500" y="8678524"/>
            <a:ext cx="3006853" cy="90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arrayproc</a:t>
            </a:r>
            <a:r>
              <a:rPr>
                <a:solidFill>
                  <a:srgbClr val="5E5E5E"/>
                </a:solidFill>
              </a:rPr>
              <a:t>(n)</a:t>
            </a:r>
          </a:p>
        </p:txBody>
      </p:sp>
      <p:sp>
        <p:nvSpPr>
          <p:cNvPr id="287" name="end"/>
          <p:cNvSpPr txBox="1"/>
          <p:nvPr/>
        </p:nvSpPr>
        <p:spPr>
          <a:xfrm>
            <a:off x="13970000" y="9195897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8" name="Output: Value at index 2: 12"/>
          <p:cNvSpPr txBox="1"/>
          <p:nvPr/>
        </p:nvSpPr>
        <p:spPr>
          <a:xfrm>
            <a:off x="13951582" y="10171448"/>
            <a:ext cx="5618191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</a:t>
            </a:r>
            <a:r>
              <a:rPr>
                <a:solidFill>
                  <a:srgbClr val="5E5E5E"/>
                </a:solidFill>
              </a:rPr>
              <a:t> Value at index 2: 12</a:t>
            </a:r>
          </a:p>
        </p:txBody>
      </p:sp>
      <p:sp>
        <p:nvSpPr>
          <p:cNvPr id="289" name="Rechteck"/>
          <p:cNvSpPr/>
          <p:nvPr/>
        </p:nvSpPr>
        <p:spPr>
          <a:xfrm>
            <a:off x="13838155" y="9760122"/>
            <a:ext cx="5845046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integer n := 4;"/>
          <p:cNvSpPr txBox="1"/>
          <p:nvPr/>
        </p:nvSpPr>
        <p:spPr>
          <a:xfrm>
            <a:off x="13991300" y="8177538"/>
            <a:ext cx="227546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</a:t>
            </a:r>
            <a:r>
              <a:rPr>
                <a:solidFill>
                  <a:srgbClr val="5E5E5E"/>
                </a:solidFill>
              </a:rPr>
              <a:t> := 4;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ntrol stru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 structures</a:t>
            </a:r>
          </a:p>
        </p:txBody>
      </p:sp>
      <p:sp>
        <p:nvSpPr>
          <p:cNvPr id="293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94" name="IF i=1 THEN outinteger(1,“I“);"/>
          <p:cNvSpPr txBox="1"/>
          <p:nvPr/>
        </p:nvSpPr>
        <p:spPr>
          <a:xfrm>
            <a:off x="2496495" y="7751367"/>
            <a:ext cx="4678326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IF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=1</a:t>
            </a:r>
            <a:r>
              <a:t> THEN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</a:t>
            </a:r>
            <a:r>
              <a:rPr>
                <a:solidFill>
                  <a:srgbClr val="000000"/>
                </a:solidFill>
              </a:rPr>
              <a:t>1,“</a:t>
            </a:r>
            <a:r>
              <a:rPr>
                <a:solidFill>
                  <a:srgbClr val="5E5E5E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);</a:t>
            </a:r>
          </a:p>
        </p:txBody>
      </p:sp>
      <p:sp>
        <p:nvSpPr>
          <p:cNvPr id="295" name="IF i&lt;j THEN outstring(1,“I&lt;j“)"/>
          <p:cNvSpPr txBox="1"/>
          <p:nvPr/>
        </p:nvSpPr>
        <p:spPr>
          <a:xfrm>
            <a:off x="2553455" y="8607069"/>
            <a:ext cx="4564406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IF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&lt;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t> THEN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outstring</a:t>
            </a:r>
            <a:r>
              <a:t>(</a:t>
            </a:r>
            <a:r>
              <a:rPr>
                <a:solidFill>
                  <a:srgbClr val="000000"/>
                </a:solidFill>
              </a:rPr>
              <a:t>1,“</a:t>
            </a:r>
            <a:r>
              <a:rPr>
                <a:solidFill>
                  <a:srgbClr val="5E5E5E"/>
                </a:solidFill>
              </a:rPr>
              <a:t>I&lt;j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</a:t>
            </a:r>
          </a:p>
        </p:txBody>
      </p:sp>
      <p:sp>
        <p:nvSpPr>
          <p:cNvPr id="296" name="ELSE outstring(1,“i&gt;=j“);"/>
          <p:cNvSpPr txBox="1"/>
          <p:nvPr/>
        </p:nvSpPr>
        <p:spPr>
          <a:xfrm>
            <a:off x="3443106" y="9089380"/>
            <a:ext cx="392844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ELSE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outstring</a:t>
            </a:r>
            <a:r>
              <a:t>(</a:t>
            </a:r>
            <a:r>
              <a:rPr>
                <a:solidFill>
                  <a:srgbClr val="000000"/>
                </a:solidFill>
              </a:rPr>
              <a:t>1</a:t>
            </a:r>
            <a:r>
              <a:t>,</a:t>
            </a:r>
            <a:r>
              <a:rPr>
                <a:solidFill>
                  <a:srgbClr val="000000"/>
                </a:solidFill>
              </a:rPr>
              <a:t>“</a:t>
            </a:r>
            <a:r>
              <a:rPr>
                <a:solidFill>
                  <a:srgbClr val="5E5E5E"/>
                </a:solidFill>
              </a:rPr>
              <a:t>i&gt;=j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);</a:t>
            </a:r>
          </a:p>
        </p:txBody>
      </p:sp>
      <p:sp>
        <p:nvSpPr>
          <p:cNvPr id="297" name="integer i, j;"/>
          <p:cNvSpPr txBox="1"/>
          <p:nvPr/>
        </p:nvSpPr>
        <p:spPr>
          <a:xfrm>
            <a:off x="2400509" y="6153042"/>
            <a:ext cx="177124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</a:t>
            </a:r>
            <a:r>
              <a:rPr>
                <a:solidFill>
                  <a:srgbClr val="5E5E5E"/>
                </a:solidFill>
              </a:rPr>
              <a:t> i, j;</a:t>
            </a:r>
          </a:p>
        </p:txBody>
      </p:sp>
      <p:sp>
        <p:nvSpPr>
          <p:cNvPr id="298" name="j := 8;"/>
          <p:cNvSpPr txBox="1"/>
          <p:nvPr/>
        </p:nvSpPr>
        <p:spPr>
          <a:xfrm>
            <a:off x="2534309" y="7209116"/>
            <a:ext cx="948716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8</a:t>
            </a:r>
            <a:r>
              <a:t>;</a:t>
            </a:r>
          </a:p>
        </p:txBody>
      </p:sp>
      <p:sp>
        <p:nvSpPr>
          <p:cNvPr id="299" name="i := 1;"/>
          <p:cNvSpPr txBox="1"/>
          <p:nvPr/>
        </p:nvSpPr>
        <p:spPr>
          <a:xfrm>
            <a:off x="2534309" y="6680253"/>
            <a:ext cx="948716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1</a:t>
            </a:r>
            <a:r>
              <a:t>;</a:t>
            </a:r>
          </a:p>
        </p:txBody>
      </p:sp>
      <p:sp>
        <p:nvSpPr>
          <p:cNvPr id="300" name="Output: 1 i&lt;j"/>
          <p:cNvSpPr txBox="1"/>
          <p:nvPr/>
        </p:nvSpPr>
        <p:spPr>
          <a:xfrm>
            <a:off x="2358770" y="10427394"/>
            <a:ext cx="561819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</a:t>
            </a:r>
            <a:r>
              <a:rPr>
                <a:solidFill>
                  <a:srgbClr val="5E5E5E"/>
                </a:solidFill>
              </a:rPr>
              <a:t> 1 i&lt;j</a:t>
            </a:r>
          </a:p>
        </p:txBody>
      </p:sp>
      <p:sp>
        <p:nvSpPr>
          <p:cNvPr id="301" name="Rechteck"/>
          <p:cNvSpPr/>
          <p:nvPr/>
        </p:nvSpPr>
        <p:spPr>
          <a:xfrm>
            <a:off x="2871286" y="10016069"/>
            <a:ext cx="4593159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integer i, j;"/>
          <p:cNvSpPr txBox="1"/>
          <p:nvPr/>
        </p:nvSpPr>
        <p:spPr>
          <a:xfrm>
            <a:off x="14416268" y="6153042"/>
            <a:ext cx="177124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i, j;</a:t>
            </a:r>
          </a:p>
        </p:txBody>
      </p:sp>
      <p:sp>
        <p:nvSpPr>
          <p:cNvPr id="303" name="FOR i:=1 STEP 1 UNTIL 5 DO"/>
          <p:cNvSpPr txBox="1"/>
          <p:nvPr/>
        </p:nvSpPr>
        <p:spPr>
          <a:xfrm>
            <a:off x="14391571" y="6681079"/>
            <a:ext cx="461855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:=1</a:t>
            </a:r>
            <a:r>
              <a:t> STEP </a:t>
            </a:r>
            <a:r>
              <a:rPr>
                <a:solidFill>
                  <a:srgbClr val="5E5E5E"/>
                </a:solidFill>
              </a:rPr>
              <a:t>1</a:t>
            </a:r>
            <a:r>
              <a:t> UNTIL </a:t>
            </a:r>
            <a:r>
              <a:rPr>
                <a:solidFill>
                  <a:srgbClr val="5E5E5E"/>
                </a:solidFill>
              </a:rPr>
              <a:t>5</a:t>
            </a:r>
            <a:r>
              <a:t> DO</a:t>
            </a:r>
          </a:p>
        </p:txBody>
      </p:sp>
      <p:sp>
        <p:nvSpPr>
          <p:cNvPr id="304" name="begin"/>
          <p:cNvSpPr txBox="1"/>
          <p:nvPr/>
        </p:nvSpPr>
        <p:spPr>
          <a:xfrm>
            <a:off x="14396644" y="7209942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305" name="end"/>
          <p:cNvSpPr txBox="1"/>
          <p:nvPr/>
        </p:nvSpPr>
        <p:spPr>
          <a:xfrm>
            <a:off x="14389100" y="8821655"/>
            <a:ext cx="70734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06" name="FOR J:=1 STEP 1 UNTIL i DO"/>
          <p:cNvSpPr txBox="1"/>
          <p:nvPr/>
        </p:nvSpPr>
        <p:spPr>
          <a:xfrm>
            <a:off x="14856660" y="7751367"/>
            <a:ext cx="461856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rPr>
                <a:solidFill>
                  <a:srgbClr val="5E5E5E"/>
                </a:solidFill>
              </a:rPr>
              <a:t>:=1</a:t>
            </a:r>
            <a:r>
              <a:t> STEP </a:t>
            </a:r>
            <a:r>
              <a:rPr>
                <a:solidFill>
                  <a:srgbClr val="5E5E5E"/>
                </a:solidFill>
              </a:rPr>
              <a:t>1</a:t>
            </a:r>
            <a:r>
              <a:t> UNTIL </a:t>
            </a:r>
            <a:r>
              <a:rPr>
                <a:solidFill>
                  <a:srgbClr val="5E5E5E"/>
                </a:solidFill>
              </a:rPr>
              <a:t>i</a:t>
            </a:r>
            <a:r>
              <a:t> DO</a:t>
            </a:r>
          </a:p>
        </p:txBody>
      </p:sp>
      <p:sp>
        <p:nvSpPr>
          <p:cNvPr id="307" name="outstring(1,“ * &quot;);"/>
          <p:cNvSpPr txBox="1"/>
          <p:nvPr/>
        </p:nvSpPr>
        <p:spPr>
          <a:xfrm>
            <a:off x="15121679" y="8261778"/>
            <a:ext cx="277815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outstring(</a:t>
            </a:r>
            <a:r>
              <a:rPr>
                <a:solidFill>
                  <a:srgbClr val="000000"/>
                </a:solidFill>
              </a:rPr>
              <a:t>1</a:t>
            </a:r>
            <a:r>
              <a:t>,</a:t>
            </a:r>
            <a:r>
              <a:rPr>
                <a:solidFill>
                  <a:srgbClr val="000000"/>
                </a:solidFill>
              </a:rPr>
              <a:t>“ </a:t>
            </a:r>
            <a:r>
              <a:rPr sz="3000">
                <a:solidFill>
                  <a:srgbClr val="5E5E5E"/>
                </a:solidFill>
              </a:rPr>
              <a:t>* </a:t>
            </a:r>
            <a:r>
              <a:rPr>
                <a:solidFill>
                  <a:srgbClr val="000000"/>
                </a:solidFill>
              </a:rPr>
              <a:t>"</a:t>
            </a:r>
            <a:r>
              <a:t>);</a:t>
            </a:r>
          </a:p>
        </p:txBody>
      </p:sp>
      <p:sp>
        <p:nvSpPr>
          <p:cNvPr id="308" name="Output:  *…"/>
          <p:cNvSpPr txBox="1"/>
          <p:nvPr/>
        </p:nvSpPr>
        <p:spPr>
          <a:xfrm>
            <a:off x="13891755" y="9891942"/>
            <a:ext cx="5618191" cy="256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 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***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 ****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  *****</a:t>
            </a:r>
          </a:p>
        </p:txBody>
      </p:sp>
      <p:sp>
        <p:nvSpPr>
          <p:cNvPr id="309" name="Rechteck"/>
          <p:cNvSpPr/>
          <p:nvPr/>
        </p:nvSpPr>
        <p:spPr>
          <a:xfrm>
            <a:off x="14420386" y="9904642"/>
            <a:ext cx="5845046" cy="2540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0" name="If-then-else"/>
          <p:cNvSpPr txBox="1"/>
          <p:nvPr/>
        </p:nvSpPr>
        <p:spPr>
          <a:xfrm>
            <a:off x="2262883" y="4556168"/>
            <a:ext cx="36410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solidFill>
                  <a:srgbClr val="000000"/>
                </a:solidFill>
              </a:defRPr>
            </a:lvl1pPr>
          </a:lstStyle>
          <a:p>
            <a:r>
              <a:t>If-then-else</a:t>
            </a:r>
          </a:p>
        </p:txBody>
      </p:sp>
      <p:sp>
        <p:nvSpPr>
          <p:cNvPr id="311" name="For loops"/>
          <p:cNvSpPr txBox="1"/>
          <p:nvPr/>
        </p:nvSpPr>
        <p:spPr>
          <a:xfrm>
            <a:off x="14396783" y="4556168"/>
            <a:ext cx="29260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solidFill>
                  <a:srgbClr val="000000"/>
                </a:solidFill>
              </a:defRPr>
            </a:lvl1pPr>
          </a:lstStyle>
          <a:p>
            <a:r>
              <a:t>For loops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&amp; Disadvantages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</a:t>
            </a:r>
          </a:p>
        </p:txBody>
      </p:sp>
      <p:sp>
        <p:nvSpPr>
          <p:cNvPr id="316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17" name="Okkkkk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Okkkkk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Disadvantages</a:t>
            </a:r>
          </a:p>
        </p:txBody>
      </p:sp>
      <p:sp>
        <p:nvSpPr>
          <p:cNvPr id="320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21" name="Mhhhhhhhmmm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Mhhhhhhhmmm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andro, Toygun, Tufa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Sandro, Toygun, Tufan</a:t>
            </a:r>
          </a:p>
        </p:txBody>
      </p:sp>
      <p:sp>
        <p:nvSpPr>
          <p:cNvPr id="153" name="Historic Programming Langua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Historic Programming Languages</a:t>
            </a:r>
          </a:p>
        </p:txBody>
      </p:sp>
      <p:sp>
        <p:nvSpPr>
          <p:cNvPr id="154" name="Fortgeschrittene Programmierkonzep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Fortgeschrittene Programmierkonzepte</a:t>
            </a:r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26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27" name="Ah so ist da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Ah so ist das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Konzept für ein Anfang folgt (willkürliche Bilder und Sprache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Konzept für ein Anfang folgt (willkürliche Bilder und Sprachen)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ildschirmfoto 2023-03-26 um 17.36.21.png" descr="Bildschirmfoto 2023-03-26 um 17.36.21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6695" b="6695"/>
          <a:stretch>
            <a:fillRect/>
          </a:stretch>
        </p:blipFill>
        <p:spPr>
          <a:xfrm>
            <a:off x="1631312" y="917624"/>
            <a:ext cx="21121248" cy="11880703"/>
          </a:xfrm>
          <a:prstGeom prst="rect">
            <a:avLst/>
          </a:prstGeom>
        </p:spPr>
      </p:pic>
      <p:pic>
        <p:nvPicPr>
          <p:cNvPr id="161" name="Bildschirmfoto 2023-05-06 um 20.31.56.png" descr="Bildschirmfoto 2023-05-06 um 20.31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12" y="1879789"/>
            <a:ext cx="17229976" cy="995642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Endzeichen"/>
          <p:cNvSpPr/>
          <p:nvPr/>
        </p:nvSpPr>
        <p:spPr>
          <a:xfrm>
            <a:off x="4608681" y="7669485"/>
            <a:ext cx="3270718" cy="1635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Endzeichen"/>
          <p:cNvSpPr/>
          <p:nvPr/>
        </p:nvSpPr>
        <p:spPr>
          <a:xfrm>
            <a:off x="10050994" y="10697760"/>
            <a:ext cx="3270718" cy="1635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Endzeichen"/>
          <p:cNvSpPr/>
          <p:nvPr/>
        </p:nvSpPr>
        <p:spPr>
          <a:xfrm>
            <a:off x="13932627" y="4923239"/>
            <a:ext cx="3270718" cy="163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  <p:bldP spid="162" grpId="3" animBg="1" advAuto="0"/>
      <p:bldP spid="163" grpId="2" animBg="1" advAuto="0"/>
      <p:bldP spid="164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L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4995741" cy="4648200"/>
          </a:xfrm>
          <a:prstGeom prst="rect">
            <a:avLst/>
          </a:prstGeom>
        </p:spPr>
        <p:txBody>
          <a:bodyPr/>
          <a:lstStyle/>
          <a:p>
            <a:r>
              <a:t>ALGOL</a:t>
            </a:r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8" name="(algorithmic language)"/>
          <p:cNvSpPr txBox="1"/>
          <p:nvPr/>
        </p:nvSpPr>
        <p:spPr>
          <a:xfrm>
            <a:off x="6274459" y="6044569"/>
            <a:ext cx="125437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0000" b="0" i="0" spc="-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1600" spc="-232"/>
            </a:pPr>
            <a:r>
              <a:rPr sz="10000" spc="-200"/>
              <a:t>(algorithmic language)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</a:t>
            </a:r>
          </a:p>
        </p:txBody>
      </p:sp>
      <p:sp>
        <p:nvSpPr>
          <p:cNvPr id="171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What’s that?</a:t>
            </a:r>
          </a:p>
        </p:txBody>
      </p:sp>
      <p:sp>
        <p:nvSpPr>
          <p:cNvPr id="172" name="ALGOL"/>
          <p:cNvSpPr txBox="1"/>
          <p:nvPr/>
        </p:nvSpPr>
        <p:spPr>
          <a:xfrm>
            <a:off x="10698900" y="3516268"/>
            <a:ext cx="2986200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i="0">
                <a:solidFill>
                  <a:srgbClr val="000000"/>
                </a:solidFill>
              </a:defRPr>
            </a:lvl1pPr>
          </a:lstStyle>
          <a:p>
            <a:r>
              <a:t>ALGOL</a:t>
            </a:r>
          </a:p>
        </p:txBody>
      </p:sp>
      <p:cxnSp>
        <p:nvCxnSpPr>
          <p:cNvPr id="173" name="Verbindungslinie"/>
          <p:cNvCxnSpPr>
            <a:cxnSpLocks/>
          </p:cNvCxnSpPr>
          <p:nvPr/>
        </p:nvCxnSpPr>
        <p:spPr>
          <a:xfrm flipV="1">
            <a:off x="7694341" y="4451048"/>
            <a:ext cx="2986200" cy="19085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74" name="ALGOL 58"/>
          <p:cNvSpPr txBox="1"/>
          <p:nvPr/>
        </p:nvSpPr>
        <p:spPr>
          <a:xfrm>
            <a:off x="5815512" y="6359578"/>
            <a:ext cx="2716563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58</a:t>
            </a:r>
          </a:p>
        </p:txBody>
      </p:sp>
      <p:sp>
        <p:nvSpPr>
          <p:cNvPr id="175" name="ALGOL 60"/>
          <p:cNvSpPr txBox="1"/>
          <p:nvPr/>
        </p:nvSpPr>
        <p:spPr>
          <a:xfrm>
            <a:off x="10948122" y="8773409"/>
            <a:ext cx="2736977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60</a:t>
            </a:r>
          </a:p>
        </p:txBody>
      </p:sp>
      <p:sp>
        <p:nvSpPr>
          <p:cNvPr id="176" name="ALGOL 68"/>
          <p:cNvSpPr txBox="1"/>
          <p:nvPr/>
        </p:nvSpPr>
        <p:spPr>
          <a:xfrm>
            <a:off x="15902741" y="6359578"/>
            <a:ext cx="27513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68</a:t>
            </a:r>
          </a:p>
        </p:txBody>
      </p:sp>
      <p:cxnSp>
        <p:nvCxnSpPr>
          <p:cNvPr id="177" name="Verbindungslinie"/>
          <p:cNvCxnSpPr>
            <a:cxnSpLocks/>
            <a:stCxn id="175" idx="0"/>
            <a:endCxn id="172" idx="2"/>
          </p:cNvCxnSpPr>
          <p:nvPr/>
        </p:nvCxnSpPr>
        <p:spPr>
          <a:xfrm flipH="1" flipV="1">
            <a:off x="12192000" y="4601813"/>
            <a:ext cx="124611" cy="417159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8" name="Verbindungslinie"/>
          <p:cNvCxnSpPr>
            <a:cxnSpLocks/>
            <a:stCxn id="176" idx="0"/>
          </p:cNvCxnSpPr>
          <p:nvPr/>
        </p:nvCxnSpPr>
        <p:spPr>
          <a:xfrm flipH="1" flipV="1">
            <a:off x="13703459" y="4448576"/>
            <a:ext cx="3574933" cy="191100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79" name="First version of ALGOL…"/>
          <p:cNvSpPr txBox="1"/>
          <p:nvPr/>
        </p:nvSpPr>
        <p:spPr>
          <a:xfrm>
            <a:off x="5815513" y="7081973"/>
            <a:ext cx="2589388" cy="275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dirty="0"/>
              <a:t>First version of ALGOL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dirty="0"/>
              <a:t>Numerical computing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dirty="0"/>
              <a:t>Block structure</a:t>
            </a:r>
          </a:p>
        </p:txBody>
      </p:sp>
      <p:sp>
        <p:nvSpPr>
          <p:cNvPr id="180" name="More powerful…"/>
          <p:cNvSpPr txBox="1"/>
          <p:nvPr/>
        </p:nvSpPr>
        <p:spPr>
          <a:xfrm>
            <a:off x="10897306" y="9512276"/>
            <a:ext cx="2589388" cy="3902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More powerful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Flexible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Very influential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Recursion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Multi-dimensional arrays</a:t>
            </a:r>
          </a:p>
        </p:txBody>
      </p:sp>
      <p:sp>
        <p:nvSpPr>
          <p:cNvPr id="181" name="Much more complex…"/>
          <p:cNvSpPr txBox="1"/>
          <p:nvPr/>
        </p:nvSpPr>
        <p:spPr>
          <a:xfrm>
            <a:off x="15902742" y="7081973"/>
            <a:ext cx="2589388" cy="23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Much more complex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User- defined data types</a:t>
            </a:r>
          </a:p>
        </p:txBody>
      </p:sp>
      <p:sp>
        <p:nvSpPr>
          <p:cNvPr id="182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animBg="1" advAuto="0"/>
      <p:bldP spid="173" grpId="2" animBg="1" advAuto="0"/>
      <p:bldP spid="174" grpId="3" animBg="1" advAuto="0"/>
      <p:bldP spid="175" grpId="5" animBg="1" advAuto="0"/>
      <p:bldP spid="176" grpId="7" animBg="1" advAuto="0"/>
      <p:bldP spid="177" grpId="4" animBg="1" advAuto="0"/>
      <p:bldP spid="178" grpId="6" animBg="1" advAuto="0"/>
      <p:bldP spid="179" grpId="8" build="p" bldLvl="5" animBg="1" advAuto="0"/>
      <p:bldP spid="180" grpId="9" build="p" bldLvl="5" animBg="1" advAuto="0"/>
      <p:bldP spid="181" grpId="1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18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isto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History</a:t>
            </a:r>
          </a:p>
        </p:txBody>
      </p:sp>
      <p:sp>
        <p:nvSpPr>
          <p:cNvPr id="188" name="Developed by an international comite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Developed by an international comitee</a:t>
            </a:r>
          </a:p>
          <a:p>
            <a:r>
              <a:t>Expressive and powerful</a:t>
            </a:r>
          </a:p>
        </p:txBody>
      </p:sp>
      <p:sp>
        <p:nvSpPr>
          <p:cNvPr id="189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190" name="ALGOL 60"/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191" name="ALGOL 68"/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rPr dirty="0"/>
              <a:t>ALGOL 68</a:t>
            </a:r>
          </a:p>
        </p:txBody>
      </p:sp>
      <p:sp>
        <p:nvSpPr>
          <p:cNvPr id="192" name="Simula (1962)"/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Simula (1962)</a:t>
            </a:r>
          </a:p>
        </p:txBody>
      </p:sp>
      <p:sp>
        <p:nvSpPr>
          <p:cNvPr id="193" name="Pascal (1970)"/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  <p:sp>
        <p:nvSpPr>
          <p:cNvPr id="194" name="PL/1 (1964)"/>
          <p:cNvSpPr txBox="1"/>
          <p:nvPr/>
        </p:nvSpPr>
        <p:spPr>
          <a:xfrm>
            <a:off x="20066860" y="4785435"/>
            <a:ext cx="215853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  <p:cxnSp>
        <p:nvCxnSpPr>
          <p:cNvPr id="195" name="Verbindungslinie"/>
          <p:cNvCxnSpPr>
            <a:cxnSpLocks/>
          </p:cNvCxnSpPr>
          <p:nvPr/>
        </p:nvCxnSpPr>
        <p:spPr>
          <a:xfrm flipV="1">
            <a:off x="13716000" y="3077737"/>
            <a:ext cx="2476971" cy="2704319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96" name="Verbindungslinie"/>
          <p:cNvCxnSpPr>
            <a:cxnSpLocks/>
            <a:stCxn id="193" idx="0"/>
          </p:cNvCxnSpPr>
          <p:nvPr/>
        </p:nvCxnSpPr>
        <p:spPr>
          <a:xfrm flipV="1">
            <a:off x="15720080" y="3307742"/>
            <a:ext cx="1079269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97" name="Verbindungslinie"/>
          <p:cNvCxnSpPr>
            <a:cxnSpLocks/>
          </p:cNvCxnSpPr>
          <p:nvPr/>
        </p:nvCxnSpPr>
        <p:spPr>
          <a:xfrm flipH="1" flipV="1">
            <a:off x="17645799" y="3077737"/>
            <a:ext cx="307664" cy="1109725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98" name="Verbindungslinie"/>
          <p:cNvCxnSpPr>
            <a:cxnSpLocks/>
          </p:cNvCxnSpPr>
          <p:nvPr/>
        </p:nvCxnSpPr>
        <p:spPr>
          <a:xfrm flipH="1" flipV="1">
            <a:off x="19098628" y="3077737"/>
            <a:ext cx="1352709" cy="1538868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build="p" bldLvl="5" animBg="1" advAuto="0"/>
      <p:bldP spid="190" grpId="2" animBg="1" advAuto="0"/>
      <p:bldP spid="191" grpId="8" animBg="1" advAuto="0"/>
      <p:bldP spid="192" grpId="7" animBg="1" advAuto="0"/>
      <p:bldP spid="193" grpId="9" animBg="1" advAuto="0"/>
      <p:bldP spid="194" grpId="10" animBg="1" advAuto="0"/>
      <p:bldP spid="195" grpId="3" animBg="1" advAuto="0"/>
      <p:bldP spid="196" grpId="5" animBg="1" advAuto="0"/>
      <p:bldP spid="197" grpId="6" animBg="1" advAuto="0"/>
      <p:bldP spid="198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novation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Innovations</a:t>
            </a:r>
          </a:p>
        </p:txBody>
      </p:sp>
      <p:sp>
        <p:nvSpPr>
          <p:cNvPr id="201" name="Recurs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</a:t>
            </a:r>
          </a:p>
          <a:p>
            <a:r>
              <a:t>Lexical scoping</a:t>
            </a:r>
          </a:p>
          <a:p>
            <a:r>
              <a:t>Nested block structures</a:t>
            </a:r>
          </a:p>
          <a:p>
            <a:r>
              <a:t>Semicolons as statement terminators</a:t>
            </a:r>
          </a:p>
          <a:p>
            <a:r>
              <a:t>Clearer syntax, better to learn</a:t>
            </a:r>
          </a:p>
        </p:txBody>
      </p:sp>
      <p:sp>
        <p:nvSpPr>
          <p:cNvPr id="202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11" name="ALGOL 60">
            <a:extLst>
              <a:ext uri="{FF2B5EF4-FFF2-40B4-BE49-F238E27FC236}">
                <a16:creationId xmlns:a16="http://schemas.microsoft.com/office/drawing/2014/main" id="{8CC9B28A-2634-59C8-4C25-B5FF819FAA3D}"/>
              </a:ext>
            </a:extLst>
          </p:cNvPr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12" name="ALGOL 68">
            <a:extLst>
              <a:ext uri="{FF2B5EF4-FFF2-40B4-BE49-F238E27FC236}">
                <a16:creationId xmlns:a16="http://schemas.microsoft.com/office/drawing/2014/main" id="{C0120DDE-2EC8-727D-649D-E4365558E85F}"/>
              </a:ext>
            </a:extLst>
          </p:cNvPr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rPr dirty="0"/>
              <a:t>ALGOL 68</a:t>
            </a:r>
          </a:p>
        </p:txBody>
      </p:sp>
      <p:sp>
        <p:nvSpPr>
          <p:cNvPr id="13" name="Simula (1962)">
            <a:extLst>
              <a:ext uri="{FF2B5EF4-FFF2-40B4-BE49-F238E27FC236}">
                <a16:creationId xmlns:a16="http://schemas.microsoft.com/office/drawing/2014/main" id="{1B66B7EF-EEF3-3EB5-E3EA-72F31336A816}"/>
              </a:ext>
            </a:extLst>
          </p:cNvPr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Simula (1962)</a:t>
            </a:r>
          </a:p>
        </p:txBody>
      </p:sp>
      <p:sp>
        <p:nvSpPr>
          <p:cNvPr id="14" name="Pascal (1970)">
            <a:extLst>
              <a:ext uri="{FF2B5EF4-FFF2-40B4-BE49-F238E27FC236}">
                <a16:creationId xmlns:a16="http://schemas.microsoft.com/office/drawing/2014/main" id="{BCFC4DD2-87DB-85FC-E820-1EFB00788ACD}"/>
              </a:ext>
            </a:extLst>
          </p:cNvPr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  <p:sp>
        <p:nvSpPr>
          <p:cNvPr id="15" name="PL/1 (1964)">
            <a:extLst>
              <a:ext uri="{FF2B5EF4-FFF2-40B4-BE49-F238E27FC236}">
                <a16:creationId xmlns:a16="http://schemas.microsoft.com/office/drawing/2014/main" id="{93B3CDF7-5B90-E6DF-0FE7-E9BDF654FEC3}"/>
              </a:ext>
            </a:extLst>
          </p:cNvPr>
          <p:cNvSpPr txBox="1"/>
          <p:nvPr/>
        </p:nvSpPr>
        <p:spPr>
          <a:xfrm>
            <a:off x="20066860" y="4785435"/>
            <a:ext cx="215853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  <p:cxnSp>
        <p:nvCxnSpPr>
          <p:cNvPr id="16" name="Verbindungslinie">
            <a:extLst>
              <a:ext uri="{FF2B5EF4-FFF2-40B4-BE49-F238E27FC236}">
                <a16:creationId xmlns:a16="http://schemas.microsoft.com/office/drawing/2014/main" id="{5295102F-4CC4-1153-13C5-59077B0E5CCE}"/>
              </a:ext>
            </a:extLst>
          </p:cNvPr>
          <p:cNvCxnSpPr>
            <a:cxnSpLocks/>
          </p:cNvCxnSpPr>
          <p:nvPr/>
        </p:nvCxnSpPr>
        <p:spPr>
          <a:xfrm flipV="1">
            <a:off x="13716000" y="3077737"/>
            <a:ext cx="2476971" cy="2704319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7" name="Verbindungslinie">
            <a:extLst>
              <a:ext uri="{FF2B5EF4-FFF2-40B4-BE49-F238E27FC236}">
                <a16:creationId xmlns:a16="http://schemas.microsoft.com/office/drawing/2014/main" id="{FE96014D-D8DD-32FE-9118-7B9E18989C9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5720080" y="3307742"/>
            <a:ext cx="1079269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8" name="Verbindungslinie">
            <a:extLst>
              <a:ext uri="{FF2B5EF4-FFF2-40B4-BE49-F238E27FC236}">
                <a16:creationId xmlns:a16="http://schemas.microsoft.com/office/drawing/2014/main" id="{BAE9574A-6E62-6EC7-2CF5-B5B0446D2F91}"/>
              </a:ext>
            </a:extLst>
          </p:cNvPr>
          <p:cNvCxnSpPr>
            <a:cxnSpLocks/>
          </p:cNvCxnSpPr>
          <p:nvPr/>
        </p:nvCxnSpPr>
        <p:spPr>
          <a:xfrm flipH="1" flipV="1">
            <a:off x="17645799" y="3077737"/>
            <a:ext cx="307664" cy="1109725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9" name="Verbindungslinie">
            <a:extLst>
              <a:ext uri="{FF2B5EF4-FFF2-40B4-BE49-F238E27FC236}">
                <a16:creationId xmlns:a16="http://schemas.microsoft.com/office/drawing/2014/main" id="{9650EBB8-0091-2F13-9493-1D23946851D0}"/>
              </a:ext>
            </a:extLst>
          </p:cNvPr>
          <p:cNvCxnSpPr>
            <a:cxnSpLocks/>
          </p:cNvCxnSpPr>
          <p:nvPr/>
        </p:nvCxnSpPr>
        <p:spPr>
          <a:xfrm flipH="1" flipV="1">
            <a:off x="19098628" y="3077737"/>
            <a:ext cx="1352709" cy="1538868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build="p" bldLvl="5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0076BA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Macintosh PowerPoint</Application>
  <PresentationFormat>Benutzerdefiniert</PresentationFormat>
  <Paragraphs>160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Helvetica Neue</vt:lpstr>
      <vt:lpstr>Helvetica Neue Medium</vt:lpstr>
      <vt:lpstr>21_BasicWhite</vt:lpstr>
      <vt:lpstr>PowerPoint-Präsentation</vt:lpstr>
      <vt:lpstr>Historic Programming Languages</vt:lpstr>
      <vt:lpstr>Konzept für ein Anfang folgt (willkürliche Bilder und Sprachen)</vt:lpstr>
      <vt:lpstr>PowerPoint-Präsentation</vt:lpstr>
      <vt:lpstr>ALGOL</vt:lpstr>
      <vt:lpstr>ALGOL</vt:lpstr>
      <vt:lpstr>ALGOL 60</vt:lpstr>
      <vt:lpstr>ALGOL 60</vt:lpstr>
      <vt:lpstr>ALGOL 60</vt:lpstr>
      <vt:lpstr>ALGOL 60</vt:lpstr>
      <vt:lpstr>Syntax</vt:lpstr>
      <vt:lpstr>Code blocks</vt:lpstr>
      <vt:lpstr>Lexical Scoping</vt:lpstr>
      <vt:lpstr>Arrays</vt:lpstr>
      <vt:lpstr>Control structures</vt:lpstr>
      <vt:lpstr>Advantages &amp; Disadvantages</vt:lpstr>
      <vt:lpstr>Advantages</vt:lpstr>
      <vt:lpstr>Disadvantages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Toygun Ejder</cp:lastModifiedBy>
  <cp:revision>1</cp:revision>
  <dcterms:modified xsi:type="dcterms:W3CDTF">2023-05-10T20:53:20Z</dcterms:modified>
</cp:coreProperties>
</file>