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4" r:id="rId3"/>
  </p:sldMasterIdLst>
  <p:notesMasterIdLst>
    <p:notesMasterId r:id="rId41"/>
  </p:notesMasterIdLst>
  <p:sldIdLst>
    <p:sldId id="307" r:id="rId4"/>
    <p:sldId id="309" r:id="rId5"/>
    <p:sldId id="310" r:id="rId6"/>
    <p:sldId id="311" r:id="rId7"/>
    <p:sldId id="312" r:id="rId8"/>
    <p:sldId id="357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58" r:id="rId17"/>
    <p:sldId id="321" r:id="rId18"/>
    <p:sldId id="322" r:id="rId19"/>
    <p:sldId id="323" r:id="rId20"/>
    <p:sldId id="324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54" r:id="rId31"/>
    <p:sldId id="286" r:id="rId32"/>
    <p:sldId id="302" r:id="rId33"/>
    <p:sldId id="303" r:id="rId34"/>
    <p:sldId id="287" r:id="rId35"/>
    <p:sldId id="304" r:id="rId36"/>
    <p:sldId id="272" r:id="rId37"/>
    <p:sldId id="273" r:id="rId38"/>
    <p:sldId id="356" r:id="rId39"/>
    <p:sldId id="355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6"/>
  </p:normalViewPr>
  <p:slideViewPr>
    <p:cSldViewPr snapToGrid="0">
      <p:cViewPr varScale="1">
        <p:scale>
          <a:sx n="39" d="100"/>
          <a:sy n="39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02.19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1,'4006'0,"-3952"0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47.01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1,'1092'0,"-1045"0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58.381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1,'0'0,"9"0,11 0,12 0,17 0,10 0,3 0,0 0,-1 0,-3 0,6 0,2 0,16 0,2 0,-4 0,-15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03.345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0,'1131'0,"-1080"0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06.25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0,'9'0,"20"0,15 0,8 0,4 0,2 0,-1 0,8 0,2 0,6 0,1 0,-4 0,-5 0,-14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33.946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1186 0,'-915'0,"1200"0,-840 0,925 0,-309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7:48.64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0,'9164'0,"-9124"0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17.06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1,'1619'0,"-1556"0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40.98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1,'24158'0,"-24111"0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52.05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0,'28974'0,"-28925"0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56.74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11829 0,'-11756'0,"11684"0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33.23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1,'10803'0,"-10737"0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07.81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0,'12015'0,"-11961"0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27.441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15593 1,'-15541'0,"15489"0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43.80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1,'16444'0,"-16385"0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51.30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1,'16252'0,"-16211"0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23.14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10876 0,'-10832'0,"10788"0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28.42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0,'28675'0,"-28619"0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35.35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31582 0,'-16771'0,"4275"0,10218 0,2242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54.14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1,'17034'0,"-16984"0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5:13.51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4,'4826'0,"2368"0,-7068-1,-2-1,230 25,-289-12,-16-3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0:45.44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1,'25793'0,"-25737"0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0:58.162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1,'25172'0,"-20074"0,-5050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08.69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1,'9'0,"12"0,19 0,13 0,23 0,8 0,-2 0,-6 0,1 0,-2 0,-7 0,-4 0,-6 0,5 0,2 0,-12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34.29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1,'15471'0,"-7224"0,-4633 0,-3559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41.38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1,'-5'0,"17"0,28 0,28155 0,-26999 0,-1126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Hi,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Sandro and check </a:t>
            </a:r>
            <a:r>
              <a:rPr lang="de-DE" dirty="0" err="1"/>
              <a:t>this</a:t>
            </a:r>
            <a:r>
              <a:rPr lang="de-DE" dirty="0"/>
              <a:t> out!</a:t>
            </a:r>
          </a:p>
        </p:txBody>
      </p:sp>
    </p:spTree>
    <p:extLst>
      <p:ext uri="{BB962C8B-B14F-4D97-AF65-F5344CB8AC3E}">
        <p14:creationId xmlns:p14="http://schemas.microsoft.com/office/powerpoint/2010/main" val="326297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59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52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807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Fortran and Java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0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variables,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, </a:t>
            </a:r>
            <a:r>
              <a:rPr lang="de-DE" dirty="0" err="1"/>
              <a:t>constants</a:t>
            </a:r>
            <a:r>
              <a:rPr lang="de-DE" dirty="0"/>
              <a:t>, </a:t>
            </a:r>
            <a:r>
              <a:rPr lang="de-DE" dirty="0" err="1"/>
              <a:t>Arithmetical</a:t>
            </a:r>
            <a:r>
              <a:rPr lang="de-DE" dirty="0"/>
              <a:t> and Relational </a:t>
            </a:r>
            <a:r>
              <a:rPr lang="de-DE" dirty="0" err="1"/>
              <a:t>operators</a:t>
            </a:r>
            <a:r>
              <a:rPr lang="de-DE" dirty="0"/>
              <a:t>, and Control </a:t>
            </a:r>
            <a:r>
              <a:rPr lang="de-DE" dirty="0" err="1"/>
              <a:t>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88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has FORTRAN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Fortran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with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? </a:t>
            </a:r>
            <a:r>
              <a:rPr lang="de-DE" dirty="0" err="1"/>
              <a:t>They</a:t>
            </a:r>
            <a:r>
              <a:rPr lang="de-DE" dirty="0"/>
              <a:t> all </a:t>
            </a:r>
            <a:r>
              <a:rPr lang="de-DE" dirty="0" err="1"/>
              <a:t>derive</a:t>
            </a:r>
            <a:r>
              <a:rPr lang="de-DE" dirty="0"/>
              <a:t> from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ancestor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19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Since</a:t>
            </a:r>
            <a:r>
              <a:rPr lang="de-DE" dirty="0"/>
              <a:t> Fortran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supported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anything, but an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deprecated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Fortran 90</a:t>
            </a:r>
          </a:p>
        </p:txBody>
      </p:sp>
    </p:spTree>
    <p:extLst>
      <p:ext uri="{BB962C8B-B14F-4D97-AF65-F5344CB8AC3E}">
        <p14:creationId xmlns:p14="http://schemas.microsoft.com/office/powerpoint/2010/main" val="361350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immensly</a:t>
            </a:r>
            <a:r>
              <a:rPr lang="de-DE" dirty="0"/>
              <a:t>. </a:t>
            </a:r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Compiler was </a:t>
            </a:r>
            <a:r>
              <a:rPr lang="de-DE" dirty="0" err="1"/>
              <a:t>aimed</a:t>
            </a:r>
            <a:r>
              <a:rPr lang="de-DE" dirty="0"/>
              <a:t> at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possible </a:t>
            </a:r>
            <a:r>
              <a:rPr lang="de-DE" dirty="0" err="1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86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declaring</a:t>
            </a:r>
            <a:r>
              <a:rPr lang="de-DE" dirty="0"/>
              <a:t> and </a:t>
            </a:r>
            <a:r>
              <a:rPr lang="de-DE" dirty="0" err="1"/>
              <a:t>initializing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loops</a:t>
            </a:r>
            <a:r>
              <a:rPr lang="de-DE" dirty="0"/>
              <a:t>, </a:t>
            </a:r>
            <a:r>
              <a:rPr lang="de-DE" dirty="0" err="1"/>
              <a:t>functions</a:t>
            </a:r>
            <a:r>
              <a:rPr lang="de-DE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7242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Fortran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, </a:t>
            </a:r>
            <a:r>
              <a:rPr lang="de-DE" dirty="0" err="1"/>
              <a:t>stability</a:t>
            </a:r>
            <a:r>
              <a:rPr lang="de-DE" dirty="0"/>
              <a:t>, and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implies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following </a:t>
            </a:r>
            <a:r>
              <a:rPr lang="de-DE" dirty="0" err="1"/>
              <a:t>aspects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56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4166355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685067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scentific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Fortran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6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2" r:id="rId12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 b="0" i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2" r:id="rId6"/>
    <p:sldLayoutId id="2147483658" r:id="rId7"/>
    <p:sldLayoutId id="2147483684" r:id="rId8"/>
    <p:sldLayoutId id="2147483685" r:id="rId9"/>
    <p:sldLayoutId id="2147483686" r:id="rId10"/>
    <p:sldLayoutId id="2147483687" r:id="rId11"/>
    <p:sldLayoutId id="2147483663" r:id="rId12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8.png"/><Relationship Id="rId18" Type="http://schemas.openxmlformats.org/officeDocument/2006/relationships/customXml" Target="../ink/ink13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0.xml"/><Relationship Id="rId17" Type="http://schemas.openxmlformats.org/officeDocument/2006/relationships/image" Target="../media/image20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9.xml"/><Relationship Id="rId19" Type="http://schemas.openxmlformats.org/officeDocument/2006/relationships/image" Target="../media/image21.png"/><Relationship Id="rId4" Type="http://schemas.openxmlformats.org/officeDocument/2006/relationships/customXml" Target="../ink/ink6.xml"/><Relationship Id="rId9" Type="http://schemas.openxmlformats.org/officeDocument/2006/relationships/image" Target="../media/image16.png"/><Relationship Id="rId14" Type="http://schemas.openxmlformats.org/officeDocument/2006/relationships/customXml" Target="../ink/ink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8.png"/><Relationship Id="rId18" Type="http://schemas.openxmlformats.org/officeDocument/2006/relationships/customXml" Target="../ink/ink23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11" Type="http://schemas.openxmlformats.org/officeDocument/2006/relationships/image" Target="../media/image27.png"/><Relationship Id="rId24" Type="http://schemas.openxmlformats.org/officeDocument/2006/relationships/customXml" Target="../ink/ink26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customXml" Target="../ink/ink19.xml"/><Relationship Id="rId19" Type="http://schemas.openxmlformats.org/officeDocument/2006/relationships/image" Target="../media/image31.png"/><Relationship Id="rId4" Type="http://schemas.openxmlformats.org/officeDocument/2006/relationships/customXml" Target="../ink/ink16.xml"/><Relationship Id="rId9" Type="http://schemas.openxmlformats.org/officeDocument/2006/relationships/image" Target="../media/image26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andro, Toygun, Tufa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Sandro, Toygun, Tufan</a:t>
            </a:r>
          </a:p>
        </p:txBody>
      </p:sp>
      <p:sp>
        <p:nvSpPr>
          <p:cNvPr id="153" name="Historic Programming Langua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Historic Programming Languages</a:t>
            </a:r>
          </a:p>
        </p:txBody>
      </p:sp>
      <p:sp>
        <p:nvSpPr>
          <p:cNvPr id="154" name="Fortgeschrittene Programmierkonzep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Fortgeschrittene Programmierkonzepte</a:t>
            </a:r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3652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34271-2442-8B5E-A552-C6771B43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6E76E2-D139-68B4-0AC1-8DEEF278F5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still find Fortran in </a:t>
            </a:r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6B6FD6-05E4-5DB6-ED6C-5AB12BFD1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9817100" cy="8256012"/>
          </a:xfrm>
        </p:spPr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r>
              <a:rPr lang="de-DE" dirty="0"/>
              <a:t>Computer </a:t>
            </a:r>
            <a:r>
              <a:rPr lang="de-DE" dirty="0" err="1"/>
              <a:t>science</a:t>
            </a:r>
            <a:endParaRPr lang="de-DE" dirty="0"/>
          </a:p>
          <a:p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world‘s</a:t>
            </a:r>
            <a:r>
              <a:rPr lang="de-DE" dirty="0"/>
              <a:t> fastest </a:t>
            </a:r>
            <a:r>
              <a:rPr lang="de-DE" dirty="0" err="1"/>
              <a:t>supercomputers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43DEBA-D670-5A52-FCD6-28C03D8171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66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EABFCD-BD9F-4CBE-37B1-6DFF0146A5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95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FD65E27-BA06-36EF-8C8A-3B32453D3E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7633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195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3D74CE-A98E-76E4-B337-F6D6F4980449}"/>
              </a:ext>
            </a:extLst>
          </p:cNvPr>
          <p:cNvSpPr txBox="1"/>
          <p:nvPr/>
        </p:nvSpPr>
        <p:spPr>
          <a:xfrm>
            <a:off x="1206500" y="3806125"/>
            <a:ext cx="21971000" cy="624786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8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!I am a comment</a:t>
            </a: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compiler ignores me.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6500" y="3806125"/>
            <a:ext cx="21971000" cy="7385336"/>
          </a:xfrm>
          <a:prstGeom prst="roundRect">
            <a:avLst>
              <a:gd name="adj" fmla="val 13216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A82400-AD9C-1CF5-1B91-6FCD6C3521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825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195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3D74CE-A98E-76E4-B337-F6D6F4980449}"/>
              </a:ext>
            </a:extLst>
          </p:cNvPr>
          <p:cNvSpPr txBox="1"/>
          <p:nvPr/>
        </p:nvSpPr>
        <p:spPr>
          <a:xfrm>
            <a:off x="1206500" y="3806125"/>
            <a:ext cx="21971000" cy="624786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8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8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!I am a comment</a:t>
            </a: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en-US" sz="8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compiler ignores me.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6500" y="3806125"/>
            <a:ext cx="21971000" cy="7385336"/>
          </a:xfrm>
          <a:prstGeom prst="roundRect">
            <a:avLst>
              <a:gd name="adj" fmla="val 13216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A82400-AD9C-1CF5-1B91-6FCD6C3521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135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DE" dirty="0"/>
          </a:p>
        </p:txBody>
      </p:sp>
      <p:graphicFrame>
        <p:nvGraphicFramePr>
          <p:cNvPr id="16" name="Tabelle 16">
            <a:extLst>
              <a:ext uri="{FF2B5EF4-FFF2-40B4-BE49-F238E27FC236}">
                <a16:creationId xmlns:a16="http://schemas.microsoft.com/office/drawing/2014/main" id="{D62E427C-80D1-711E-ED2C-2BBEA7B5B16D}"/>
              </a:ext>
            </a:extLst>
          </p:cNvPr>
          <p:cNvGraphicFramePr>
            <a:graphicFrameLocks noGrp="1"/>
          </p:cNvGraphicFramePr>
          <p:nvPr/>
        </p:nvGraphicFramePr>
        <p:xfrm>
          <a:off x="1206500" y="3806125"/>
          <a:ext cx="16256000" cy="55092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5913831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76675516"/>
                    </a:ext>
                  </a:extLst>
                </a:gridCol>
              </a:tblGrid>
              <a:tr h="1394410">
                <a:tc>
                  <a:txBody>
                    <a:bodyPr/>
                    <a:lstStyle/>
                    <a:p>
                      <a:r>
                        <a:rPr lang="de-DE" sz="4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3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int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9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boolean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Logical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0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char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 err="1"/>
                        <a:t>Complex</a:t>
                      </a:r>
                      <a:endParaRPr lang="de-DE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59391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B8FE05-1264-8FFC-316F-EB1D0A5278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22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4072" y="4248504"/>
            <a:ext cx="11373427" cy="8256012"/>
          </a:xfrm>
        </p:spPr>
        <p:txBody>
          <a:bodyPr/>
          <a:lstStyle/>
          <a:p>
            <a:r>
              <a:rPr lang="de-DE" dirty="0"/>
              <a:t>Fortran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type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variables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declared</a:t>
            </a:r>
            <a:r>
              <a:rPr lang="de-DE" dirty="0"/>
              <a:t> with an „::“</a:t>
            </a:r>
          </a:p>
          <a:p>
            <a:r>
              <a:rPr lang="de-DE" dirty="0" err="1"/>
              <a:t>Java‘s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Fortrans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7BFBEB-EB6A-80DB-7D52-57E95ED71E0D}"/>
              </a:ext>
            </a:extLst>
          </p:cNvPr>
          <p:cNvSpPr txBox="1"/>
          <p:nvPr/>
        </p:nvSpPr>
        <p:spPr>
          <a:xfrm>
            <a:off x="1206500" y="3307742"/>
            <a:ext cx="10119591" cy="747897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i, j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logical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z</a:t>
            </a:r>
          </a:p>
          <a:p>
            <a:pPr algn="l"/>
            <a:b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 = 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z = (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i,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z</a:t>
            </a:r>
          </a:p>
          <a:p>
            <a:pPr algn="l"/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728518" y="3307741"/>
            <a:ext cx="10119591" cy="9941183"/>
          </a:xfrm>
          <a:prstGeom prst="roundRect">
            <a:avLst>
              <a:gd name="adj" fmla="val 13000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F28385-9857-2FEC-73E6-3A6EBC471F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81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499" cy="8256012"/>
          </a:xfrm>
        </p:spPr>
        <p:txBody>
          <a:bodyPr/>
          <a:lstStyle/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with </a:t>
            </a:r>
            <a:r>
              <a:rPr lang="de-DE" dirty="0" err="1"/>
              <a:t>characters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A1BB35-0212-508F-6E47-C19FBFDEA2F8}"/>
              </a:ext>
            </a:extLst>
          </p:cNvPr>
          <p:cNvSpPr txBox="1"/>
          <p:nvPr/>
        </p:nvSpPr>
        <p:spPr>
          <a:xfrm>
            <a:off x="1206500" y="4274632"/>
            <a:ext cx="10597572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:: 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'Hey, '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710B659-0AAE-69D0-DC6E-A73C7962A0D1}"/>
              </a:ext>
            </a:extLst>
          </p:cNvPr>
          <p:cNvSpPr/>
          <p:nvPr/>
        </p:nvSpPr>
        <p:spPr>
          <a:xfrm>
            <a:off x="1206500" y="4274632"/>
            <a:ext cx="9788072" cy="3785652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9CC72-4925-E4DC-6BDF-F24AC32366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72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499" cy="8256012"/>
          </a:xfrm>
        </p:spPr>
        <p:txBody>
          <a:bodyPr/>
          <a:lstStyle/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with </a:t>
            </a:r>
            <a:r>
              <a:rPr lang="de-DE" dirty="0" err="1"/>
              <a:t>characters</a:t>
            </a:r>
            <a:endParaRPr lang="de-DE" dirty="0"/>
          </a:p>
          <a:p>
            <a:r>
              <a:rPr lang="de-DE" dirty="0"/>
              <a:t>Rick 		→ Hey, Rick!</a:t>
            </a:r>
          </a:p>
          <a:p>
            <a:r>
              <a:rPr lang="de-DE" dirty="0"/>
              <a:t>Johnny 	→ Hey, John!</a:t>
            </a:r>
          </a:p>
          <a:p>
            <a:r>
              <a:rPr lang="de-DE" dirty="0"/>
              <a:t>Tim 		→ Hey, Tim !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A1BB35-0212-508F-6E47-C19FBFDEA2F8}"/>
              </a:ext>
            </a:extLst>
          </p:cNvPr>
          <p:cNvSpPr txBox="1"/>
          <p:nvPr/>
        </p:nvSpPr>
        <p:spPr>
          <a:xfrm>
            <a:off x="1206500" y="4248504"/>
            <a:ext cx="10005786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:: 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'Hey, '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5F2DE1-854C-DA4B-49D6-6F37D75540E4}"/>
              </a:ext>
            </a:extLst>
          </p:cNvPr>
          <p:cNvSpPr/>
          <p:nvPr/>
        </p:nvSpPr>
        <p:spPr>
          <a:xfrm>
            <a:off x="1045029" y="4248504"/>
            <a:ext cx="10167257" cy="3785652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C20ED-4061-F816-520D-7908F7C375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14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07368-0273-2EDD-8F47-855F35C8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03CB7-54CC-F4B6-2B67-AE1A0CB1A6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Operators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00ACF1-C615-1B98-B3B7-98B63AA7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723" y="11012556"/>
            <a:ext cx="8090452" cy="149195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42 .LT. 69 </a:t>
            </a:r>
            <a:r>
              <a:rPr lang="de-DE" dirty="0" err="1"/>
              <a:t>returns</a:t>
            </a:r>
            <a:r>
              <a:rPr lang="de-DE" dirty="0"/>
              <a:t> .</a:t>
            </a:r>
            <a:r>
              <a:rPr lang="de-DE" dirty="0" err="1"/>
              <a:t>true</a:t>
            </a:r>
            <a:r>
              <a:rPr lang="de-DE" dirty="0"/>
              <a:t>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E5C6F67-5CD7-E362-E75F-29179E8D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00048"/>
              </p:ext>
            </p:extLst>
          </p:nvPr>
        </p:nvGraphicFramePr>
        <p:xfrm>
          <a:off x="1206500" y="4248504"/>
          <a:ext cx="8235674" cy="175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00CBD43-7291-310A-EFBD-9F20926FE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16059"/>
              </p:ext>
            </p:extLst>
          </p:nvPr>
        </p:nvGraphicFramePr>
        <p:xfrm>
          <a:off x="14941825" y="4248503"/>
          <a:ext cx="8235674" cy="6132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39952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7747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2756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4177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rgbClr val="FF0000"/>
                          </a:solidFill>
                        </a:rPr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4950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821D748-4132-A785-0650-4E8DE5A03D4C}"/>
              </a:ext>
            </a:extLst>
          </p:cNvPr>
          <p:cNvSpPr txBox="1"/>
          <p:nvPr/>
        </p:nvSpPr>
        <p:spPr>
          <a:xfrm>
            <a:off x="14941825" y="10968575"/>
            <a:ext cx="82356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Fortran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hugely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impacted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modern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languages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57F924-2AA7-A18F-AE6E-35DA4E887A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870E99D-3B90-8BD2-666E-37154BB2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07589"/>
              </p:ext>
            </p:extLst>
          </p:nvPr>
        </p:nvGraphicFramePr>
        <p:xfrm>
          <a:off x="1351723" y="7192527"/>
          <a:ext cx="8235674" cy="2628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.EQV.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31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ildschirmfoto 2023-03-26 um 17.36.21.png" descr="Bildschirmfoto 2023-03-26 um 17.36.21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6695" b="6695"/>
          <a:stretch>
            <a:fillRect/>
          </a:stretch>
        </p:blipFill>
        <p:spPr>
          <a:xfrm>
            <a:off x="1631312" y="917624"/>
            <a:ext cx="21121248" cy="11880703"/>
          </a:xfrm>
          <a:prstGeom prst="rect">
            <a:avLst/>
          </a:prstGeom>
        </p:spPr>
      </p:pic>
      <p:pic>
        <p:nvPicPr>
          <p:cNvPr id="161" name="Bildschirmfoto 2023-05-06 um 20.31.56.png" descr="Bildschirmfoto 2023-05-06 um 20.31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12" y="1879789"/>
            <a:ext cx="17229976" cy="995642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Endzeichen"/>
          <p:cNvSpPr/>
          <p:nvPr/>
        </p:nvSpPr>
        <p:spPr>
          <a:xfrm>
            <a:off x="4608681" y="7669485"/>
            <a:ext cx="3270718" cy="1635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Endzeichen"/>
          <p:cNvSpPr/>
          <p:nvPr/>
        </p:nvSpPr>
        <p:spPr>
          <a:xfrm>
            <a:off x="10050994" y="10697760"/>
            <a:ext cx="3270718" cy="1635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Endzeichen"/>
          <p:cNvSpPr/>
          <p:nvPr/>
        </p:nvSpPr>
        <p:spPr>
          <a:xfrm>
            <a:off x="13932627" y="4923239"/>
            <a:ext cx="3270718" cy="163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C0EE18D-5E2A-6229-003A-FF8E48A1F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8110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163" grpId="0" animBg="1" advAuto="0"/>
      <p:bldP spid="164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0763-19B2-EFA5-304C-0B797265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64E78-2F9C-904F-1FA5-F30F01B96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0B1407-C08B-01F4-C3AB-4DB9EE475787}"/>
              </a:ext>
            </a:extLst>
          </p:cNvPr>
          <p:cNvSpPr txBox="1"/>
          <p:nvPr/>
        </p:nvSpPr>
        <p:spPr>
          <a:xfrm>
            <a:off x="4660712" y="3307742"/>
            <a:ext cx="14616596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!Fortran:</a:t>
            </a: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area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area can be painted'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area can not be painted'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if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7472CB-20DE-7CB0-1716-23642A516C76}"/>
              </a:ext>
            </a:extLst>
          </p:cNvPr>
          <p:cNvSpPr txBox="1"/>
          <p:nvPr/>
        </p:nvSpPr>
        <p:spPr>
          <a:xfrm>
            <a:off x="4660712" y="7460165"/>
            <a:ext cx="16226294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//Java:</a:t>
            </a: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(area &lt;= paint) {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area can be painted"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area can not be painted"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6D0FC2-7B13-2AFC-4F82-A757F3FBD317}"/>
              </a:ext>
            </a:extLst>
          </p:cNvPr>
          <p:cNvSpPr/>
          <p:nvPr/>
        </p:nvSpPr>
        <p:spPr>
          <a:xfrm>
            <a:off x="3454211" y="3400074"/>
            <a:ext cx="17831585" cy="387798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0E1282F-379C-4CCB-5D47-0FB2977EEB3F}"/>
              </a:ext>
            </a:extLst>
          </p:cNvPr>
          <p:cNvSpPr/>
          <p:nvPr/>
        </p:nvSpPr>
        <p:spPr>
          <a:xfrm>
            <a:off x="3454211" y="7460164"/>
            <a:ext cx="17831585" cy="45243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A3AAF4-1657-E746-C059-6D5FAE69A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975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6B505-682F-D057-543C-C65B5533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FD623-4495-80D2-1621-9C5799623C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- </a:t>
            </a:r>
            <a:r>
              <a:rPr lang="de-DE" dirty="0" err="1"/>
              <a:t>loops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3F752D-4B70-A13B-725A-90DFFA72B41A}"/>
              </a:ext>
            </a:extLst>
          </p:cNvPr>
          <p:cNvSpPr txBox="1"/>
          <p:nvPr/>
        </p:nvSpPr>
        <p:spPr>
          <a:xfrm>
            <a:off x="1206500" y="8321115"/>
            <a:ext cx="10254593" cy="3046988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4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de-DE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de-DE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i</a:t>
            </a:r>
          </a:p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do</a:t>
            </a:r>
            <a:endParaRPr lang="de-DE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E96D27-6E01-AB39-F6C2-A076789DB3CA}"/>
              </a:ext>
            </a:extLst>
          </p:cNvPr>
          <p:cNvSpPr txBox="1"/>
          <p:nvPr/>
        </p:nvSpPr>
        <p:spPr>
          <a:xfrm>
            <a:off x="1350142" y="4156472"/>
            <a:ext cx="10254593" cy="230832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for(</a:t>
            </a:r>
            <a:r>
              <a:rPr lang="nn-NO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10; </a:t>
            </a:r>
            <a:r>
              <a:rPr lang="nn-NO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4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.out.println(i);</a:t>
            </a:r>
          </a:p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16D64F-F86D-D041-3CB7-8FFDCE6A24B6}"/>
              </a:ext>
            </a:extLst>
          </p:cNvPr>
          <p:cNvSpPr txBox="1"/>
          <p:nvPr/>
        </p:nvSpPr>
        <p:spPr>
          <a:xfrm>
            <a:off x="12130689" y="4156472"/>
            <a:ext cx="10110953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(</a:t>
            </a:r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4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855F4E-82F9-3870-B6D2-90D033704484}"/>
              </a:ext>
            </a:extLst>
          </p:cNvPr>
          <p:cNvSpPr txBox="1"/>
          <p:nvPr/>
        </p:nvSpPr>
        <p:spPr>
          <a:xfrm>
            <a:off x="11987047" y="8321115"/>
            <a:ext cx="10110953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n =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n</a:t>
            </a:r>
          </a:p>
          <a:p>
            <a:pPr algn="l"/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n **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do</a:t>
            </a:r>
            <a:endParaRPr lang="pt-BR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53EF07-5E2E-29B5-7F73-81C8F1034B01}"/>
              </a:ext>
            </a:extLst>
          </p:cNvPr>
          <p:cNvSpPr/>
          <p:nvPr/>
        </p:nvSpPr>
        <p:spPr>
          <a:xfrm>
            <a:off x="8901410" y="8321114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Fortran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EBE933-4B17-F77A-962E-380B5AADC48E}"/>
              </a:ext>
            </a:extLst>
          </p:cNvPr>
          <p:cNvSpPr/>
          <p:nvPr/>
        </p:nvSpPr>
        <p:spPr>
          <a:xfrm>
            <a:off x="19681952" y="8294217"/>
            <a:ext cx="241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Fortran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7EF9E8A-D5B1-46B8-C60E-915EF7CB478D}"/>
              </a:ext>
            </a:extLst>
          </p:cNvPr>
          <p:cNvSpPr/>
          <p:nvPr/>
        </p:nvSpPr>
        <p:spPr>
          <a:xfrm>
            <a:off x="9958130" y="5934671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99F1ED-8D07-6EA0-E880-B35B2BE88331}"/>
              </a:ext>
            </a:extLst>
          </p:cNvPr>
          <p:cNvSpPr/>
          <p:nvPr/>
        </p:nvSpPr>
        <p:spPr>
          <a:xfrm>
            <a:off x="20595035" y="4156472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de-DE" sz="540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93FA6E0-C01B-5875-C4A2-4B9BF80B8CDF}"/>
              </a:ext>
            </a:extLst>
          </p:cNvPr>
          <p:cNvSpPr/>
          <p:nvPr/>
        </p:nvSpPr>
        <p:spPr>
          <a:xfrm>
            <a:off x="1206500" y="8306743"/>
            <a:ext cx="10110953" cy="3046988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3D780D9-4CF9-18BF-71F9-3C57F4EAC8B8}"/>
              </a:ext>
            </a:extLst>
          </p:cNvPr>
          <p:cNvSpPr/>
          <p:nvPr/>
        </p:nvSpPr>
        <p:spPr>
          <a:xfrm>
            <a:off x="1350142" y="4156471"/>
            <a:ext cx="10239477" cy="2701529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816E9BA-C53D-772F-0888-C2AA6AB3FB1F}"/>
              </a:ext>
            </a:extLst>
          </p:cNvPr>
          <p:cNvSpPr/>
          <p:nvPr/>
        </p:nvSpPr>
        <p:spPr>
          <a:xfrm>
            <a:off x="11987047" y="8303593"/>
            <a:ext cx="10254593" cy="3803173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7D2D589-29CA-4BFE-7742-C609A7EE07E3}"/>
              </a:ext>
            </a:extLst>
          </p:cNvPr>
          <p:cNvSpPr/>
          <p:nvPr/>
        </p:nvSpPr>
        <p:spPr>
          <a:xfrm>
            <a:off x="12130689" y="4154752"/>
            <a:ext cx="10254593" cy="3803172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780D918-D5AE-0D06-C797-FC96BC4D6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065641" y="8595962"/>
            <a:ext cx="368505" cy="374600"/>
          </a:xfrm>
        </p:spPr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88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6" grpId="0"/>
      <p:bldP spid="17" grpId="0"/>
      <p:bldP spid="18" grpId="0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517466-67B5-12A5-E385-60B6A56BA36D}"/>
              </a:ext>
            </a:extLst>
          </p:cNvPr>
          <p:cNvSpPr txBox="1"/>
          <p:nvPr/>
        </p:nvSpPr>
        <p:spPr>
          <a:xfrm>
            <a:off x="1206499" y="3307742"/>
            <a:ext cx="21970999" cy="10495181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r,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3.141592653589793238462643383279502884197169399375105820974944592307816406286208998628034825342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117067982148086513282306647093844609550582231725359408128481117450284102701938521105559644622948954930381964428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810975665933446128475648233786783165271201909145648566923460348610454326648213393607260249141273724587006606315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588174881520920962829254091715364367892590360011330530548820466521384146951941511609433057270365759591953092186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117381932611793105118548074462379962749567351885752724891227938183011949129833673362440656643086021394946395224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737190702179860943702770539217176293176752384674818467669405132000568127145263560827785771342757789609173637178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721468440901224953430146549585371050792279689258923542019956112129021960864034418159813629774771309960518707211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3499999983729780499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5105973173281609631859502445945534690830264252230825334468503526104287554687311595628638823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537875937519577818577805321712268066130019278766111959092164201989380952572010654858632788659361533818279682303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019520353018529689957736225994138912497217752834791315155748572424541506959508295331168617278558890750983817546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374649393192550604009277016711390098488240128583616035637076601047101819429555961989467678374494482553797747268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471040475346462080466842590694912933136770289891521047521620569660240580381501935112533824300355876402474964732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639141992726042699227967823547816360093417216412199245863150302861829745557067498385054945885869269956909272107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975093029553211653449872027559602364806654991198818347977535663698074265425278625518184175746728909777727938000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816470600161452491921732172147723501414419735685481613611573525521334757418494684385233239073941433345477624168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625189835694855620992192221842725502542568876717904946016534668049886272327917860857843838279679766814541009538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837863609506800642251252051173929848960841284886269456042419652850222106611863067442786220391949450471237137869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609563643719172874677646575739624138908658326459958133904780275900994657640789512694683983525957098258226205224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894077267194782684826014769909026401363944374553050682034962524517493996514314298091906592509372216964615157098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583874105978859597729754989301617539284681382686838689427741559918559252459539594310499725246808459872736446958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486538367362226260991246080512438843904512441365497627807977156914359977001296160894416948685558484063534220722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258284886481584560285060168427394522674676788952521385225499546667278239864565961163548862305774564980355936345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681743241125150760694794510965960940252288797108931456691368672287489405601015033086179286809208747609178249385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354B5C-D354-64A7-EE55-C5CE1E4843AD}"/>
              </a:ext>
            </a:extLst>
          </p:cNvPr>
          <p:cNvSpPr/>
          <p:nvPr/>
        </p:nvSpPr>
        <p:spPr>
          <a:xfrm>
            <a:off x="845456" y="3307743"/>
            <a:ext cx="21971001" cy="10408257"/>
          </a:xfrm>
          <a:prstGeom prst="roundRect">
            <a:avLst>
              <a:gd name="adj" fmla="val 7828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D88F3-22B0-E7F2-F3AC-D4074FE957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690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E1B569-86EA-5522-3BE1-58B3CA905325}"/>
              </a:ext>
            </a:extLst>
          </p:cNvPr>
          <p:cNvSpPr txBox="1"/>
          <p:nvPr/>
        </p:nvSpPr>
        <p:spPr>
          <a:xfrm>
            <a:off x="1206500" y="3307742"/>
            <a:ext cx="12389184" cy="8463855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painting 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r, pi, area, paint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(pi = 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3.1415926535897932384626433832795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'Enter radius of circle'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r</a:t>
            </a: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'Enter Area that can be covered in paint'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paint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area = pi * r**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area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circle can be painted'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circle cannot be painted'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if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painting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E01A3E9-5E40-2D7E-0782-87E7D0D3BC7E}"/>
              </a:ext>
            </a:extLst>
          </p:cNvPr>
          <p:cNvSpPr/>
          <p:nvPr/>
        </p:nvSpPr>
        <p:spPr>
          <a:xfrm>
            <a:off x="500742" y="3307742"/>
            <a:ext cx="13094941" cy="8463854"/>
          </a:xfrm>
          <a:prstGeom prst="roundRect">
            <a:avLst>
              <a:gd name="adj" fmla="val 14095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D30A52-2476-9A9B-9131-E54C88F24D46}"/>
              </a:ext>
            </a:extLst>
          </p:cNvPr>
          <p:cNvSpPr txBox="1"/>
          <p:nvPr/>
        </p:nvSpPr>
        <p:spPr>
          <a:xfrm>
            <a:off x="14301441" y="3307742"/>
            <a:ext cx="8444258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algn="l"/>
            <a:r>
              <a:rPr lang="de-DE" sz="3600" dirty="0"/>
              <a:t>Enter Area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covered</a:t>
            </a:r>
            <a:r>
              <a:rPr lang="de-DE" sz="3600" dirty="0"/>
              <a:t> in </a:t>
            </a:r>
            <a:r>
              <a:rPr lang="de-DE" sz="3600" dirty="0" err="1"/>
              <a:t>paint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cannot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3930E6-030D-5BA0-53C8-694EC1D1C89D}"/>
              </a:ext>
            </a:extLst>
          </p:cNvPr>
          <p:cNvSpPr txBox="1"/>
          <p:nvPr/>
        </p:nvSpPr>
        <p:spPr>
          <a:xfrm>
            <a:off x="14301440" y="7791019"/>
            <a:ext cx="8444259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Area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covered</a:t>
            </a:r>
            <a:r>
              <a:rPr lang="de-DE" sz="3600" dirty="0"/>
              <a:t> in </a:t>
            </a:r>
            <a:r>
              <a:rPr lang="de-DE" sz="3600" dirty="0" err="1"/>
              <a:t>paint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79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de-DE" sz="3600" dirty="0" err="1"/>
              <a:t>can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E61392-A488-BD14-987E-11CEB1DD4E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69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C58DE-E873-EAF0-6602-1225CCB5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836AE-5231-99B2-E0EA-F8CE4E473AE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707BFF-D253-2136-29B5-8B2F1DFBE3F2}"/>
              </a:ext>
            </a:extLst>
          </p:cNvPr>
          <p:cNvSpPr txBox="1"/>
          <p:nvPr/>
        </p:nvSpPr>
        <p:spPr>
          <a:xfrm>
            <a:off x="1206500" y="3677073"/>
            <a:ext cx="10985500" cy="5693866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.PI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58B390-3D42-CBFD-ED1F-54D1DE4E6894}"/>
              </a:ext>
            </a:extLst>
          </p:cNvPr>
          <p:cNvSpPr txBox="1"/>
          <p:nvPr/>
        </p:nvSpPr>
        <p:spPr>
          <a:xfrm>
            <a:off x="12382500" y="3677073"/>
            <a:ext cx="10794999" cy="6555641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painted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painted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algn="l"/>
            <a:endParaRPr lang="de-DE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scanner.close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sz="28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F8131CC-4143-FD2F-A37C-DBE6F4C4456D}"/>
              </a:ext>
            </a:extLst>
          </p:cNvPr>
          <p:cNvSpPr/>
          <p:nvPr/>
        </p:nvSpPr>
        <p:spPr>
          <a:xfrm>
            <a:off x="408215" y="3677073"/>
            <a:ext cx="11593284" cy="5705466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8C77C29-E154-A362-A267-6F38E86CF47B}"/>
              </a:ext>
            </a:extLst>
          </p:cNvPr>
          <p:cNvSpPr/>
          <p:nvPr/>
        </p:nvSpPr>
        <p:spPr>
          <a:xfrm>
            <a:off x="12191999" y="3307742"/>
            <a:ext cx="10472057" cy="7175201"/>
          </a:xfrm>
          <a:prstGeom prst="roundRect">
            <a:avLst>
              <a:gd name="adj" fmla="val 13614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1CBE7-2F2C-09D9-C57A-AA5583346E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53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EC554-F180-834A-B01E-FBC8B021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026D6-662C-A366-8E7F-9EB01C86F6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FE114E9-628B-4BC3-D7C6-3F3CC5D05BA7}"/>
              </a:ext>
            </a:extLst>
          </p:cNvPr>
          <p:cNvGraphicFramePr>
            <a:graphicFrameLocks noGrp="1"/>
          </p:cNvGraphicFramePr>
          <p:nvPr/>
        </p:nvGraphicFramePr>
        <p:xfrm>
          <a:off x="16776698" y="4248504"/>
          <a:ext cx="6400802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00401">
                  <a:extLst>
                    <a:ext uri="{9D8B030D-6E8A-4147-A177-3AD203B41FA5}">
                      <a16:colId xmlns:a16="http://schemas.microsoft.com/office/drawing/2014/main" val="2474027036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365813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4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2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3.141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6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2.718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3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-10.01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1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999.9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21206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63EAD3B-D84F-8FAA-AC0D-191442076309}"/>
              </a:ext>
            </a:extLst>
          </p:cNvPr>
          <p:cNvSpPr txBox="1"/>
          <p:nvPr/>
        </p:nvSpPr>
        <p:spPr>
          <a:xfrm>
            <a:off x="1206500" y="9197670"/>
            <a:ext cx="82984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output1: 1.14100003</a:t>
            </a:r>
          </a:p>
          <a:p>
            <a:pPr algn="l"/>
            <a:r>
              <a:rPr lang="de-DE" sz="4800" dirty="0">
                <a:solidFill>
                  <a:schemeClr val="bg2">
                    <a:lumMod val="10000"/>
                  </a:schemeClr>
                </a:solidFill>
              </a:rPr>
              <a:t>output2: 2.85741012E-37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7A2463E3-38E5-6F9C-C1DB-782998BFF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3768" y="9802668"/>
            <a:ext cx="1211179" cy="121117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D96ACE9-CB1A-38E9-3457-133E43E94450}"/>
              </a:ext>
            </a:extLst>
          </p:cNvPr>
          <p:cNvCxnSpPr/>
          <p:nvPr/>
        </p:nvCxnSpPr>
        <p:spPr>
          <a:xfrm flipH="1">
            <a:off x="8291429" y="4248504"/>
            <a:ext cx="1021013" cy="61225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FBCC9CB-789E-C6AB-6EA4-56CC7D7559F2}"/>
              </a:ext>
            </a:extLst>
          </p:cNvPr>
          <p:cNvSpPr txBox="1"/>
          <p:nvPr/>
        </p:nvSpPr>
        <p:spPr>
          <a:xfrm>
            <a:off x="9188782" y="3453425"/>
            <a:ext cx="15881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chemeClr val="bg2">
                    <a:lumMod val="10000"/>
                  </a:schemeClr>
                </a:solidFill>
              </a:rPr>
              <a:t>(4,4)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66CA302-DA7A-379F-81F4-9902E0B08341}"/>
              </a:ext>
            </a:extLst>
          </p:cNvPr>
          <p:cNvSpPr/>
          <p:nvPr/>
        </p:nvSpPr>
        <p:spPr>
          <a:xfrm>
            <a:off x="500743" y="3453424"/>
            <a:ext cx="13819414" cy="5302279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F3662-45BD-09A5-A1BC-85CA898DEA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25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D7C6F4-50A9-6C09-203E-39EAE6AF055F}"/>
              </a:ext>
            </a:extLst>
          </p:cNvPr>
          <p:cNvSpPr txBox="1"/>
          <p:nvPr/>
        </p:nvSpPr>
        <p:spPr>
          <a:xfrm>
            <a:off x="1506310" y="3585058"/>
            <a:ext cx="12813847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endParaRPr lang="de-DE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DE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:: x</a:t>
            </a:r>
          </a:p>
          <a:p>
            <a:pPr algn="l"/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= (/ </a:t>
            </a:r>
            <a:r>
              <a:rPr lang="de-DE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2.718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-10.01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999.9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/)</a:t>
            </a:r>
          </a:p>
          <a:p>
            <a:pPr algn="l"/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x(</a:t>
            </a:r>
            <a:r>
              <a:rPr lang="de-DE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x(</a:t>
            </a:r>
            <a:r>
              <a:rPr lang="de-DE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de-DE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</a:t>
            </a:r>
            <a:endParaRPr lang="de-DE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04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616A7-83C1-F813-67A5-E9DA7A0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7B9DD-84E1-2E3D-8404-31FD36D2D1F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Subroutines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F43F53-D696-08CB-BF8E-AB01148EFED3}"/>
              </a:ext>
            </a:extLst>
          </p:cNvPr>
          <p:cNvSpPr txBox="1"/>
          <p:nvPr/>
        </p:nvSpPr>
        <p:spPr>
          <a:xfrm>
            <a:off x="1202488" y="3307740"/>
            <a:ext cx="12192000" cy="969496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</a:t>
            </a: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my_square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my_square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square(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my_square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</a:t>
            </a:r>
          </a:p>
          <a:p>
            <a:pPr algn="l"/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square(</a:t>
            </a:r>
            <a:r>
              <a:rPr lang="en-US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square</a:t>
            </a: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n</a:t>
            </a:r>
          </a:p>
          <a:p>
            <a:pPr algn="l"/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square = n**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function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square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E32B33-811E-C0E2-51FA-47CB15F4F158}"/>
              </a:ext>
            </a:extLst>
          </p:cNvPr>
          <p:cNvSpPr/>
          <p:nvPr/>
        </p:nvSpPr>
        <p:spPr>
          <a:xfrm>
            <a:off x="544286" y="3307741"/>
            <a:ext cx="10985500" cy="9694961"/>
          </a:xfrm>
          <a:prstGeom prst="roundRect">
            <a:avLst>
              <a:gd name="adj" fmla="val 13074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31D5D1C-F1EF-DF78-A37E-3BD0B76A405D}"/>
              </a:ext>
            </a:extLst>
          </p:cNvPr>
          <p:cNvSpPr txBox="1">
            <a:spLocks/>
          </p:cNvSpPr>
          <p:nvPr/>
        </p:nvSpPr>
        <p:spPr>
          <a:xfrm>
            <a:off x="12556987" y="3256004"/>
            <a:ext cx="10985500" cy="3692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de-DE"/>
              <a:t>intrinsic functions</a:t>
            </a:r>
          </a:p>
          <a:p>
            <a:pPr lvl="1" hangingPunct="1"/>
            <a:r>
              <a:rPr lang="de-DE"/>
              <a:t>MIN(5, -2, 64, 0) → -2</a:t>
            </a:r>
          </a:p>
          <a:p>
            <a:pPr lvl="1" hangingPunct="1"/>
            <a:r>
              <a:rPr lang="de-DE"/>
              <a:t>MAX(6.4, 18.0, -1.5, 9.99) → -1.5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34EDB1-0FF6-2311-D1D8-C1FC18DB0F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489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59DD1-F356-1EC8-848D-9FDD372F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1D11F-35BC-3F33-54A0-4737A06D5D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Subroutines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1651AB-3E64-9C66-FA18-7FA09C3C6BF3}"/>
              </a:ext>
            </a:extLst>
          </p:cNvPr>
          <p:cNvSpPr txBox="1"/>
          <p:nvPr/>
        </p:nvSpPr>
        <p:spPr>
          <a:xfrm>
            <a:off x="1206500" y="3307742"/>
            <a:ext cx="12187988" cy="821763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subroutines</a:t>
            </a: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age = 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print_age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</a:t>
            </a:r>
          </a:p>
          <a:p>
            <a:pPr algn="l"/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subroutines</a:t>
            </a:r>
          </a:p>
          <a:p>
            <a:pPr algn="l"/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subroutine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print_age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age</a:t>
            </a:r>
          </a:p>
          <a:p>
            <a:pPr algn="l"/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age, 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years old."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subroutine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print_age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39EC986-F64F-4B2D-5D4E-23D1F960508E}"/>
              </a:ext>
            </a:extLst>
          </p:cNvPr>
          <p:cNvSpPr/>
          <p:nvPr/>
        </p:nvSpPr>
        <p:spPr>
          <a:xfrm>
            <a:off x="457200" y="3307742"/>
            <a:ext cx="12937287" cy="8035296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84EEA9-EF1C-CF19-F701-F973B002B4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340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52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353" name="It has recursion…"/>
          <p:cNvSpPr txBox="1">
            <a:spLocks noGrp="1"/>
          </p:cNvSpPr>
          <p:nvPr>
            <p:ph type="body" sz="quarter" idx="1"/>
          </p:nvPr>
        </p:nvSpPr>
        <p:spPr>
          <a:xfrm>
            <a:off x="8724900" y="4508186"/>
            <a:ext cx="7683760" cy="5197594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000"/>
            </a:pPr>
            <a:r>
              <a:rPr lang="de-DE" dirty="0" err="1"/>
              <a:t>efficient</a:t>
            </a:r>
            <a:r>
              <a:rPr lang="de-DE" dirty="0"/>
              <a:t> and reliable</a:t>
            </a:r>
            <a:endParaRPr dirty="0"/>
          </a:p>
          <a:p>
            <a:pPr marL="609599" indent="-609599">
              <a:defRPr sz="4000"/>
            </a:pPr>
            <a:r>
              <a:rPr lang="de-DE" dirty="0" err="1"/>
              <a:t>many</a:t>
            </a:r>
            <a:r>
              <a:rPr lang="de-DE" dirty="0"/>
              <a:t> modern </a:t>
            </a:r>
            <a:r>
              <a:rPr lang="de-DE" dirty="0" err="1"/>
              <a:t>features</a:t>
            </a:r>
            <a:endParaRPr lang="de-DE" dirty="0"/>
          </a:p>
          <a:p>
            <a:pPr marL="609599" indent="-609599">
              <a:defRPr sz="4000"/>
            </a:pPr>
            <a:endParaRPr dirty="0"/>
          </a:p>
        </p:txBody>
      </p:sp>
      <p:sp>
        <p:nvSpPr>
          <p:cNvPr id="354" name="No build in I/O facilities…"/>
          <p:cNvSpPr txBox="1"/>
          <p:nvPr/>
        </p:nvSpPr>
        <p:spPr>
          <a:xfrm>
            <a:off x="16116300" y="4532643"/>
            <a:ext cx="9750227" cy="33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rPr lang="de-DE" dirty="0" err="1"/>
              <a:t>bad</a:t>
            </a:r>
            <a:r>
              <a:rPr lang="de-DE" dirty="0"/>
              <a:t> 1</a:t>
            </a:r>
            <a:endParaRPr dirty="0"/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rPr lang="de-DE" dirty="0" err="1"/>
              <a:t>bad</a:t>
            </a:r>
            <a:r>
              <a:rPr lang="de-DE" dirty="0"/>
              <a:t> 2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rPr dirty="0"/>
              <a:t>No object-oriented programming</a:t>
            </a:r>
          </a:p>
        </p:txBody>
      </p:sp>
      <p:pic>
        <p:nvPicPr>
          <p:cNvPr id="355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42284" y="6813550"/>
            <a:ext cx="9957508" cy="88901"/>
          </a:xfrm>
          <a:prstGeom prst="rect">
            <a:avLst/>
          </a:prstGeom>
        </p:spPr>
      </p:pic>
      <p:sp>
        <p:nvSpPr>
          <p:cNvPr id="357" name="Bads"/>
          <p:cNvSpPr txBox="1"/>
          <p:nvPr/>
        </p:nvSpPr>
        <p:spPr>
          <a:xfrm>
            <a:off x="18924968" y="3267886"/>
            <a:ext cx="1808862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Bads</a:t>
            </a:r>
          </a:p>
        </p:txBody>
      </p:sp>
      <p:sp>
        <p:nvSpPr>
          <p:cNvPr id="358" name="Goods"/>
          <p:cNvSpPr txBox="1"/>
          <p:nvPr/>
        </p:nvSpPr>
        <p:spPr>
          <a:xfrm>
            <a:off x="10617200" y="3267886"/>
            <a:ext cx="2299907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Goods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3C0AC7-B93D-707D-1FF0-518C47A64B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82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 advAuto="0"/>
      <p:bldP spid="354" grpId="0" animBg="1" advAuto="0"/>
      <p:bldP spid="355" grpId="0" animBg="1" advAuto="0"/>
      <p:bldP spid="357" grpId="0" animBg="1" advAuto="0"/>
      <p:bldP spid="35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5F05A-ECE3-42D0-3E69-B35E1D7FEEB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Input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Radius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circle</a:t>
            </a:r>
            <a:endParaRPr lang="en-GB" dirty="0"/>
          </a:p>
          <a:p>
            <a:pPr lvl="1"/>
            <a:r>
              <a:rPr lang="en-GB" dirty="0"/>
              <a:t>How much paint</a:t>
            </a:r>
          </a:p>
          <a:p>
            <a:r>
              <a:rPr lang="en-GB" dirty="0"/>
              <a:t>Output if there is enough paint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088B63-E030-E980-CEB4-5623874B8BA8}"/>
              </a:ext>
            </a:extLst>
          </p:cNvPr>
          <p:cNvSpPr txBox="1"/>
          <p:nvPr/>
        </p:nvSpPr>
        <p:spPr>
          <a:xfrm>
            <a:off x="10985500" y="3808062"/>
            <a:ext cx="12808210" cy="4842351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D438BF-48FD-FA7B-ECBD-2680E18ACC34}"/>
              </a:ext>
            </a:extLst>
          </p:cNvPr>
          <p:cNvSpPr txBox="1"/>
          <p:nvPr/>
        </p:nvSpPr>
        <p:spPr>
          <a:xfrm>
            <a:off x="21012020" y="3808062"/>
            <a:ext cx="3390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E6E72-A6B7-AEFB-140E-4204CC73BD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29</a:t>
            </a:fld>
            <a:endParaRPr lang="en-GB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9A5DA28-CBB5-AE01-FDA3-F72FD7D43D75}"/>
              </a:ext>
            </a:extLst>
          </p:cNvPr>
          <p:cNvSpPr/>
          <p:nvPr/>
        </p:nvSpPr>
        <p:spPr>
          <a:xfrm>
            <a:off x="10706609" y="3748184"/>
            <a:ext cx="13365991" cy="4902229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449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07891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6235526" y="4906135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Lisp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30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4FB9E3-1582-ACBA-2A8F-955E268C8B9A}"/>
              </a:ext>
            </a:extLst>
          </p:cNvPr>
          <p:cNvSpPr txBox="1"/>
          <p:nvPr/>
        </p:nvSpPr>
        <p:spPr>
          <a:xfrm>
            <a:off x="2761862" y="4906135"/>
            <a:ext cx="16739118" cy="4534575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5CABD7A-75EB-B79A-1DAF-A9F8FECF98BF}"/>
                  </a:ext>
                </a:extLst>
              </p14:cNvPr>
              <p14:cNvContentPartPr/>
              <p14:nvPr/>
            </p14:nvContentPartPr>
            <p14:xfrm>
              <a:off x="4086264" y="5854548"/>
              <a:ext cx="146196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5CABD7A-75EB-B79A-1DAF-A9F8FECF9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264" y="5674908"/>
                <a:ext cx="1641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4A710D1F-8A4E-9342-327D-0ABF43347FF3}"/>
                  </a:ext>
                </a:extLst>
              </p14:cNvPr>
              <p14:cNvContentPartPr/>
              <p14:nvPr/>
            </p14:nvContentPartPr>
            <p14:xfrm>
              <a:off x="4011384" y="6414348"/>
              <a:ext cx="391320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4A710D1F-8A4E-9342-327D-0ABF43347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384" y="6234708"/>
                <a:ext cx="4092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E1C7E64-933E-D778-FF89-108A348BC5AB}"/>
                  </a:ext>
                </a:extLst>
              </p14:cNvPr>
              <p14:cNvContentPartPr/>
              <p14:nvPr/>
            </p14:nvContentPartPr>
            <p14:xfrm>
              <a:off x="4030824" y="8579028"/>
              <a:ext cx="615060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E1C7E64-933E-D778-FF89-108A348BC5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24" y="8399388"/>
                <a:ext cx="6330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B2F4DAE-FFEB-1455-A639-2D834C991D6A}"/>
                  </a:ext>
                </a:extLst>
              </p14:cNvPr>
              <p14:cNvContentPartPr/>
              <p14:nvPr/>
            </p14:nvContentPartPr>
            <p14:xfrm>
              <a:off x="3955584" y="7518828"/>
              <a:ext cx="4586400" cy="154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B2F4DAE-FFEB-1455-A639-2D834C991D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5944" y="7339188"/>
                <a:ext cx="4766040" cy="375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D525185-679F-ED55-C593-1CAAAFC6261C}"/>
              </a:ext>
            </a:extLst>
          </p:cNvPr>
          <p:cNvSpPr/>
          <p:nvPr/>
        </p:nvSpPr>
        <p:spPr>
          <a:xfrm>
            <a:off x="2325938" y="4636759"/>
            <a:ext cx="17319124" cy="5430283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1669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07A8C-CFB4-897F-46D7-DAEA099BD2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01499" y="13076008"/>
            <a:ext cx="359073" cy="379591"/>
          </a:xfrm>
        </p:spPr>
        <p:txBody>
          <a:bodyPr/>
          <a:lstStyle/>
          <a:p>
            <a:pPr algn="l"/>
            <a:fld id="{86CB4B4D-7CA3-9044-876B-883B54F8677D}" type="slidenum">
              <a:rPr lang="en-GB" smtClean="0"/>
              <a:pPr algn="l"/>
              <a:t>31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D6E7FE-6106-FD3C-25AD-3CC282D73232}"/>
              </a:ext>
            </a:extLst>
          </p:cNvPr>
          <p:cNvSpPr txBox="1"/>
          <p:nvPr/>
        </p:nvSpPr>
        <p:spPr>
          <a:xfrm>
            <a:off x="14455953" y="4284448"/>
            <a:ext cx="16215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AA294F-0DAD-0392-58B9-F74F4F6C40A0}"/>
              </a:ext>
            </a:extLst>
          </p:cNvPr>
          <p:cNvSpPr txBox="1"/>
          <p:nvPr/>
        </p:nvSpPr>
        <p:spPr>
          <a:xfrm>
            <a:off x="1420121" y="4486904"/>
            <a:ext cx="14443788" cy="564257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(write-line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(&lt;= area paint)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FC99B27-3DEA-49F2-604A-9F28091365B8}"/>
                  </a:ext>
                </a:extLst>
              </p14:cNvPr>
              <p14:cNvContentPartPr/>
              <p14:nvPr/>
            </p14:nvContentPartPr>
            <p14:xfrm>
              <a:off x="2768913" y="5964168"/>
              <a:ext cx="930600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FC99B27-3DEA-49F2-604A-9F2809136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913" y="5784168"/>
                <a:ext cx="9485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A22A64E9-AEF6-FD6D-8543-D40B7A824E9E}"/>
                  </a:ext>
                </a:extLst>
              </p14:cNvPr>
              <p14:cNvContentPartPr/>
              <p14:nvPr/>
            </p14:nvContentPartPr>
            <p14:xfrm>
              <a:off x="2731833" y="7102488"/>
              <a:ext cx="1091484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A22A64E9-AEF6-FD6D-8543-D40B7A824E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833" y="6922488"/>
                <a:ext cx="11094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FAAE5BD-0551-BC56-B010-07BA9BBD5D2D}"/>
                  </a:ext>
                </a:extLst>
              </p14:cNvPr>
              <p14:cNvContentPartPr/>
              <p14:nvPr/>
            </p14:nvContentPartPr>
            <p14:xfrm>
              <a:off x="4429953" y="7102488"/>
              <a:ext cx="34740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FAAE5BD-0551-BC56-B010-07BA9BBD5D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953" y="6922488"/>
                <a:ext cx="527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BF25A3E-1EC1-AF11-63E0-9FD6D96365AA}"/>
                  </a:ext>
                </a:extLst>
              </p14:cNvPr>
              <p14:cNvContentPartPr/>
              <p14:nvPr/>
            </p14:nvContentPartPr>
            <p14:xfrm>
              <a:off x="3684033" y="9285888"/>
              <a:ext cx="985968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BF25A3E-1EC1-AF11-63E0-9FD6D96365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4033" y="9105888"/>
                <a:ext cx="10039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4373744D-B907-7A79-82B1-7D8151BD8A67}"/>
                  </a:ext>
                </a:extLst>
              </p14:cNvPr>
              <p14:cNvContentPartPr/>
              <p14:nvPr/>
            </p14:nvContentPartPr>
            <p14:xfrm>
              <a:off x="3830913" y="9845688"/>
              <a:ext cx="1062504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4373744D-B907-7A79-82B1-7D8151BD8A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0913" y="9665688"/>
                <a:ext cx="1080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5CDF2A83-07C6-972B-41CE-1B54397E7B38}"/>
                  </a:ext>
                </a:extLst>
              </p14:cNvPr>
              <p14:cNvContentPartPr/>
              <p14:nvPr/>
            </p14:nvContentPartPr>
            <p14:xfrm>
              <a:off x="5437593" y="9845688"/>
              <a:ext cx="4104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5CDF2A83-07C6-972B-41CE-1B54397E7B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7593" y="9665688"/>
                <a:ext cx="590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1DEAD11-4641-2E6A-CC9A-AE1180525094}"/>
                  </a:ext>
                </a:extLst>
              </p14:cNvPr>
              <p14:cNvContentPartPr/>
              <p14:nvPr/>
            </p14:nvContentPartPr>
            <p14:xfrm>
              <a:off x="13873113" y="9845688"/>
              <a:ext cx="30744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1DEAD11-4641-2E6A-CC9A-AE11805250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83113" y="9665688"/>
                <a:ext cx="487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3352BEE7-2C39-B9BE-7BD7-6C97AAA94E7C}"/>
                  </a:ext>
                </a:extLst>
              </p14:cNvPr>
              <p14:cNvContentPartPr/>
              <p14:nvPr/>
            </p14:nvContentPartPr>
            <p14:xfrm>
              <a:off x="12827313" y="9304608"/>
              <a:ext cx="42588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3352BEE7-2C39-B9BE-7BD7-6C97AAA94E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37313" y="9124608"/>
                <a:ext cx="60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04B0BB2-6C81-88BB-D1DA-2BDD463E11A4}"/>
                  </a:ext>
                </a:extLst>
              </p14:cNvPr>
              <p14:cNvContentPartPr/>
              <p14:nvPr/>
            </p14:nvContentPartPr>
            <p14:xfrm>
              <a:off x="5437593" y="9304608"/>
              <a:ext cx="2775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04B0BB2-6C81-88BB-D1DA-2BDD463E11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47593" y="9124608"/>
                <a:ext cx="457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104FB875-A2A1-69F5-F696-BADF9E5F140C}"/>
                  </a:ext>
                </a:extLst>
              </p14:cNvPr>
              <p14:cNvContentPartPr/>
              <p14:nvPr/>
            </p14:nvContentPartPr>
            <p14:xfrm>
              <a:off x="13035393" y="7065408"/>
              <a:ext cx="426960" cy="3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104FB875-A2A1-69F5-F696-BADF9E5F14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45393" y="6885408"/>
                <a:ext cx="6066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84AABC-00B8-F7DC-37C3-7EAEA31BD7E8}"/>
              </a:ext>
            </a:extLst>
          </p:cNvPr>
          <p:cNvSpPr/>
          <p:nvPr/>
        </p:nvSpPr>
        <p:spPr>
          <a:xfrm>
            <a:off x="1206500" y="4273905"/>
            <a:ext cx="14999274" cy="6192709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9B7124-D865-F90F-FB9E-C24573E529D1}"/>
              </a:ext>
            </a:extLst>
          </p:cNvPr>
          <p:cNvSpPr txBox="1"/>
          <p:nvPr/>
        </p:nvSpPr>
        <p:spPr>
          <a:xfrm>
            <a:off x="16708461" y="2877423"/>
            <a:ext cx="7096024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much</a:t>
            </a:r>
            <a:r>
              <a:rPr lang="de-DE" sz="3600" dirty="0"/>
              <a:t> </a:t>
            </a:r>
            <a:r>
              <a:rPr lang="de-DE" sz="3600" dirty="0" err="1"/>
              <a:t>paint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have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CAN NOT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!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4E9CA-09E0-2CBA-CA2A-A1003FCFA1CE}"/>
              </a:ext>
            </a:extLst>
          </p:cNvPr>
          <p:cNvSpPr txBox="1"/>
          <p:nvPr/>
        </p:nvSpPr>
        <p:spPr>
          <a:xfrm>
            <a:off x="16728472" y="7295599"/>
            <a:ext cx="7096024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much</a:t>
            </a:r>
            <a:r>
              <a:rPr lang="de-DE" sz="3600" dirty="0"/>
              <a:t> </a:t>
            </a:r>
            <a:r>
              <a:rPr lang="de-DE" sz="3600" dirty="0" err="1"/>
              <a:t>paint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have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79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CAN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163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F40C62-E106-57C3-2DF2-943EC0E156F4}"/>
              </a:ext>
            </a:extLst>
          </p:cNvPr>
          <p:cNvSpPr txBox="1"/>
          <p:nvPr/>
        </p:nvSpPr>
        <p:spPr>
          <a:xfrm>
            <a:off x="2550108" y="4334422"/>
            <a:ext cx="17827949" cy="6196568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6758040" y="4334422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32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6F67C9ED-524E-AA85-8794-913A2EEEBA73}"/>
                  </a:ext>
                </a:extLst>
              </p14:cNvPr>
              <p14:cNvContentPartPr/>
              <p14:nvPr/>
            </p14:nvContentPartPr>
            <p14:xfrm>
              <a:off x="2705664" y="4753668"/>
              <a:ext cx="331380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6F67C9ED-524E-AA85-8794-913A2EEEB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5664" y="4573668"/>
                <a:ext cx="3493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65EC114-970F-FE7C-1721-E8D4544F384B}"/>
                  </a:ext>
                </a:extLst>
              </p14:cNvPr>
              <p14:cNvContentPartPr/>
              <p14:nvPr/>
            </p14:nvContentPartPr>
            <p14:xfrm>
              <a:off x="4851624" y="5257308"/>
              <a:ext cx="60588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65EC114-970F-FE7C-1721-E8D4544F38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624" y="5077668"/>
                <a:ext cx="78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5F6FF04-F896-5A50-A781-673205FFEDCC}"/>
                  </a:ext>
                </a:extLst>
              </p14:cNvPr>
              <p14:cNvContentPartPr/>
              <p14:nvPr/>
            </p14:nvContentPartPr>
            <p14:xfrm>
              <a:off x="3059904" y="5835828"/>
              <a:ext cx="87141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5F6FF04-F896-5A50-A781-673205FFED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264" y="5656188"/>
                <a:ext cx="8893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EA48FC9-6CF7-F101-E679-950D3FD0C145}"/>
                  </a:ext>
                </a:extLst>
              </p14:cNvPr>
              <p14:cNvContentPartPr/>
              <p14:nvPr/>
            </p14:nvContentPartPr>
            <p14:xfrm>
              <a:off x="3134784" y="6955788"/>
              <a:ext cx="1044864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EA48FC9-6CF7-F101-E679-950D3FD0C1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5144" y="6775788"/>
                <a:ext cx="10628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F9DDBB7-9D8F-F69C-FFD6-3F43A7654EF6}"/>
                  </a:ext>
                </a:extLst>
              </p14:cNvPr>
              <p14:cNvContentPartPr/>
              <p14:nvPr/>
            </p14:nvContentPartPr>
            <p14:xfrm>
              <a:off x="3112104" y="6339828"/>
              <a:ext cx="42584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F9DDBB7-9D8F-F69C-FFD6-3F43A7654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2464" y="6159828"/>
                <a:ext cx="4438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A668F46-68AA-24C2-B5B2-1090C1977727}"/>
                  </a:ext>
                </a:extLst>
              </p14:cNvPr>
              <p14:cNvContentPartPr/>
              <p14:nvPr/>
            </p14:nvContentPartPr>
            <p14:xfrm>
              <a:off x="3153504" y="7515588"/>
              <a:ext cx="434520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A668F46-68AA-24C2-B5B2-1090C19777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3504" y="7335588"/>
                <a:ext cx="4524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C777EBA-5F71-28AD-D8D3-D18C5A18F274}"/>
                  </a:ext>
                </a:extLst>
              </p14:cNvPr>
              <p14:cNvContentPartPr/>
              <p14:nvPr/>
            </p14:nvContentPartPr>
            <p14:xfrm>
              <a:off x="3250344" y="8019228"/>
              <a:ext cx="561384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C777EBA-5F71-28AD-D8D3-D18C5A18F2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0344" y="7839588"/>
                <a:ext cx="5793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65285FD-F525-0F65-1B58-B1DF8E32C7FF}"/>
                  </a:ext>
                </a:extLst>
              </p14:cNvPr>
              <p14:cNvContentPartPr/>
              <p14:nvPr/>
            </p14:nvContentPartPr>
            <p14:xfrm>
              <a:off x="3227304" y="8560308"/>
              <a:ext cx="594144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65285FD-F525-0F65-1B58-B1DF8E32C7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7664" y="8380668"/>
                <a:ext cx="6121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5653DC27-0954-0537-27A5-2B0C390A7F82}"/>
                  </a:ext>
                </a:extLst>
              </p14:cNvPr>
              <p14:cNvContentPartPr/>
              <p14:nvPr/>
            </p14:nvContentPartPr>
            <p14:xfrm>
              <a:off x="3153504" y="9138828"/>
              <a:ext cx="586584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5653DC27-0954-0537-27A5-2B0C390A7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3504" y="8959188"/>
                <a:ext cx="6045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97DFDEB2-BF02-07FE-967F-B8F2906C2CC3}"/>
                  </a:ext>
                </a:extLst>
              </p14:cNvPr>
              <p14:cNvContentPartPr/>
              <p14:nvPr/>
            </p14:nvContentPartPr>
            <p14:xfrm>
              <a:off x="3231264" y="9661548"/>
              <a:ext cx="391572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97DFDEB2-BF02-07FE-967F-B8F2906C2C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1264" y="9481548"/>
                <a:ext cx="4095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8E24D361-2FA6-2000-7E38-E35F5C033402}"/>
                  </a:ext>
                </a:extLst>
              </p14:cNvPr>
              <p14:cNvContentPartPr/>
              <p14:nvPr/>
            </p14:nvContentPartPr>
            <p14:xfrm>
              <a:off x="7445064" y="9661548"/>
              <a:ext cx="1034352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8E24D361-2FA6-2000-7E38-E35F5C0334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5424" y="9481548"/>
                <a:ext cx="1052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23E5AFCE-5D9E-EB7E-C868-54478ED3087F}"/>
                  </a:ext>
                </a:extLst>
              </p14:cNvPr>
              <p14:cNvContentPartPr/>
              <p14:nvPr/>
            </p14:nvContentPartPr>
            <p14:xfrm>
              <a:off x="7496544" y="10240068"/>
              <a:ext cx="11369520" cy="3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23E5AFCE-5D9E-EB7E-C868-54478ED308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6904" y="10060068"/>
                <a:ext cx="115491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439FE4D-4BDE-6A12-78FB-5C8C5BDB2971}"/>
              </a:ext>
            </a:extLst>
          </p:cNvPr>
          <p:cNvSpPr/>
          <p:nvPr/>
        </p:nvSpPr>
        <p:spPr>
          <a:xfrm>
            <a:off x="2281021" y="4198422"/>
            <a:ext cx="18097036" cy="6718394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353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BE236-8CA2-AC9B-4C07-C69C9D0AE5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33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6F60D2-2C6C-EB78-8C48-31D15FACB46A}"/>
              </a:ext>
            </a:extLst>
          </p:cNvPr>
          <p:cNvSpPr txBox="1"/>
          <p:nvPr/>
        </p:nvSpPr>
        <p:spPr>
          <a:xfrm>
            <a:off x="2345352" y="7207665"/>
            <a:ext cx="17280296" cy="551946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(write-line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(&lt;= area paint)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 with ~D m2 of paint!~%"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8DF3A7-C5EF-03E0-5325-5A0C6F0499B9}"/>
              </a:ext>
            </a:extLst>
          </p:cNvPr>
          <p:cNvSpPr txBox="1"/>
          <p:nvPr/>
        </p:nvSpPr>
        <p:spPr>
          <a:xfrm>
            <a:off x="2345352" y="752843"/>
            <a:ext cx="17280296" cy="551946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input1 &lt;-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input2 &lt;-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4AF415-E508-A7CA-7AD8-FAA7D7BE7F7D}"/>
              </a:ext>
            </a:extLst>
          </p:cNvPr>
          <p:cNvSpPr txBox="1"/>
          <p:nvPr/>
        </p:nvSpPr>
        <p:spPr>
          <a:xfrm>
            <a:off x="16982105" y="859418"/>
            <a:ext cx="276186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5188E0-FD0F-1B22-A096-B46F8180CE2F}"/>
              </a:ext>
            </a:extLst>
          </p:cNvPr>
          <p:cNvSpPr txBox="1"/>
          <p:nvPr/>
        </p:nvSpPr>
        <p:spPr>
          <a:xfrm>
            <a:off x="16982105" y="7278504"/>
            <a:ext cx="36385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2E076FD-7683-BC31-CD96-B0954F98477E}"/>
              </a:ext>
            </a:extLst>
          </p:cNvPr>
          <p:cNvSpPr/>
          <p:nvPr/>
        </p:nvSpPr>
        <p:spPr>
          <a:xfrm>
            <a:off x="2094408" y="752843"/>
            <a:ext cx="17531240" cy="5755492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F3408CB-76DC-258A-57E0-7F60CED28DD1}"/>
              </a:ext>
            </a:extLst>
          </p:cNvPr>
          <p:cNvSpPr/>
          <p:nvPr/>
        </p:nvSpPr>
        <p:spPr>
          <a:xfrm>
            <a:off x="2094408" y="7207665"/>
            <a:ext cx="17649558" cy="5202049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781082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3C5006-DAE4-F7EF-DD88-E15634A043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21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222" name="Okkkkk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with AI</a:t>
            </a:r>
          </a:p>
          <a:p>
            <a:r>
              <a:rPr lang="de-DE" dirty="0" err="1"/>
              <a:t>Macros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en-US" dirty="0"/>
              <a:t>“programmable programming language”</a:t>
            </a:r>
          </a:p>
          <a:p>
            <a:pPr lvl="1"/>
            <a:r>
              <a:rPr lang="en-US" dirty="0"/>
              <a:t>Many dialects</a:t>
            </a:r>
          </a:p>
          <a:p>
            <a:r>
              <a:rPr lang="en-US" dirty="0"/>
              <a:t>Original Lisp general-purpose</a:t>
            </a:r>
          </a:p>
          <a:p>
            <a:r>
              <a:rPr lang="en-US" dirty="0"/>
              <a:t>Dialects often domain-specific</a:t>
            </a:r>
          </a:p>
          <a:p>
            <a:pPr lvl="1"/>
            <a:r>
              <a:rPr lang="en-US" dirty="0"/>
              <a:t>AI, CAD, CAM, GUI etc.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1FB22AC-84DD-BF60-C03D-57E4705BA6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3C5006-DAE4-F7EF-DD88-E15634A043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8504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14A162-74A6-BE73-4672-1EB9FA0CE6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37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18030F1-1481-1559-6273-03B47522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94902"/>
              </p:ext>
            </p:extLst>
          </p:nvPr>
        </p:nvGraphicFramePr>
        <p:xfrm>
          <a:off x="1396170" y="661791"/>
          <a:ext cx="21210657" cy="1239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3340">
                  <a:extLst>
                    <a:ext uri="{9D8B030D-6E8A-4147-A177-3AD203B41FA5}">
                      <a16:colId xmlns:a16="http://schemas.microsoft.com/office/drawing/2014/main" val="2237034302"/>
                    </a:ext>
                  </a:extLst>
                </a:gridCol>
                <a:gridCol w="8097410">
                  <a:extLst>
                    <a:ext uri="{9D8B030D-6E8A-4147-A177-3AD203B41FA5}">
                      <a16:colId xmlns:a16="http://schemas.microsoft.com/office/drawing/2014/main" val="2424041497"/>
                    </a:ext>
                  </a:extLst>
                </a:gridCol>
                <a:gridCol w="8199907">
                  <a:extLst>
                    <a:ext uri="{9D8B030D-6E8A-4147-A177-3AD203B41FA5}">
                      <a16:colId xmlns:a16="http://schemas.microsoft.com/office/drawing/2014/main" val="2834533643"/>
                    </a:ext>
                  </a:extLst>
                </a:gridCol>
              </a:tblGrid>
              <a:tr h="1183309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Goods</a:t>
                      </a:r>
                      <a:endParaRPr lang="de-DE" sz="4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81213"/>
                  </a:ext>
                </a:extLst>
              </a:tr>
              <a:tr h="3121269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Punkt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Anderer Punkt aber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ausführlic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Punkt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Anderer Punkt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Punkt drei</a:t>
                      </a:r>
                    </a:p>
                    <a:p>
                      <a:pPr algn="l"/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3421"/>
                  </a:ext>
                </a:extLst>
              </a:tr>
              <a:tr h="3422273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Recursion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Block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Lexical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scoping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Clean,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consistent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Syntax</a:t>
                      </a:r>
                    </a:p>
                    <a:p>
                      <a:pPr algn="l"/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built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-in I/O-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facilities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Limited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of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objectoriented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74150"/>
                  </a:ext>
                </a:extLst>
              </a:tr>
              <a:tr h="4338799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AI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Programmable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Learning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techniques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Harder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advanced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Code (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subjective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0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130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LGOL (algorithmic language)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2962760" cy="46482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FORTRAN (</a:t>
            </a:r>
            <a:r>
              <a:rPr lang="de-DE" dirty="0" err="1"/>
              <a:t>FORmula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)</a:t>
            </a:r>
            <a:endParaRPr sz="10000" spc="-200" dirty="0"/>
          </a:p>
        </p:txBody>
      </p:sp>
      <p:sp>
        <p:nvSpPr>
          <p:cNvPr id="170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2914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3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4" name="ALGOL"/>
          <p:cNvSpPr txBox="1"/>
          <p:nvPr/>
        </p:nvSpPr>
        <p:spPr>
          <a:xfrm>
            <a:off x="7021421" y="5216722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Java</a:t>
            </a:r>
            <a:endParaRPr dirty="0"/>
          </a:p>
        </p:txBody>
      </p:sp>
      <p:sp>
        <p:nvSpPr>
          <p:cNvPr id="2" name="ALGOL">
            <a:extLst>
              <a:ext uri="{FF2B5EF4-FFF2-40B4-BE49-F238E27FC236}">
                <a16:creationId xmlns:a16="http://schemas.microsoft.com/office/drawing/2014/main" id="{3365515C-B6ED-7378-9EC3-D20F16B9A6EC}"/>
              </a:ext>
            </a:extLst>
          </p:cNvPr>
          <p:cNvSpPr txBox="1"/>
          <p:nvPr/>
        </p:nvSpPr>
        <p:spPr>
          <a:xfrm>
            <a:off x="12640343" y="7058774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Python</a:t>
            </a:r>
            <a:endParaRPr dirty="0"/>
          </a:p>
        </p:txBody>
      </p:sp>
      <p:sp>
        <p:nvSpPr>
          <p:cNvPr id="3" name="ALGOL">
            <a:extLst>
              <a:ext uri="{FF2B5EF4-FFF2-40B4-BE49-F238E27FC236}">
                <a16:creationId xmlns:a16="http://schemas.microsoft.com/office/drawing/2014/main" id="{AB1ACEC8-5BFE-731E-EA3A-B7C982942A9E}"/>
              </a:ext>
            </a:extLst>
          </p:cNvPr>
          <p:cNvSpPr txBox="1"/>
          <p:nvPr/>
        </p:nvSpPr>
        <p:spPr>
          <a:xfrm>
            <a:off x="6179908" y="9205627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C</a:t>
            </a:r>
            <a:endParaRPr dirty="0"/>
          </a:p>
        </p:txBody>
      </p:sp>
      <p:sp>
        <p:nvSpPr>
          <p:cNvPr id="4" name="ALGOL">
            <a:extLst>
              <a:ext uri="{FF2B5EF4-FFF2-40B4-BE49-F238E27FC236}">
                <a16:creationId xmlns:a16="http://schemas.microsoft.com/office/drawing/2014/main" id="{BD1CC2BC-2C62-C1E8-C003-F83CD2F20576}"/>
              </a:ext>
            </a:extLst>
          </p:cNvPr>
          <p:cNvSpPr txBox="1"/>
          <p:nvPr/>
        </p:nvSpPr>
        <p:spPr>
          <a:xfrm>
            <a:off x="2124742" y="7058774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C#</a:t>
            </a:r>
            <a:endParaRPr dirty="0"/>
          </a:p>
        </p:txBody>
      </p:sp>
      <p:sp>
        <p:nvSpPr>
          <p:cNvPr id="5" name="ALGOL">
            <a:extLst>
              <a:ext uri="{FF2B5EF4-FFF2-40B4-BE49-F238E27FC236}">
                <a16:creationId xmlns:a16="http://schemas.microsoft.com/office/drawing/2014/main" id="{70D213D6-F02D-4088-E4B5-99539683B6ED}"/>
              </a:ext>
            </a:extLst>
          </p:cNvPr>
          <p:cNvSpPr txBox="1"/>
          <p:nvPr/>
        </p:nvSpPr>
        <p:spPr>
          <a:xfrm>
            <a:off x="17192464" y="4847938"/>
            <a:ext cx="4892284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 err="1"/>
              <a:t>Typescript</a:t>
            </a:r>
            <a:endParaRPr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F8AAE-7FF4-F989-E41C-56F950977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265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2" grpId="0" animBg="1"/>
      <p:bldP spid="3" grpId="0" animBg="1"/>
      <p:bldP spid="4" grpId="0" animBg="1"/>
      <p:bldP spid="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59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What’s that?</a:t>
            </a:r>
          </a:p>
        </p:txBody>
      </p:sp>
      <p:sp>
        <p:nvSpPr>
          <p:cNvPr id="160" name="ALGOL"/>
          <p:cNvSpPr txBox="1"/>
          <p:nvPr/>
        </p:nvSpPr>
        <p:spPr>
          <a:xfrm>
            <a:off x="10964666" y="3184060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i="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Fortran</a:t>
            </a:r>
            <a:endParaRPr dirty="0"/>
          </a:p>
        </p:txBody>
      </p:sp>
      <p:cxnSp>
        <p:nvCxnSpPr>
          <p:cNvPr id="161" name="Verbindungslinie"/>
          <p:cNvCxnSpPr>
            <a:cxnSpLocks/>
          </p:cNvCxnSpPr>
          <p:nvPr/>
        </p:nvCxnSpPr>
        <p:spPr>
          <a:xfrm flipV="1">
            <a:off x="7605132" y="4036741"/>
            <a:ext cx="3359534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2" name="ALGOL 58"/>
          <p:cNvSpPr txBox="1"/>
          <p:nvPr/>
        </p:nvSpPr>
        <p:spPr>
          <a:xfrm>
            <a:off x="6081279" y="6027371"/>
            <a:ext cx="279035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Fortran …</a:t>
            </a:r>
            <a:endParaRPr dirty="0"/>
          </a:p>
        </p:txBody>
      </p:sp>
      <p:sp>
        <p:nvSpPr>
          <p:cNvPr id="163" name="ALGOL 60"/>
          <p:cNvSpPr txBox="1"/>
          <p:nvPr/>
        </p:nvSpPr>
        <p:spPr>
          <a:xfrm>
            <a:off x="11213889" y="8441202"/>
            <a:ext cx="2736978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60</a:t>
            </a:r>
          </a:p>
        </p:txBody>
      </p:sp>
      <p:sp>
        <p:nvSpPr>
          <p:cNvPr id="164" name="ALGOL 68"/>
          <p:cNvSpPr txBox="1"/>
          <p:nvPr/>
        </p:nvSpPr>
        <p:spPr>
          <a:xfrm>
            <a:off x="16168507" y="6027371"/>
            <a:ext cx="2766264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68</a:t>
            </a:r>
          </a:p>
        </p:txBody>
      </p:sp>
      <p:cxnSp>
        <p:nvCxnSpPr>
          <p:cNvPr id="165" name="Verbindungslinie"/>
          <p:cNvCxnSpPr>
            <a:cxnSpLocks/>
            <a:stCxn id="163" idx="0"/>
            <a:endCxn id="160" idx="2"/>
          </p:cNvCxnSpPr>
          <p:nvPr/>
        </p:nvCxnSpPr>
        <p:spPr>
          <a:xfrm flipH="1" flipV="1">
            <a:off x="12457767" y="4269605"/>
            <a:ext cx="124611" cy="417159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6" name="Verbindungslinie"/>
          <p:cNvCxnSpPr>
            <a:cxnSpLocks/>
            <a:stCxn id="164" idx="0"/>
          </p:cNvCxnSpPr>
          <p:nvPr/>
        </p:nvCxnSpPr>
        <p:spPr>
          <a:xfrm flipH="1" flipV="1">
            <a:off x="14192105" y="4036741"/>
            <a:ext cx="3359534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7" name="First version of ALGOL…"/>
          <p:cNvSpPr txBox="1"/>
          <p:nvPr/>
        </p:nvSpPr>
        <p:spPr>
          <a:xfrm>
            <a:off x="6081279" y="6749767"/>
            <a:ext cx="2589387" cy="275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First version of ALGOL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Numerical computing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Block structure</a:t>
            </a:r>
          </a:p>
        </p:txBody>
      </p:sp>
      <p:sp>
        <p:nvSpPr>
          <p:cNvPr id="168" name="More powerful…"/>
          <p:cNvSpPr txBox="1"/>
          <p:nvPr/>
        </p:nvSpPr>
        <p:spPr>
          <a:xfrm>
            <a:off x="11163072" y="9180069"/>
            <a:ext cx="2589388" cy="3902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More powerful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Flexible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Very influential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Recursion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Multi-dimensional arrays</a:t>
            </a:r>
          </a:p>
        </p:txBody>
      </p:sp>
      <p:sp>
        <p:nvSpPr>
          <p:cNvPr id="169" name="Much more complex…"/>
          <p:cNvSpPr txBox="1"/>
          <p:nvPr/>
        </p:nvSpPr>
        <p:spPr>
          <a:xfrm>
            <a:off x="16168507" y="6749767"/>
            <a:ext cx="2589388" cy="237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Much more complex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User- defined data types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E3F25D-229A-99E2-2BAE-4C9A392DF6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803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69">
                                            <p:txEl>
                                              <p:char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 advAuto="0"/>
      <p:bldP spid="161" grpId="0" animBg="1" advAuto="0"/>
      <p:bldP spid="162" grpId="0" animBg="1" advAuto="0"/>
      <p:bldP spid="163" grpId="0" animBg="1" advAuto="0"/>
      <p:bldP spid="164" grpId="0" animBg="1" advAuto="0"/>
      <p:bldP spid="165" grpId="0" animBg="1" advAuto="0"/>
      <p:bldP spid="166" grpId="0" animBg="1" advAuto="0"/>
      <p:bldP spid="167" grpId="0" build="p" bldLvl="5" animBg="1" advAuto="0"/>
      <p:bldP spid="168" grpId="0" build="p" bldLvl="5" animBg="1" advAuto="0"/>
      <p:bldP spid="169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3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de-DE" dirty="0"/>
              <a:t>Fortran </a:t>
            </a:r>
            <a:endParaRPr dirty="0"/>
          </a:p>
        </p:txBody>
      </p:sp>
      <p:sp>
        <p:nvSpPr>
          <p:cNvPr id="174" name="ALGOL"/>
          <p:cNvSpPr txBox="1"/>
          <p:nvPr/>
        </p:nvSpPr>
        <p:spPr>
          <a:xfrm>
            <a:off x="1206500" y="4441470"/>
            <a:ext cx="22309483" cy="81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First </a:t>
            </a:r>
            <a:r>
              <a:rPr lang="de-DE" b="0" dirty="0" err="1"/>
              <a:t>version</a:t>
            </a:r>
            <a:r>
              <a:rPr lang="de-DE" b="0" dirty="0"/>
              <a:t> from </a:t>
            </a:r>
            <a:r>
              <a:rPr lang="de-DE" b="0" dirty="0" err="1"/>
              <a:t>the</a:t>
            </a:r>
            <a:r>
              <a:rPr lang="de-DE" b="0" dirty="0"/>
              <a:t> 1950s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Next </a:t>
            </a:r>
            <a:r>
              <a:rPr lang="de-DE" b="0" dirty="0" err="1"/>
              <a:t>version</a:t>
            </a:r>
            <a:r>
              <a:rPr lang="de-DE" b="0" dirty="0"/>
              <a:t> will </a:t>
            </a:r>
            <a:r>
              <a:rPr lang="de-DE" b="0" dirty="0" err="1"/>
              <a:t>be</a:t>
            </a:r>
            <a:r>
              <a:rPr lang="de-DE" b="0" dirty="0"/>
              <a:t> </a:t>
            </a:r>
            <a:r>
              <a:rPr lang="de-DE" b="0" dirty="0" err="1"/>
              <a:t>published</a:t>
            </a:r>
            <a:r>
              <a:rPr lang="de-DE" b="0" dirty="0"/>
              <a:t> </a:t>
            </a:r>
            <a:r>
              <a:rPr lang="de-DE" b="0" dirty="0" err="1"/>
              <a:t>this</a:t>
            </a:r>
            <a:r>
              <a:rPr lang="de-DE" b="0" dirty="0"/>
              <a:t> </a:t>
            </a:r>
            <a:r>
              <a:rPr lang="de-DE" b="0" dirty="0" err="1"/>
              <a:t>year</a:t>
            </a:r>
            <a:endParaRPr lang="de-DE" b="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Files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saved</a:t>
            </a:r>
            <a:r>
              <a:rPr lang="de-DE" b="0" dirty="0"/>
              <a:t> </a:t>
            </a:r>
            <a:r>
              <a:rPr lang="de-DE" b="0" dirty="0" err="1"/>
              <a:t>as</a:t>
            </a:r>
            <a:r>
              <a:rPr lang="de-DE" b="0" dirty="0"/>
              <a:t> *.f77, *.f90 etc.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as</a:t>
            </a:r>
            <a:r>
              <a:rPr lang="de-DE" b="0" dirty="0"/>
              <a:t> *.f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5BB602-1820-E208-58CD-23430FE616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93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B04C7-6953-1890-786E-AFC42A2F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Invention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0189EC-53FB-D48C-75C4-DCBC5B2228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was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5EE0F-1BB4-6C87-C29D-1FF0D7D6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9089204" cy="8781697"/>
          </a:xfrm>
        </p:spPr>
        <p:txBody>
          <a:bodyPr>
            <a:normAutofit/>
          </a:bodyPr>
          <a:lstStyle/>
          <a:p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High-level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an </a:t>
            </a:r>
            <a:r>
              <a:rPr lang="de-DE" dirty="0" err="1"/>
              <a:t>CompilerIt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John W. Backus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5BDD3-E6FD-3CC5-58E2-557A79192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24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63ADF-29B3-2925-5A2D-BBAFF594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Innovations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0A62A-F0DB-EAE2-8E2E-7B0819B69A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Fortran </a:t>
            </a:r>
            <a:r>
              <a:rPr lang="de-DE" dirty="0" err="1"/>
              <a:t>featured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paradigms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F3C06-081E-A849-5750-03538D91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Variables and Constants with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  <a:p>
            <a:r>
              <a:rPr lang="de-DE" dirty="0" err="1"/>
              <a:t>Subroutines</a:t>
            </a:r>
            <a:endParaRPr lang="de-DE" dirty="0"/>
          </a:p>
          <a:p>
            <a:r>
              <a:rPr lang="de-DE" dirty="0"/>
              <a:t>Operators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9FA2C4-7BC8-7EC5-01F8-0E8009049D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24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0076BA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Microsoft Office PowerPoint</Application>
  <PresentationFormat>Benutzerdefiniert</PresentationFormat>
  <Paragraphs>502</Paragraphs>
  <Slides>37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Consolas</vt:lpstr>
      <vt:lpstr>Helvetica Neue</vt:lpstr>
      <vt:lpstr>Helvetica Neue Medium</vt:lpstr>
      <vt:lpstr>21_BasicWhite</vt:lpstr>
      <vt:lpstr>21_BasicWhite</vt:lpstr>
      <vt:lpstr>21_BasicWhite</vt:lpstr>
      <vt:lpstr>Historic Programming Languages</vt:lpstr>
      <vt:lpstr>PowerPoint-Präsentation</vt:lpstr>
      <vt:lpstr>FORTRAN</vt:lpstr>
      <vt:lpstr>FORTRAN (FORmula TRANslation)</vt:lpstr>
      <vt:lpstr>FORTRAN</vt:lpstr>
      <vt:lpstr>Fortran</vt:lpstr>
      <vt:lpstr>FORTRAN</vt:lpstr>
      <vt:lpstr>Invention</vt:lpstr>
      <vt:lpstr>Innovations</vt:lpstr>
      <vt:lpstr>Applications</vt:lpstr>
      <vt:lpstr>FORTRAN 90</vt:lpstr>
      <vt:lpstr>Syntax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Conclusion</vt:lpstr>
      <vt:lpstr>Code Example</vt:lpstr>
      <vt:lpstr>Code Example</vt:lpstr>
      <vt:lpstr>Code Example</vt:lpstr>
      <vt:lpstr>Code Example</vt:lpstr>
      <vt:lpstr>PowerPoint-Präsentation</vt:lpstr>
      <vt:lpstr>Conclusion</vt:lpstr>
      <vt:lpstr>Conclusion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Sandro Lobbene</cp:lastModifiedBy>
  <cp:revision>91</cp:revision>
  <dcterms:modified xsi:type="dcterms:W3CDTF">2023-05-19T22:03:53Z</dcterms:modified>
</cp:coreProperties>
</file>