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4" r:id="rId3"/>
  </p:sldMasterIdLst>
  <p:notesMasterIdLst>
    <p:notesMasterId r:id="rId29"/>
  </p:notesMasterIdLst>
  <p:sldIdLst>
    <p:sldId id="307" r:id="rId4"/>
    <p:sldId id="310" r:id="rId5"/>
    <p:sldId id="311" r:id="rId6"/>
    <p:sldId id="312" r:id="rId7"/>
    <p:sldId id="357" r:id="rId8"/>
    <p:sldId id="313" r:id="rId9"/>
    <p:sldId id="314" r:id="rId10"/>
    <p:sldId id="315" r:id="rId11"/>
    <p:sldId id="317" r:id="rId12"/>
    <p:sldId id="319" r:id="rId13"/>
    <p:sldId id="358" r:id="rId14"/>
    <p:sldId id="321" r:id="rId15"/>
    <p:sldId id="322" r:id="rId16"/>
    <p:sldId id="323" r:id="rId17"/>
    <p:sldId id="324" r:id="rId18"/>
    <p:sldId id="326" r:id="rId19"/>
    <p:sldId id="328" r:id="rId20"/>
    <p:sldId id="329" r:id="rId21"/>
    <p:sldId id="330" r:id="rId22"/>
    <p:sldId id="359" r:id="rId23"/>
    <p:sldId id="331" r:id="rId24"/>
    <p:sldId id="332" r:id="rId25"/>
    <p:sldId id="354" r:id="rId26"/>
    <p:sldId id="272" r:id="rId27"/>
    <p:sldId id="355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6"/>
  </p:normalViewPr>
  <p:slideViewPr>
    <p:cSldViewPr snapToGrid="0">
      <p:cViewPr varScale="1">
        <p:scale>
          <a:sx n="53" d="100"/>
          <a:sy n="53" d="100"/>
        </p:scale>
        <p:origin x="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00:38.63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0,'10469'0,"-10424"0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00:50.355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0,'16588'0,"-16515"0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01:30.47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0,'35958'0,"-35801"0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02:00.492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0,'23206'0,"-23105"0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14:26.54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0,'19117'0,"-19033"0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Hi,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Sandro and check </a:t>
            </a:r>
            <a:r>
              <a:rPr lang="de-DE" dirty="0" err="1"/>
              <a:t>this</a:t>
            </a:r>
            <a:r>
              <a:rPr lang="de-DE" dirty="0"/>
              <a:t> out!</a:t>
            </a:r>
          </a:p>
        </p:txBody>
      </p:sp>
    </p:spTree>
    <p:extLst>
      <p:ext uri="{BB962C8B-B14F-4D97-AF65-F5344CB8AC3E}">
        <p14:creationId xmlns:p14="http://schemas.microsoft.com/office/powerpoint/2010/main" val="326297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52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807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Fortran and Java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0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variables,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, </a:t>
            </a:r>
            <a:r>
              <a:rPr lang="de-DE" dirty="0" err="1"/>
              <a:t>constants</a:t>
            </a:r>
            <a:r>
              <a:rPr lang="de-DE" dirty="0"/>
              <a:t>, </a:t>
            </a:r>
            <a:r>
              <a:rPr lang="de-DE" dirty="0" err="1"/>
              <a:t>Arithmetical</a:t>
            </a:r>
            <a:r>
              <a:rPr lang="de-DE" dirty="0"/>
              <a:t> and Relational </a:t>
            </a:r>
            <a:r>
              <a:rPr lang="de-DE" dirty="0" err="1"/>
              <a:t>operators</a:t>
            </a:r>
            <a:r>
              <a:rPr lang="de-DE" dirty="0"/>
              <a:t>, and Control </a:t>
            </a:r>
            <a:r>
              <a:rPr lang="de-DE" dirty="0" err="1"/>
              <a:t>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88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has FORTRAN </a:t>
            </a:r>
            <a:r>
              <a:rPr lang="de-DE" dirty="0" err="1"/>
              <a:t>or</a:t>
            </a:r>
            <a:r>
              <a:rPr lang="de-DE" dirty="0"/>
              <a:t> also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Fortran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with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? </a:t>
            </a:r>
            <a:r>
              <a:rPr lang="de-DE" dirty="0" err="1"/>
              <a:t>They</a:t>
            </a:r>
            <a:r>
              <a:rPr lang="de-DE" dirty="0"/>
              <a:t> all </a:t>
            </a:r>
            <a:r>
              <a:rPr lang="de-DE" dirty="0" err="1"/>
              <a:t>derive</a:t>
            </a:r>
            <a:r>
              <a:rPr lang="de-DE" dirty="0"/>
              <a:t> from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ancestor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19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Since</a:t>
            </a:r>
            <a:r>
              <a:rPr lang="de-DE" dirty="0"/>
              <a:t> Fortran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supported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anything, but an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deprecated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Fortran 90</a:t>
            </a:r>
          </a:p>
        </p:txBody>
      </p:sp>
    </p:spTree>
    <p:extLst>
      <p:ext uri="{BB962C8B-B14F-4D97-AF65-F5344CB8AC3E}">
        <p14:creationId xmlns:p14="http://schemas.microsoft.com/office/powerpoint/2010/main" val="361350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immensly</a:t>
            </a:r>
            <a:r>
              <a:rPr lang="de-DE" dirty="0"/>
              <a:t>. </a:t>
            </a:r>
            <a:r>
              <a:rPr lang="de-DE" dirty="0" err="1"/>
              <a:t>Furthermore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Compiler was </a:t>
            </a:r>
            <a:r>
              <a:rPr lang="de-DE" dirty="0" err="1"/>
              <a:t>aimed</a:t>
            </a:r>
            <a:r>
              <a:rPr lang="de-DE" dirty="0"/>
              <a:t> at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possible </a:t>
            </a:r>
            <a:r>
              <a:rPr lang="de-DE" dirty="0" err="1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86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declaring</a:t>
            </a:r>
            <a:r>
              <a:rPr lang="de-DE" dirty="0"/>
              <a:t> and </a:t>
            </a:r>
            <a:r>
              <a:rPr lang="de-DE" dirty="0" err="1"/>
              <a:t>initializing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loops</a:t>
            </a:r>
            <a:r>
              <a:rPr lang="de-DE" dirty="0"/>
              <a:t>, </a:t>
            </a:r>
            <a:r>
              <a:rPr lang="de-DE" dirty="0" err="1"/>
              <a:t>functions</a:t>
            </a:r>
            <a:r>
              <a:rPr lang="de-DE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7242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416635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68506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scentific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Fortran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61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59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 b="0" i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2" r:id="rId6"/>
    <p:sldLayoutId id="2147483658" r:id="rId7"/>
    <p:sldLayoutId id="2147483684" r:id="rId8"/>
    <p:sldLayoutId id="2147483685" r:id="rId9"/>
    <p:sldLayoutId id="2147483686" r:id="rId10"/>
    <p:sldLayoutId id="2147483687" r:id="rId11"/>
    <p:sldLayoutId id="2147483663" r:id="rId12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andro, Toygun, Tufa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Sandro, Toygun, Tufan</a:t>
            </a:r>
          </a:p>
        </p:txBody>
      </p:sp>
      <p:sp>
        <p:nvSpPr>
          <p:cNvPr id="153" name="Historic Programming Langua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Historic Programming Languages</a:t>
            </a:r>
          </a:p>
        </p:txBody>
      </p:sp>
      <p:sp>
        <p:nvSpPr>
          <p:cNvPr id="154" name="Fortgeschrittene Programmierkonzep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Fortgeschrittene Programmierkonzepte</a:t>
            </a:r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36529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195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3D74CE-A98E-76E4-B337-F6D6F4980449}"/>
              </a:ext>
            </a:extLst>
          </p:cNvPr>
          <p:cNvSpPr txBox="1"/>
          <p:nvPr/>
        </p:nvSpPr>
        <p:spPr>
          <a:xfrm>
            <a:off x="1206500" y="3806125"/>
            <a:ext cx="21971000" cy="624786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8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!I am a comment</a:t>
            </a: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compiler ignores me.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1206500" y="3806125"/>
            <a:ext cx="21971000" cy="7385336"/>
          </a:xfrm>
          <a:prstGeom prst="roundRect">
            <a:avLst>
              <a:gd name="adj" fmla="val 13216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A82400-AD9C-1CF5-1B91-6FCD6C3521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91A7022-D2C1-C771-0D77-87D37EC2DA70}"/>
                  </a:ext>
                </a:extLst>
              </p14:cNvPr>
              <p14:cNvContentPartPr/>
              <p14:nvPr/>
            </p14:nvContentPartPr>
            <p14:xfrm>
              <a:off x="1481328" y="4753668"/>
              <a:ext cx="3785616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91A7022-D2C1-C771-0D77-87D37EC2DA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323" y="4573668"/>
                <a:ext cx="3965266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E2D780A2-78CF-B893-ABA9-EB7B0008D44C}"/>
                  </a:ext>
                </a:extLst>
              </p14:cNvPr>
              <p14:cNvContentPartPr/>
              <p14:nvPr/>
            </p14:nvContentPartPr>
            <p14:xfrm>
              <a:off x="1481328" y="8283252"/>
              <a:ext cx="5998464" cy="3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E2D780A2-78CF-B893-ABA9-EB7B0008D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326" y="8103252"/>
                <a:ext cx="6178108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C5A01553-3E01-3861-39CD-38F49B053D74}"/>
                  </a:ext>
                </a:extLst>
              </p14:cNvPr>
              <p14:cNvContentPartPr/>
              <p14:nvPr/>
            </p14:nvContentPartPr>
            <p14:xfrm>
              <a:off x="1481328" y="9526836"/>
              <a:ext cx="13002768" cy="3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C5A01553-3E01-3861-39CD-38F49B053D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1321" y="9346836"/>
                <a:ext cx="13182422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7EF3BCD-B01E-92EE-4EFC-A18A4F98584A}"/>
                  </a:ext>
                </a:extLst>
              </p14:cNvPr>
              <p14:cNvContentPartPr/>
              <p14:nvPr/>
            </p14:nvContentPartPr>
            <p14:xfrm>
              <a:off x="3610043" y="5922528"/>
              <a:ext cx="8391455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7EF3BCD-B01E-92EE-4EFC-A18A4F9858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0037" y="5742528"/>
                <a:ext cx="8571107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082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195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3D74CE-A98E-76E4-B337-F6D6F4980449}"/>
              </a:ext>
            </a:extLst>
          </p:cNvPr>
          <p:cNvSpPr txBox="1"/>
          <p:nvPr/>
        </p:nvSpPr>
        <p:spPr>
          <a:xfrm>
            <a:off x="1206500" y="3806125"/>
            <a:ext cx="21971000" cy="624786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8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8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!I am a comment</a:t>
            </a: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en-US" sz="8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compiler ignores me.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1206500" y="3806125"/>
            <a:ext cx="21971000" cy="7385336"/>
          </a:xfrm>
          <a:prstGeom prst="roundRect">
            <a:avLst>
              <a:gd name="adj" fmla="val 13216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A82400-AD9C-1CF5-1B91-6FCD6C3521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135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de-DE" dirty="0"/>
          </a:p>
        </p:txBody>
      </p:sp>
      <p:graphicFrame>
        <p:nvGraphicFramePr>
          <p:cNvPr id="16" name="Tabelle 16">
            <a:extLst>
              <a:ext uri="{FF2B5EF4-FFF2-40B4-BE49-F238E27FC236}">
                <a16:creationId xmlns:a16="http://schemas.microsoft.com/office/drawing/2014/main" id="{D62E427C-80D1-711E-ED2C-2BBEA7B5B16D}"/>
              </a:ext>
            </a:extLst>
          </p:cNvPr>
          <p:cNvGraphicFramePr>
            <a:graphicFrameLocks noGrp="1"/>
          </p:cNvGraphicFramePr>
          <p:nvPr/>
        </p:nvGraphicFramePr>
        <p:xfrm>
          <a:off x="1206500" y="3806125"/>
          <a:ext cx="16256000" cy="55092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5913831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76675516"/>
                    </a:ext>
                  </a:extLst>
                </a:gridCol>
              </a:tblGrid>
              <a:tr h="1394410">
                <a:tc>
                  <a:txBody>
                    <a:bodyPr/>
                    <a:lstStyle/>
                    <a:p>
                      <a:r>
                        <a:rPr lang="de-DE" sz="4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3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int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9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boolean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Logical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0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char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 err="1"/>
                        <a:t>Complex</a:t>
                      </a:r>
                      <a:endParaRPr lang="de-DE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59391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B8FE05-1264-8FFC-316F-EB1D0A5278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22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4072" y="4248504"/>
            <a:ext cx="11373427" cy="8256012"/>
          </a:xfrm>
        </p:spPr>
        <p:txBody>
          <a:bodyPr/>
          <a:lstStyle/>
          <a:p>
            <a:r>
              <a:rPr lang="de-DE" dirty="0"/>
              <a:t>Fortran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type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Java‘s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Fortrans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7BFBEB-EB6A-80DB-7D52-57E95ED71E0D}"/>
              </a:ext>
            </a:extLst>
          </p:cNvPr>
          <p:cNvSpPr txBox="1"/>
          <p:nvPr/>
        </p:nvSpPr>
        <p:spPr>
          <a:xfrm>
            <a:off x="1206500" y="3307742"/>
            <a:ext cx="10119591" cy="747897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i, j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logical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z</a:t>
            </a:r>
          </a:p>
          <a:p>
            <a:pPr algn="l"/>
            <a:b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 = 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z = (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i,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z</a:t>
            </a:r>
          </a:p>
          <a:p>
            <a:pPr algn="l"/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728518" y="3307741"/>
            <a:ext cx="10119591" cy="9941183"/>
          </a:xfrm>
          <a:prstGeom prst="roundRect">
            <a:avLst>
              <a:gd name="adj" fmla="val 13000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F28385-9857-2FEC-73E6-3A6EBC471F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81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499" cy="8256012"/>
          </a:xfrm>
        </p:spPr>
        <p:txBody>
          <a:bodyPr/>
          <a:lstStyle/>
          <a:p>
            <a:r>
              <a:rPr lang="de-DE" dirty="0"/>
              <a:t>Strings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realized</a:t>
            </a:r>
            <a:r>
              <a:rPr lang="de-DE" dirty="0"/>
              <a:t> with </a:t>
            </a:r>
            <a:r>
              <a:rPr lang="de-DE" dirty="0" err="1"/>
              <a:t>characters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A1BB35-0212-508F-6E47-C19FBFDEA2F8}"/>
              </a:ext>
            </a:extLst>
          </p:cNvPr>
          <p:cNvSpPr txBox="1"/>
          <p:nvPr/>
        </p:nvSpPr>
        <p:spPr>
          <a:xfrm>
            <a:off x="1206500" y="4274632"/>
            <a:ext cx="10597572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:: 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'Hey, '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710B659-0AAE-69D0-DC6E-A73C7962A0D1}"/>
              </a:ext>
            </a:extLst>
          </p:cNvPr>
          <p:cNvSpPr/>
          <p:nvPr/>
        </p:nvSpPr>
        <p:spPr>
          <a:xfrm>
            <a:off x="1206500" y="4274632"/>
            <a:ext cx="9788072" cy="3785652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9CC72-4925-E4DC-6BDF-F24AC32366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72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499" cy="8256012"/>
          </a:xfrm>
        </p:spPr>
        <p:txBody>
          <a:bodyPr/>
          <a:lstStyle/>
          <a:p>
            <a:r>
              <a:rPr lang="de-DE" dirty="0"/>
              <a:t>Strings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realized</a:t>
            </a:r>
            <a:r>
              <a:rPr lang="de-DE" dirty="0"/>
              <a:t> with </a:t>
            </a:r>
            <a:r>
              <a:rPr lang="de-DE" dirty="0" err="1"/>
              <a:t>characters</a:t>
            </a:r>
            <a:endParaRPr lang="de-DE" dirty="0"/>
          </a:p>
          <a:p>
            <a:r>
              <a:rPr lang="de-DE" dirty="0"/>
              <a:t>Rick 		→ Hey, Rick!</a:t>
            </a:r>
          </a:p>
          <a:p>
            <a:r>
              <a:rPr lang="de-DE" dirty="0"/>
              <a:t>Johnny 	→ Hey, John!</a:t>
            </a:r>
          </a:p>
          <a:p>
            <a:r>
              <a:rPr lang="de-DE" dirty="0"/>
              <a:t>Tim 		→ Hey, Tim !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A1BB35-0212-508F-6E47-C19FBFDEA2F8}"/>
              </a:ext>
            </a:extLst>
          </p:cNvPr>
          <p:cNvSpPr txBox="1"/>
          <p:nvPr/>
        </p:nvSpPr>
        <p:spPr>
          <a:xfrm>
            <a:off x="1206500" y="4248504"/>
            <a:ext cx="10005786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</a:t>
            </a:r>
            <a:r>
              <a:rPr lang="en-US" sz="4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:: 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'Hey, '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5F2DE1-854C-DA4B-49D6-6F37D75540E4}"/>
              </a:ext>
            </a:extLst>
          </p:cNvPr>
          <p:cNvSpPr/>
          <p:nvPr/>
        </p:nvSpPr>
        <p:spPr>
          <a:xfrm>
            <a:off x="1045029" y="4248504"/>
            <a:ext cx="10167257" cy="3785652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C20ED-4061-F816-520D-7908F7C375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14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07368-0273-2EDD-8F47-855F35C8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03CB7-54CC-F4B6-2B67-AE1A0CB1A6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Operators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E5C6F67-5CD7-E362-E75F-29179E8D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00048"/>
              </p:ext>
            </p:extLst>
          </p:nvPr>
        </p:nvGraphicFramePr>
        <p:xfrm>
          <a:off x="1206500" y="4248504"/>
          <a:ext cx="8235674" cy="175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00CBD43-7291-310A-EFBD-9F20926FE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16059"/>
              </p:ext>
            </p:extLst>
          </p:nvPr>
        </p:nvGraphicFramePr>
        <p:xfrm>
          <a:off x="14941825" y="4248503"/>
          <a:ext cx="8235674" cy="6132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39952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7747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2756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4177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rgbClr val="FF0000"/>
                          </a:solidFill>
                        </a:rPr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4950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821D748-4132-A785-0650-4E8DE5A03D4C}"/>
              </a:ext>
            </a:extLst>
          </p:cNvPr>
          <p:cNvSpPr txBox="1"/>
          <p:nvPr/>
        </p:nvSpPr>
        <p:spPr>
          <a:xfrm>
            <a:off x="14941825" y="10968575"/>
            <a:ext cx="82356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Fortran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hugely</a:t>
            </a: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impacted</a:t>
            </a: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modern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languages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57F924-2AA7-A18F-AE6E-35DA4E887A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870E99D-3B90-8BD2-666E-37154BB2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07589"/>
              </p:ext>
            </p:extLst>
          </p:nvPr>
        </p:nvGraphicFramePr>
        <p:xfrm>
          <a:off x="1351723" y="7192527"/>
          <a:ext cx="8235674" cy="2628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.EQV.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77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3921714-D698-FE03-E812-6798FF40BD21}"/>
                  </a:ext>
                </a:extLst>
              </p14:cNvPr>
              <p14:cNvContentPartPr/>
              <p14:nvPr/>
            </p14:nvContentPartPr>
            <p14:xfrm>
              <a:off x="15745862" y="9820542"/>
              <a:ext cx="6912970" cy="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3921714-D698-FE03-E812-6798FF40B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5859" y="9640542"/>
                <a:ext cx="7092616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431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0763-19B2-EFA5-304C-0B797265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64E78-2F9C-904F-1FA5-F30F01B96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0B1407-C08B-01F4-C3AB-4DB9EE475787}"/>
              </a:ext>
            </a:extLst>
          </p:cNvPr>
          <p:cNvSpPr txBox="1"/>
          <p:nvPr/>
        </p:nvSpPr>
        <p:spPr>
          <a:xfrm>
            <a:off x="4660712" y="3307742"/>
            <a:ext cx="14616596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!Fortran:</a:t>
            </a: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area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area can be painted'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area can not be painted'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if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7472CB-20DE-7CB0-1716-23642A516C76}"/>
              </a:ext>
            </a:extLst>
          </p:cNvPr>
          <p:cNvSpPr txBox="1"/>
          <p:nvPr/>
        </p:nvSpPr>
        <p:spPr>
          <a:xfrm>
            <a:off x="4660712" y="3307743"/>
            <a:ext cx="16226294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//Java:</a:t>
            </a: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(area &lt;= paint) {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area can be painted"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area can not be painted"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6D0FC2-7B13-2AFC-4F82-A757F3FBD317}"/>
              </a:ext>
            </a:extLst>
          </p:cNvPr>
          <p:cNvSpPr/>
          <p:nvPr/>
        </p:nvSpPr>
        <p:spPr>
          <a:xfrm>
            <a:off x="3454211" y="3400074"/>
            <a:ext cx="17831585" cy="387798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0E1282F-379C-4CCB-5D47-0FB2977EEB3F}"/>
              </a:ext>
            </a:extLst>
          </p:cNvPr>
          <p:cNvSpPr/>
          <p:nvPr/>
        </p:nvSpPr>
        <p:spPr>
          <a:xfrm>
            <a:off x="3454211" y="3307742"/>
            <a:ext cx="17831585" cy="45243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A3AAF4-1657-E746-C059-6D5FAE69A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97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5" grpId="0" animBg="1"/>
      <p:bldP spid="5" grpId="1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6B505-682F-D057-543C-C65B5533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FD623-4495-80D2-1621-9C5799623C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- </a:t>
            </a:r>
            <a:r>
              <a:rPr lang="de-DE" dirty="0" err="1"/>
              <a:t>loops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3F752D-4B70-A13B-725A-90DFFA72B41A}"/>
              </a:ext>
            </a:extLst>
          </p:cNvPr>
          <p:cNvSpPr txBox="1"/>
          <p:nvPr/>
        </p:nvSpPr>
        <p:spPr>
          <a:xfrm>
            <a:off x="1342584" y="3570680"/>
            <a:ext cx="10254593" cy="3046988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4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de-DE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de-DE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i</a:t>
            </a:r>
          </a:p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do</a:t>
            </a:r>
            <a:endParaRPr lang="de-DE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E96D27-6E01-AB39-F6C2-A076789DB3CA}"/>
              </a:ext>
            </a:extLst>
          </p:cNvPr>
          <p:cNvSpPr txBox="1"/>
          <p:nvPr/>
        </p:nvSpPr>
        <p:spPr>
          <a:xfrm>
            <a:off x="1342584" y="8195297"/>
            <a:ext cx="10254593" cy="230832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for(</a:t>
            </a:r>
            <a:r>
              <a:rPr lang="nn-NO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sz="4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4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10; </a:t>
            </a:r>
            <a:r>
              <a:rPr lang="nn-NO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4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.out.println(i);</a:t>
            </a:r>
          </a:p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16D64F-F86D-D041-3CB7-8FFDCE6A24B6}"/>
              </a:ext>
            </a:extLst>
          </p:cNvPr>
          <p:cNvSpPr txBox="1"/>
          <p:nvPr/>
        </p:nvSpPr>
        <p:spPr>
          <a:xfrm>
            <a:off x="12123131" y="8195297"/>
            <a:ext cx="10110953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(</a:t>
            </a:r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4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855F4E-82F9-3870-B6D2-90D033704484}"/>
              </a:ext>
            </a:extLst>
          </p:cNvPr>
          <p:cNvSpPr txBox="1"/>
          <p:nvPr/>
        </p:nvSpPr>
        <p:spPr>
          <a:xfrm>
            <a:off x="12123131" y="3570680"/>
            <a:ext cx="10110953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n =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n</a:t>
            </a:r>
          </a:p>
          <a:p>
            <a:pPr algn="l"/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n **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do</a:t>
            </a:r>
            <a:endParaRPr lang="pt-BR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53EF07-5E2E-29B5-7F73-81C8F1034B01}"/>
              </a:ext>
            </a:extLst>
          </p:cNvPr>
          <p:cNvSpPr/>
          <p:nvPr/>
        </p:nvSpPr>
        <p:spPr>
          <a:xfrm>
            <a:off x="9037494" y="3570679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Fortran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EBE933-4B17-F77A-962E-380B5AADC48E}"/>
              </a:ext>
            </a:extLst>
          </p:cNvPr>
          <p:cNvSpPr/>
          <p:nvPr/>
        </p:nvSpPr>
        <p:spPr>
          <a:xfrm>
            <a:off x="19818036" y="3543782"/>
            <a:ext cx="2416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Fortran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7EF9E8A-D5B1-46B8-C60E-915EF7CB478D}"/>
              </a:ext>
            </a:extLst>
          </p:cNvPr>
          <p:cNvSpPr/>
          <p:nvPr/>
        </p:nvSpPr>
        <p:spPr>
          <a:xfrm>
            <a:off x="9950572" y="9973496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99F1ED-8D07-6EA0-E880-B35B2BE88331}"/>
              </a:ext>
            </a:extLst>
          </p:cNvPr>
          <p:cNvSpPr/>
          <p:nvPr/>
        </p:nvSpPr>
        <p:spPr>
          <a:xfrm>
            <a:off x="20587477" y="8195297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de-DE" sz="540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93FA6E0-C01B-5875-C4A2-4B9BF80B8CDF}"/>
              </a:ext>
            </a:extLst>
          </p:cNvPr>
          <p:cNvSpPr/>
          <p:nvPr/>
        </p:nvSpPr>
        <p:spPr>
          <a:xfrm>
            <a:off x="1342584" y="3556308"/>
            <a:ext cx="10110953" cy="3046988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3D780D9-4CF9-18BF-71F9-3C57F4EAC8B8}"/>
              </a:ext>
            </a:extLst>
          </p:cNvPr>
          <p:cNvSpPr/>
          <p:nvPr/>
        </p:nvSpPr>
        <p:spPr>
          <a:xfrm>
            <a:off x="1342584" y="8195296"/>
            <a:ext cx="10239477" cy="2701529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816E9BA-C53D-772F-0888-C2AA6AB3FB1F}"/>
              </a:ext>
            </a:extLst>
          </p:cNvPr>
          <p:cNvSpPr/>
          <p:nvPr/>
        </p:nvSpPr>
        <p:spPr>
          <a:xfrm>
            <a:off x="12123131" y="3553158"/>
            <a:ext cx="10254593" cy="3803173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7D2D589-29CA-4BFE-7742-C609A7EE07E3}"/>
              </a:ext>
            </a:extLst>
          </p:cNvPr>
          <p:cNvSpPr/>
          <p:nvPr/>
        </p:nvSpPr>
        <p:spPr>
          <a:xfrm>
            <a:off x="12123131" y="8193577"/>
            <a:ext cx="10254593" cy="3803172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780D918-D5AE-0D06-C797-FC96BC4D69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802794" y="13084389"/>
            <a:ext cx="368505" cy="374600"/>
          </a:xfrm>
        </p:spPr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788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6" grpId="0"/>
      <p:bldP spid="17" grpId="0"/>
      <p:bldP spid="18" grpId="0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D81C-5D58-2A5B-81A7-50116B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EB50B-DDA2-52B2-F1B2-039EDE440E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354B5C-D354-64A7-EE55-C5CE1E4843AD}"/>
              </a:ext>
            </a:extLst>
          </p:cNvPr>
          <p:cNvSpPr/>
          <p:nvPr/>
        </p:nvSpPr>
        <p:spPr>
          <a:xfrm>
            <a:off x="845456" y="3307743"/>
            <a:ext cx="21971001" cy="10408257"/>
          </a:xfrm>
          <a:prstGeom prst="roundRect">
            <a:avLst>
              <a:gd name="adj" fmla="val 7828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D88F3-22B0-E7F2-F3AC-D4074FE957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690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07891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D81C-5D58-2A5B-81A7-50116B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EB50B-DDA2-52B2-F1B2-039EDE440E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517466-67B5-12A5-E385-60B6A56BA36D}"/>
              </a:ext>
            </a:extLst>
          </p:cNvPr>
          <p:cNvSpPr txBox="1"/>
          <p:nvPr/>
        </p:nvSpPr>
        <p:spPr>
          <a:xfrm>
            <a:off x="1206499" y="3307742"/>
            <a:ext cx="21970999" cy="10495181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r,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3.141592653589793238462643383279502884197169399375105820974944592307816406286208998628034825342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117067982148086513282306647093844609550582231725359408128481117450284102701938521105559644622948954930381964428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810975665933446128475648233786783165271201909145648566923460348610454326648213393607260249141273724587006606315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588174881520920962829254091715364367892590360011330530548820466521384146951941511609433057270365759591953092186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117381932611793105118548074462379962749567351885752724891227938183011949129833673362440656643086021394946395224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737190702179860943702770539217176293176752384674818467669405132000568127145263560827785771342757789609173637178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721468440901224953430146549585371050792279689258923542019956112129021960864034418159813629774771309960518707211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3499999983729780499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5105973173281609631859502445945534690830264252230825334468503526104287554687311595628638823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537875937519577818577805321712268066130019278766111959092164201989380952572010654858632788659361533818279682303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019520353018529689957736225994138912497217752834791315155748572424541506959508295331168617278558890750983817546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374649393192550604009277016711390098488240128583616035637076601047101819429555961989467678374494482553797747268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471040475346462080466842590694912933136770289891521047521620569660240580381501935112533824300355876402474964732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639141992726042699227967823547816360093417216412199245863150302861829745557067498385054945885869269956909272107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975093029553211653449872027559602364806654991198818347977535663698074265425278625518184175746728909777727938000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816470600161452491921732172147723501414419735685481613611573525521334757418494684385233239073941433345477624168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625189835694855620992192221842725502542568876717904946016534668049886272327917860857843838279679766814541009538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837863609506800642251252051173929848960841284886269456042419652850222106611863067442786220391949450471237137869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609563643719172874677646575739624138908658326459958133904780275900994657640789512694683983525957098258226205224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894077267194782684826014769909026401363944374553050682034962524517493996514314298091906592509372216964615157098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583874105978859597729754989301617539284681382686838689427741559918559252459539594310499725246808459872736446958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486538367362226260991246080512438843904512441365497627807977156914359977001296160894416948685558484063534220722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258284886481584560285060168427394522674676788952521385225499546667278239864565961163548862305774564980355936345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681743241125150760694794510965960940252288797108931456691368672287489405601015033086179286809208747609178249385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354B5C-D354-64A7-EE55-C5CE1E4843AD}"/>
              </a:ext>
            </a:extLst>
          </p:cNvPr>
          <p:cNvSpPr/>
          <p:nvPr/>
        </p:nvSpPr>
        <p:spPr>
          <a:xfrm>
            <a:off x="845456" y="3307743"/>
            <a:ext cx="21971001" cy="10408257"/>
          </a:xfrm>
          <a:prstGeom prst="roundRect">
            <a:avLst>
              <a:gd name="adj" fmla="val 7828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D88F3-22B0-E7F2-F3AC-D4074FE957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185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D81C-5D58-2A5B-81A7-50116B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EB50B-DDA2-52B2-F1B2-039EDE440E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E1B569-86EA-5522-3BE1-58B3CA905325}"/>
              </a:ext>
            </a:extLst>
          </p:cNvPr>
          <p:cNvSpPr txBox="1"/>
          <p:nvPr/>
        </p:nvSpPr>
        <p:spPr>
          <a:xfrm>
            <a:off x="1206500" y="3307742"/>
            <a:ext cx="12389184" cy="1006429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painting 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r, pi, area, paint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(pi =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'Enter radius of circle'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r</a:t>
            </a:r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'Enter Area that can be covered in paint'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paint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area = pi * r**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area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circle can be painted'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circle cannot be painted'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if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painting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E01A3E9-5E40-2D7E-0782-87E7D0D3BC7E}"/>
              </a:ext>
            </a:extLst>
          </p:cNvPr>
          <p:cNvSpPr/>
          <p:nvPr/>
        </p:nvSpPr>
        <p:spPr>
          <a:xfrm>
            <a:off x="500742" y="3307741"/>
            <a:ext cx="13094942" cy="10147857"/>
          </a:xfrm>
          <a:prstGeom prst="roundRect">
            <a:avLst>
              <a:gd name="adj" fmla="val 14095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FD30A52-2476-9A9B-9131-E54C88F24D46}"/>
              </a:ext>
            </a:extLst>
          </p:cNvPr>
          <p:cNvSpPr txBox="1"/>
          <p:nvPr/>
        </p:nvSpPr>
        <p:spPr>
          <a:xfrm>
            <a:off x="14301441" y="3307742"/>
            <a:ext cx="8444258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algn="l"/>
            <a:r>
              <a:rPr lang="de-DE" sz="3600" dirty="0"/>
              <a:t>Enter Area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covered</a:t>
            </a:r>
            <a:r>
              <a:rPr lang="de-DE" sz="3600" dirty="0"/>
              <a:t> in </a:t>
            </a:r>
            <a:r>
              <a:rPr lang="de-DE" sz="3600" dirty="0" err="1"/>
              <a:t>paint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78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cannot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3930E6-030D-5BA0-53C8-694EC1D1C89D}"/>
              </a:ext>
            </a:extLst>
          </p:cNvPr>
          <p:cNvSpPr txBox="1"/>
          <p:nvPr/>
        </p:nvSpPr>
        <p:spPr>
          <a:xfrm>
            <a:off x="14301440" y="7791019"/>
            <a:ext cx="8444259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Area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covered</a:t>
            </a:r>
            <a:r>
              <a:rPr lang="de-DE" sz="3600" dirty="0"/>
              <a:t> in </a:t>
            </a:r>
            <a:r>
              <a:rPr lang="de-DE" sz="3600" dirty="0" err="1"/>
              <a:t>paint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79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de-DE" sz="3600" dirty="0" err="1"/>
              <a:t>can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E61392-A488-BD14-987E-11CEB1DD4E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69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C58DE-E873-EAF0-6602-1225CCB5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5836AE-5231-99B2-E0EA-F8CE4E473AE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707BFF-D253-2136-29B5-8B2F1DFBE3F2}"/>
              </a:ext>
            </a:extLst>
          </p:cNvPr>
          <p:cNvSpPr txBox="1"/>
          <p:nvPr/>
        </p:nvSpPr>
        <p:spPr>
          <a:xfrm>
            <a:off x="1206500" y="3677073"/>
            <a:ext cx="10985500" cy="5693866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.PI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58B390-3D42-CBFD-ED1F-54D1DE4E6894}"/>
              </a:ext>
            </a:extLst>
          </p:cNvPr>
          <p:cNvSpPr txBox="1"/>
          <p:nvPr/>
        </p:nvSpPr>
        <p:spPr>
          <a:xfrm>
            <a:off x="12382500" y="3677073"/>
            <a:ext cx="10794999" cy="6555641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painted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painted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algn="l"/>
            <a:endParaRPr lang="de-DE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scanner.close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sz="28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F8131CC-4143-FD2F-A37C-DBE6F4C4456D}"/>
              </a:ext>
            </a:extLst>
          </p:cNvPr>
          <p:cNvSpPr/>
          <p:nvPr/>
        </p:nvSpPr>
        <p:spPr>
          <a:xfrm>
            <a:off x="408215" y="3677073"/>
            <a:ext cx="11593284" cy="5705466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8C77C29-E154-A362-A267-6F38E86CF47B}"/>
              </a:ext>
            </a:extLst>
          </p:cNvPr>
          <p:cNvSpPr/>
          <p:nvPr/>
        </p:nvSpPr>
        <p:spPr>
          <a:xfrm>
            <a:off x="12191999" y="3307742"/>
            <a:ext cx="10472057" cy="7175201"/>
          </a:xfrm>
          <a:prstGeom prst="roundRect">
            <a:avLst>
              <a:gd name="adj" fmla="val 13614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1CBE7-2F2C-09D9-C57A-AA5583346E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53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52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353" name="It has recursion…"/>
          <p:cNvSpPr txBox="1">
            <a:spLocks noGrp="1"/>
          </p:cNvSpPr>
          <p:nvPr>
            <p:ph type="body" sz="quarter" idx="1"/>
          </p:nvPr>
        </p:nvSpPr>
        <p:spPr>
          <a:xfrm>
            <a:off x="8724900" y="4508186"/>
            <a:ext cx="7683760" cy="5197594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000"/>
            </a:pPr>
            <a:r>
              <a:rPr lang="de-DE" dirty="0" err="1"/>
              <a:t>efficient</a:t>
            </a:r>
            <a:r>
              <a:rPr lang="de-DE" dirty="0"/>
              <a:t> and reliable</a:t>
            </a:r>
            <a:endParaRPr dirty="0"/>
          </a:p>
          <a:p>
            <a:pPr marL="609599" indent="-609599">
              <a:defRPr sz="4000"/>
            </a:pPr>
            <a:r>
              <a:rPr lang="de-DE" dirty="0" err="1"/>
              <a:t>contains</a:t>
            </a:r>
            <a:r>
              <a:rPr lang="de-DE"/>
              <a:t> many</a:t>
            </a:r>
            <a:r>
              <a:rPr lang="de-DE" dirty="0"/>
              <a:t> modern </a:t>
            </a:r>
            <a:r>
              <a:rPr lang="de-DE" dirty="0" err="1"/>
              <a:t>features</a:t>
            </a:r>
            <a:endParaRPr lang="de-DE" dirty="0"/>
          </a:p>
          <a:p>
            <a:pPr marL="609599" indent="-609599">
              <a:defRPr sz="4000"/>
            </a:pPr>
            <a:endParaRPr dirty="0"/>
          </a:p>
        </p:txBody>
      </p:sp>
      <p:sp>
        <p:nvSpPr>
          <p:cNvPr id="354" name="No build in I/O facilities…"/>
          <p:cNvSpPr txBox="1"/>
          <p:nvPr/>
        </p:nvSpPr>
        <p:spPr>
          <a:xfrm>
            <a:off x="16116300" y="4532643"/>
            <a:ext cx="9750227" cy="33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rPr lang="de-DE" dirty="0" err="1"/>
              <a:t>Confusing</a:t>
            </a:r>
            <a:r>
              <a:rPr lang="de-DE" dirty="0"/>
              <a:t> at </a:t>
            </a:r>
            <a:r>
              <a:rPr lang="de-DE" dirty="0" err="1"/>
              <a:t>first</a:t>
            </a:r>
            <a:endParaRPr lang="de-DE" dirty="0"/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rPr dirty="0"/>
              <a:t>No object-oriented programming</a:t>
            </a:r>
          </a:p>
        </p:txBody>
      </p:sp>
      <p:pic>
        <p:nvPicPr>
          <p:cNvPr id="355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942284" y="6813550"/>
            <a:ext cx="9957508" cy="88901"/>
          </a:xfrm>
          <a:prstGeom prst="rect">
            <a:avLst/>
          </a:prstGeom>
        </p:spPr>
      </p:pic>
      <p:sp>
        <p:nvSpPr>
          <p:cNvPr id="357" name="Bads"/>
          <p:cNvSpPr txBox="1"/>
          <p:nvPr/>
        </p:nvSpPr>
        <p:spPr>
          <a:xfrm>
            <a:off x="18924968" y="3267886"/>
            <a:ext cx="1808862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rPr dirty="0" err="1"/>
              <a:t>Bads</a:t>
            </a:r>
            <a:endParaRPr dirty="0"/>
          </a:p>
        </p:txBody>
      </p:sp>
      <p:sp>
        <p:nvSpPr>
          <p:cNvPr id="358" name="Goods"/>
          <p:cNvSpPr txBox="1"/>
          <p:nvPr/>
        </p:nvSpPr>
        <p:spPr>
          <a:xfrm>
            <a:off x="10617200" y="3267886"/>
            <a:ext cx="2299907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rPr dirty="0"/>
              <a:t>Goods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3C0AC7-B93D-707D-1FF0-518C47A64B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82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animBg="1" advAuto="0"/>
      <p:bldP spid="357" grpId="0" animBg="1"/>
      <p:bldP spid="3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3C5006-DAE4-F7EF-DD88-E15634A043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14A162-74A6-BE73-4672-1EB9FA0CE6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18030F1-1481-1559-6273-03B47522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52471"/>
              </p:ext>
            </p:extLst>
          </p:nvPr>
        </p:nvGraphicFramePr>
        <p:xfrm>
          <a:off x="1396170" y="661791"/>
          <a:ext cx="21210657" cy="10531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3340">
                  <a:extLst>
                    <a:ext uri="{9D8B030D-6E8A-4147-A177-3AD203B41FA5}">
                      <a16:colId xmlns:a16="http://schemas.microsoft.com/office/drawing/2014/main" val="2237034302"/>
                    </a:ext>
                  </a:extLst>
                </a:gridCol>
                <a:gridCol w="8097410">
                  <a:extLst>
                    <a:ext uri="{9D8B030D-6E8A-4147-A177-3AD203B41FA5}">
                      <a16:colId xmlns:a16="http://schemas.microsoft.com/office/drawing/2014/main" val="2424041497"/>
                    </a:ext>
                  </a:extLst>
                </a:gridCol>
                <a:gridCol w="8199907">
                  <a:extLst>
                    <a:ext uri="{9D8B030D-6E8A-4147-A177-3AD203B41FA5}">
                      <a16:colId xmlns:a16="http://schemas.microsoft.com/office/drawing/2014/main" val="2834533643"/>
                    </a:ext>
                  </a:extLst>
                </a:gridCol>
              </a:tblGrid>
              <a:tr h="1183309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Goods</a:t>
                      </a:r>
                      <a:endParaRPr lang="de-DE" sz="4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81213"/>
                  </a:ext>
                </a:extLst>
              </a:tr>
              <a:tr h="2048983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Efficient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and reliable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Many modern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features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Confusing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at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first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Not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object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oriented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l"/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3421"/>
                  </a:ext>
                </a:extLst>
              </a:tr>
              <a:tr h="1853577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Recursion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Block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structure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Lexical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scoping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Clean,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consistent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Syntax</a:t>
                      </a:r>
                    </a:p>
                    <a:p>
                      <a:pPr algn="l"/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built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-in I/O-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facilities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Limited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of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data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Types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objectoriented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74150"/>
                  </a:ext>
                </a:extLst>
              </a:tr>
              <a:tr h="3313377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AI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Programmable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Learning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techniques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Harder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advanced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Code (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subjective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0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130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LGOL (algorithmic language)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2962760" cy="46482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FORTRAN (</a:t>
            </a:r>
            <a:r>
              <a:rPr lang="de-DE" dirty="0" err="1"/>
              <a:t>FORmula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)</a:t>
            </a:r>
            <a:endParaRPr sz="10000" spc="-200" dirty="0"/>
          </a:p>
        </p:txBody>
      </p:sp>
      <p:sp>
        <p:nvSpPr>
          <p:cNvPr id="170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2914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3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4" name="ALGOL"/>
          <p:cNvSpPr txBox="1"/>
          <p:nvPr/>
        </p:nvSpPr>
        <p:spPr>
          <a:xfrm>
            <a:off x="7021421" y="5216722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Java</a:t>
            </a:r>
            <a:endParaRPr dirty="0"/>
          </a:p>
        </p:txBody>
      </p:sp>
      <p:sp>
        <p:nvSpPr>
          <p:cNvPr id="2" name="ALGOL">
            <a:extLst>
              <a:ext uri="{FF2B5EF4-FFF2-40B4-BE49-F238E27FC236}">
                <a16:creationId xmlns:a16="http://schemas.microsoft.com/office/drawing/2014/main" id="{3365515C-B6ED-7378-9EC3-D20F16B9A6EC}"/>
              </a:ext>
            </a:extLst>
          </p:cNvPr>
          <p:cNvSpPr txBox="1"/>
          <p:nvPr/>
        </p:nvSpPr>
        <p:spPr>
          <a:xfrm>
            <a:off x="12640343" y="7058774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Python</a:t>
            </a:r>
            <a:endParaRPr dirty="0"/>
          </a:p>
        </p:txBody>
      </p:sp>
      <p:sp>
        <p:nvSpPr>
          <p:cNvPr id="3" name="ALGOL">
            <a:extLst>
              <a:ext uri="{FF2B5EF4-FFF2-40B4-BE49-F238E27FC236}">
                <a16:creationId xmlns:a16="http://schemas.microsoft.com/office/drawing/2014/main" id="{AB1ACEC8-5BFE-731E-EA3A-B7C982942A9E}"/>
              </a:ext>
            </a:extLst>
          </p:cNvPr>
          <p:cNvSpPr txBox="1"/>
          <p:nvPr/>
        </p:nvSpPr>
        <p:spPr>
          <a:xfrm>
            <a:off x="6179908" y="9205627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C</a:t>
            </a:r>
            <a:endParaRPr dirty="0"/>
          </a:p>
        </p:txBody>
      </p:sp>
      <p:sp>
        <p:nvSpPr>
          <p:cNvPr id="4" name="ALGOL">
            <a:extLst>
              <a:ext uri="{FF2B5EF4-FFF2-40B4-BE49-F238E27FC236}">
                <a16:creationId xmlns:a16="http://schemas.microsoft.com/office/drawing/2014/main" id="{BD1CC2BC-2C62-C1E8-C003-F83CD2F20576}"/>
              </a:ext>
            </a:extLst>
          </p:cNvPr>
          <p:cNvSpPr txBox="1"/>
          <p:nvPr/>
        </p:nvSpPr>
        <p:spPr>
          <a:xfrm>
            <a:off x="2124742" y="7058774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C#</a:t>
            </a:r>
            <a:endParaRPr dirty="0"/>
          </a:p>
        </p:txBody>
      </p:sp>
      <p:sp>
        <p:nvSpPr>
          <p:cNvPr id="5" name="ALGOL">
            <a:extLst>
              <a:ext uri="{FF2B5EF4-FFF2-40B4-BE49-F238E27FC236}">
                <a16:creationId xmlns:a16="http://schemas.microsoft.com/office/drawing/2014/main" id="{70D213D6-F02D-4088-E4B5-99539683B6ED}"/>
              </a:ext>
            </a:extLst>
          </p:cNvPr>
          <p:cNvSpPr txBox="1"/>
          <p:nvPr/>
        </p:nvSpPr>
        <p:spPr>
          <a:xfrm>
            <a:off x="17192464" y="4847938"/>
            <a:ext cx="4892284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 err="1"/>
              <a:t>Typescript</a:t>
            </a:r>
            <a:endParaRPr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F8AAE-7FF4-F989-E41C-56F950977F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2655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2" grpId="0" animBg="1"/>
      <p:bldP spid="3" grpId="0" animBg="1"/>
      <p:bldP spid="4" grpId="0" animBg="1"/>
      <p:bldP spid="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59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What’s that?</a:t>
            </a:r>
          </a:p>
        </p:txBody>
      </p:sp>
      <p:sp>
        <p:nvSpPr>
          <p:cNvPr id="160" name="ALGOL"/>
          <p:cNvSpPr txBox="1"/>
          <p:nvPr/>
        </p:nvSpPr>
        <p:spPr>
          <a:xfrm>
            <a:off x="10964666" y="3184060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i="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Fortran</a:t>
            </a:r>
            <a:endParaRPr dirty="0"/>
          </a:p>
        </p:txBody>
      </p:sp>
      <p:cxnSp>
        <p:nvCxnSpPr>
          <p:cNvPr id="161" name="Verbindungslinie"/>
          <p:cNvCxnSpPr>
            <a:cxnSpLocks/>
          </p:cNvCxnSpPr>
          <p:nvPr/>
        </p:nvCxnSpPr>
        <p:spPr>
          <a:xfrm flipV="1">
            <a:off x="7605132" y="4036741"/>
            <a:ext cx="3359534" cy="19906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2" name="ALGOL 58"/>
          <p:cNvSpPr txBox="1"/>
          <p:nvPr/>
        </p:nvSpPr>
        <p:spPr>
          <a:xfrm>
            <a:off x="5264036" y="5888013"/>
            <a:ext cx="279035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lang="de-DE" sz="4400" dirty="0" err="1"/>
              <a:t>Influence</a:t>
            </a:r>
            <a:endParaRPr sz="4400" dirty="0"/>
          </a:p>
        </p:txBody>
      </p:sp>
      <p:sp>
        <p:nvSpPr>
          <p:cNvPr id="163" name="ALGOL 60"/>
          <p:cNvSpPr txBox="1"/>
          <p:nvPr/>
        </p:nvSpPr>
        <p:spPr>
          <a:xfrm>
            <a:off x="11213889" y="8441202"/>
            <a:ext cx="2736978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lang="de-DE" sz="4400" dirty="0"/>
              <a:t>Versions</a:t>
            </a:r>
            <a:endParaRPr sz="4400" dirty="0"/>
          </a:p>
        </p:txBody>
      </p:sp>
      <p:sp>
        <p:nvSpPr>
          <p:cNvPr id="164" name="ALGOL 68"/>
          <p:cNvSpPr txBox="1"/>
          <p:nvPr/>
        </p:nvSpPr>
        <p:spPr>
          <a:xfrm>
            <a:off x="16985750" y="6051506"/>
            <a:ext cx="3866546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lang="de-DE" sz="4400" dirty="0" err="1"/>
              <a:t>Applications</a:t>
            </a:r>
            <a:endParaRPr sz="4400" dirty="0"/>
          </a:p>
        </p:txBody>
      </p:sp>
      <p:cxnSp>
        <p:nvCxnSpPr>
          <p:cNvPr id="165" name="Verbindungslinie"/>
          <p:cNvCxnSpPr>
            <a:cxnSpLocks/>
            <a:stCxn id="163" idx="0"/>
            <a:endCxn id="160" idx="2"/>
          </p:cNvCxnSpPr>
          <p:nvPr/>
        </p:nvCxnSpPr>
        <p:spPr>
          <a:xfrm flipH="1" flipV="1">
            <a:off x="12457767" y="4269605"/>
            <a:ext cx="124611" cy="417159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6" name="Verbindungslinie"/>
          <p:cNvCxnSpPr>
            <a:cxnSpLocks/>
            <a:stCxn id="164" idx="0"/>
          </p:cNvCxnSpPr>
          <p:nvPr/>
        </p:nvCxnSpPr>
        <p:spPr>
          <a:xfrm flipH="1" flipV="1">
            <a:off x="15009348" y="4060876"/>
            <a:ext cx="3909675" cy="19906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7" name="First version of ALGOL…"/>
          <p:cNvSpPr txBox="1"/>
          <p:nvPr/>
        </p:nvSpPr>
        <p:spPr>
          <a:xfrm>
            <a:off x="4299046" y="6749767"/>
            <a:ext cx="472034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 err="1"/>
              <a:t>many</a:t>
            </a:r>
            <a:r>
              <a:rPr lang="de-DE" sz="4000" dirty="0"/>
              <a:t> </a:t>
            </a:r>
            <a:r>
              <a:rPr lang="de-DE" sz="4000" dirty="0" err="1"/>
              <a:t>popular</a:t>
            </a:r>
            <a:r>
              <a:rPr lang="de-DE" sz="4000" dirty="0"/>
              <a:t> </a:t>
            </a:r>
            <a:r>
              <a:rPr lang="de-DE" sz="4000" dirty="0" err="1"/>
              <a:t>paradigms</a:t>
            </a:r>
            <a:endParaRPr lang="de-DE" sz="4000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 err="1"/>
              <a:t>heavily</a:t>
            </a:r>
            <a:r>
              <a:rPr lang="de-DE" sz="4000" dirty="0"/>
              <a:t> </a:t>
            </a:r>
            <a:r>
              <a:rPr lang="de-DE" sz="4000" dirty="0" err="1"/>
              <a:t>influenced</a:t>
            </a:r>
            <a:r>
              <a:rPr lang="de-DE" sz="4000" dirty="0"/>
              <a:t> </a:t>
            </a:r>
            <a:r>
              <a:rPr lang="de-DE" sz="4000" dirty="0" err="1"/>
              <a:t>programming</a:t>
            </a:r>
            <a:endParaRPr sz="4000" dirty="0"/>
          </a:p>
        </p:txBody>
      </p:sp>
      <p:sp>
        <p:nvSpPr>
          <p:cNvPr id="168" name="More powerful…"/>
          <p:cNvSpPr txBox="1"/>
          <p:nvPr/>
        </p:nvSpPr>
        <p:spPr>
          <a:xfrm>
            <a:off x="10169756" y="9128158"/>
            <a:ext cx="4031990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/>
              <a:t>Many different </a:t>
            </a:r>
            <a:r>
              <a:rPr lang="de-DE" sz="4000" dirty="0" err="1"/>
              <a:t>versions</a:t>
            </a:r>
            <a:endParaRPr lang="de-DE" sz="4000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 err="1"/>
              <a:t>Supported</a:t>
            </a:r>
            <a:r>
              <a:rPr lang="de-DE" sz="4000" dirty="0"/>
              <a:t> </a:t>
            </a:r>
            <a:r>
              <a:rPr lang="de-DE" sz="4000" dirty="0" err="1"/>
              <a:t>till</a:t>
            </a:r>
            <a:r>
              <a:rPr lang="de-DE" sz="4000" dirty="0"/>
              <a:t> </a:t>
            </a:r>
            <a:r>
              <a:rPr lang="de-DE" sz="4000" dirty="0" err="1"/>
              <a:t>today</a:t>
            </a:r>
            <a:endParaRPr sz="4000" dirty="0"/>
          </a:p>
        </p:txBody>
      </p:sp>
      <p:sp>
        <p:nvSpPr>
          <p:cNvPr id="169" name="Much more complex…"/>
          <p:cNvSpPr txBox="1"/>
          <p:nvPr/>
        </p:nvSpPr>
        <p:spPr>
          <a:xfrm>
            <a:off x="16168506" y="6749767"/>
            <a:ext cx="5459041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/>
              <a:t>Science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/>
              <a:t>Benchmarking </a:t>
            </a:r>
            <a:r>
              <a:rPr lang="de-DE" sz="4000" dirty="0" err="1"/>
              <a:t>computers</a:t>
            </a:r>
            <a:endParaRPr lang="de-DE" sz="4000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/>
              <a:t>Medicine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E3F25D-229A-99E2-2BAE-4C9A392DF6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803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163" grpId="0" animBg="1" advAuto="0"/>
      <p:bldP spid="164" grpId="0" animBg="1" advAuto="0"/>
      <p:bldP spid="165" grpId="0" animBg="1" advAuto="0"/>
      <p:bldP spid="166" grpId="0" animBg="1" advAuto="0"/>
      <p:bldP spid="167" grpId="0" uiExpand="1" build="p" bldLvl="5" advAuto="0"/>
      <p:bldP spid="168" grpId="0" uiExpand="1" build="p" bldLvl="5" advAuto="0"/>
      <p:bldP spid="169" grpId="0" uiExpand="1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3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de-DE" dirty="0"/>
              <a:t>Fortran </a:t>
            </a:r>
            <a:endParaRPr dirty="0"/>
          </a:p>
        </p:txBody>
      </p:sp>
      <p:sp>
        <p:nvSpPr>
          <p:cNvPr id="174" name="ALGOL"/>
          <p:cNvSpPr txBox="1"/>
          <p:nvPr/>
        </p:nvSpPr>
        <p:spPr>
          <a:xfrm>
            <a:off x="1206500" y="4441470"/>
            <a:ext cx="22309483" cy="819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First </a:t>
            </a:r>
            <a:r>
              <a:rPr lang="de-DE" b="0" dirty="0" err="1"/>
              <a:t>version</a:t>
            </a:r>
            <a:r>
              <a:rPr lang="de-DE" b="0" dirty="0"/>
              <a:t> from </a:t>
            </a:r>
            <a:r>
              <a:rPr lang="de-DE" b="0" dirty="0" err="1"/>
              <a:t>the</a:t>
            </a:r>
            <a:r>
              <a:rPr lang="de-DE" b="0" dirty="0"/>
              <a:t> 1950s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Next </a:t>
            </a:r>
            <a:r>
              <a:rPr lang="de-DE" b="0" dirty="0" err="1"/>
              <a:t>version</a:t>
            </a:r>
            <a:r>
              <a:rPr lang="de-DE" b="0" dirty="0"/>
              <a:t> will </a:t>
            </a:r>
            <a:r>
              <a:rPr lang="de-DE" b="0" dirty="0" err="1"/>
              <a:t>be</a:t>
            </a:r>
            <a:r>
              <a:rPr lang="de-DE" b="0" dirty="0"/>
              <a:t> </a:t>
            </a:r>
            <a:r>
              <a:rPr lang="de-DE" b="0" dirty="0" err="1"/>
              <a:t>published</a:t>
            </a:r>
            <a:r>
              <a:rPr lang="de-DE" b="0" dirty="0"/>
              <a:t> </a:t>
            </a:r>
            <a:r>
              <a:rPr lang="de-DE" b="0" dirty="0" err="1"/>
              <a:t>this</a:t>
            </a:r>
            <a:r>
              <a:rPr lang="de-DE" b="0" dirty="0"/>
              <a:t> </a:t>
            </a:r>
            <a:r>
              <a:rPr lang="de-DE" b="0" dirty="0" err="1"/>
              <a:t>year</a:t>
            </a:r>
            <a:endParaRPr lang="de-DE" b="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Files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saved</a:t>
            </a:r>
            <a:r>
              <a:rPr lang="de-DE" b="0" dirty="0"/>
              <a:t> </a:t>
            </a:r>
            <a:r>
              <a:rPr lang="de-DE" b="0" dirty="0" err="1"/>
              <a:t>as</a:t>
            </a:r>
            <a:r>
              <a:rPr lang="de-DE" b="0" dirty="0"/>
              <a:t> *.f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5BB602-1820-E208-58CD-23430FE616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93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B04C7-6953-1890-786E-AFC42A2F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Invention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0189EC-53FB-D48C-75C4-DCBC5B2228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was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5EE0F-1BB4-6C87-C29D-1FF0D7D66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9089204" cy="8781697"/>
          </a:xfrm>
        </p:spPr>
        <p:txBody>
          <a:bodyPr>
            <a:normAutofit/>
          </a:bodyPr>
          <a:lstStyle/>
          <a:p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High-level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a Compiler 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5BDD3-E6FD-3CC5-58E2-557A79192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24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63ADF-29B3-2925-5A2D-BBAFF594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Innovations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0A62A-F0DB-EAE2-8E2E-7B0819B69A8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Fortran </a:t>
            </a:r>
            <a:r>
              <a:rPr lang="de-DE" dirty="0" err="1"/>
              <a:t>featured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paradigms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F3C06-081E-A849-5750-03538D91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Variables and Constants with 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  <a:p>
            <a:r>
              <a:rPr lang="de-DE" dirty="0" err="1"/>
              <a:t>Subroutines</a:t>
            </a:r>
            <a:endParaRPr lang="de-DE" dirty="0"/>
          </a:p>
          <a:p>
            <a:r>
              <a:rPr lang="de-DE" dirty="0"/>
              <a:t>Operators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9FA2C4-7BC8-7EC5-01F8-0E8009049D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24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EABFCD-BD9F-4CBE-37B1-6DFF0146A5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4950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0076BA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Benutzerdefiniert</PresentationFormat>
  <Paragraphs>323</Paragraphs>
  <Slides>25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Consolas</vt:lpstr>
      <vt:lpstr>Helvetica Neue</vt:lpstr>
      <vt:lpstr>Helvetica Neue Medium</vt:lpstr>
      <vt:lpstr>21_BasicWhite</vt:lpstr>
      <vt:lpstr>21_BasicWhite</vt:lpstr>
      <vt:lpstr>21_BasicWhite</vt:lpstr>
      <vt:lpstr>Historic Programming Languages</vt:lpstr>
      <vt:lpstr>FORTRAN</vt:lpstr>
      <vt:lpstr>FORTRAN (FORmula TRANslation)</vt:lpstr>
      <vt:lpstr>FORTRAN</vt:lpstr>
      <vt:lpstr>Fortran</vt:lpstr>
      <vt:lpstr>FORTRAN</vt:lpstr>
      <vt:lpstr>Invention</vt:lpstr>
      <vt:lpstr>Innovations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Conclusion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Sandro Lobbene</cp:lastModifiedBy>
  <cp:revision>97</cp:revision>
  <dcterms:modified xsi:type="dcterms:W3CDTF">2023-05-21T20:23:21Z</dcterms:modified>
</cp:coreProperties>
</file>