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8"/>
    <p:restoredTop sz="94708"/>
  </p:normalViewPr>
  <p:slideViewPr>
    <p:cSldViewPr snapToGrid="0" snapToObjects="1">
      <p:cViewPr>
        <p:scale>
          <a:sx n="92" d="100"/>
          <a:sy n="92" d="100"/>
        </p:scale>
        <p:origin x="17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A98FA-328F-D44C-9C42-13C2F27E6206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2241C-7A25-444C-9629-B6BE04A0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9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2241C-7A25-444C-9629-B6BE04A0D2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2241C-7A25-444C-9629-B6BE04A0D2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0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F8B9-3185-1842-B355-4E1122D15E4D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ECF5-0334-C140-8509-06AB87ED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9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F8B9-3185-1842-B355-4E1122D15E4D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ECF5-0334-C140-8509-06AB87ED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F8B9-3185-1842-B355-4E1122D15E4D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ECF5-0334-C140-8509-06AB87ED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8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F8B9-3185-1842-B355-4E1122D15E4D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ECF5-0334-C140-8509-06AB87ED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4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F8B9-3185-1842-B355-4E1122D15E4D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ECF5-0334-C140-8509-06AB87ED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F8B9-3185-1842-B355-4E1122D15E4D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ECF5-0334-C140-8509-06AB87ED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2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F8B9-3185-1842-B355-4E1122D15E4D}" type="datetimeFigureOut">
              <a:rPr lang="en-US" smtClean="0"/>
              <a:t>2/28/20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ECF5-0334-C140-8509-06AB87ED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F8B9-3185-1842-B355-4E1122D15E4D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ECF5-0334-C140-8509-06AB87ED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1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F8B9-3185-1842-B355-4E1122D15E4D}" type="datetimeFigureOut">
              <a:rPr lang="en-US" smtClean="0"/>
              <a:t>2/28/20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ECF5-0334-C140-8509-06AB87ED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2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F8B9-3185-1842-B355-4E1122D15E4D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ECF5-0334-C140-8509-06AB87ED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F8B9-3185-1842-B355-4E1122D15E4D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ECF5-0334-C140-8509-06AB87ED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1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FF8B9-3185-1842-B355-4E1122D15E4D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9ECF5-0334-C140-8509-06AB87ED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7AC4A4-E8F8-C94A-9482-E4D57E7D1242}"/>
              </a:ext>
            </a:extLst>
          </p:cNvPr>
          <p:cNvSpPr/>
          <p:nvPr/>
        </p:nvSpPr>
        <p:spPr>
          <a:xfrm>
            <a:off x="0" y="0"/>
            <a:ext cx="1212845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BBD45-B6E4-524A-B1B8-0ADAB6D7B065}"/>
              </a:ext>
            </a:extLst>
          </p:cNvPr>
          <p:cNvSpPr/>
          <p:nvPr/>
        </p:nvSpPr>
        <p:spPr>
          <a:xfrm>
            <a:off x="1212845" y="0"/>
            <a:ext cx="1550547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BD237-3D66-884B-ACE1-B3B911C33321}"/>
              </a:ext>
            </a:extLst>
          </p:cNvPr>
          <p:cNvSpPr/>
          <p:nvPr/>
        </p:nvSpPr>
        <p:spPr>
          <a:xfrm>
            <a:off x="2763392" y="0"/>
            <a:ext cx="1264886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Fisheries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AC1157-6B98-2742-8C95-01F7E747F590}"/>
              </a:ext>
            </a:extLst>
          </p:cNvPr>
          <p:cNvSpPr/>
          <p:nvPr/>
        </p:nvSpPr>
        <p:spPr>
          <a:xfrm>
            <a:off x="4028278" y="0"/>
            <a:ext cx="1550547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Resilience checklist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56C6D2-0D68-A44C-8948-BE52BC5868DE}"/>
              </a:ext>
            </a:extLst>
          </p:cNvPr>
          <p:cNvSpPr/>
          <p:nvPr/>
        </p:nvSpPr>
        <p:spPr>
          <a:xfrm>
            <a:off x="5578825" y="0"/>
            <a:ext cx="1279175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Resilience tools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53916C-758B-8C45-B8E0-FF9472B2AA88}"/>
              </a:ext>
            </a:extLst>
          </p:cNvPr>
          <p:cNvSpPr txBox="1"/>
          <p:nvPr/>
        </p:nvSpPr>
        <p:spPr>
          <a:xfrm>
            <a:off x="0" y="971550"/>
            <a:ext cx="456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bunch of text explaining how to use the tool.</a:t>
            </a:r>
          </a:p>
        </p:txBody>
      </p:sp>
    </p:spTree>
    <p:extLst>
      <p:ext uri="{BB962C8B-B14F-4D97-AF65-F5344CB8AC3E}">
        <p14:creationId xmlns:p14="http://schemas.microsoft.com/office/powerpoint/2010/main" val="377787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7AC4A4-E8F8-C94A-9482-E4D57E7D1242}"/>
              </a:ext>
            </a:extLst>
          </p:cNvPr>
          <p:cNvSpPr/>
          <p:nvPr/>
        </p:nvSpPr>
        <p:spPr>
          <a:xfrm>
            <a:off x="0" y="0"/>
            <a:ext cx="1212845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BBD45-B6E4-524A-B1B8-0ADAB6D7B065}"/>
              </a:ext>
            </a:extLst>
          </p:cNvPr>
          <p:cNvSpPr/>
          <p:nvPr/>
        </p:nvSpPr>
        <p:spPr>
          <a:xfrm>
            <a:off x="1212845" y="0"/>
            <a:ext cx="1550547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BD237-3D66-884B-ACE1-B3B911C33321}"/>
              </a:ext>
            </a:extLst>
          </p:cNvPr>
          <p:cNvSpPr/>
          <p:nvPr/>
        </p:nvSpPr>
        <p:spPr>
          <a:xfrm>
            <a:off x="2763392" y="0"/>
            <a:ext cx="1264886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Fisheries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AC1157-6B98-2742-8C95-01F7E747F590}"/>
              </a:ext>
            </a:extLst>
          </p:cNvPr>
          <p:cNvSpPr/>
          <p:nvPr/>
        </p:nvSpPr>
        <p:spPr>
          <a:xfrm>
            <a:off x="4028278" y="0"/>
            <a:ext cx="1550547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Resilience checklist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56C6D2-0D68-A44C-8948-BE52BC5868DE}"/>
              </a:ext>
            </a:extLst>
          </p:cNvPr>
          <p:cNvSpPr/>
          <p:nvPr/>
        </p:nvSpPr>
        <p:spPr>
          <a:xfrm>
            <a:off x="5578825" y="0"/>
            <a:ext cx="1279175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Resilience tools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53916C-758B-8C45-B8E0-FF9472B2AA88}"/>
              </a:ext>
            </a:extLst>
          </p:cNvPr>
          <p:cNvSpPr txBox="1"/>
          <p:nvPr/>
        </p:nvSpPr>
        <p:spPr>
          <a:xfrm>
            <a:off x="0" y="971550"/>
            <a:ext cx="2336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 a country: </a:t>
            </a:r>
            <a:r>
              <a:rPr lang="en-US" dirty="0"/>
              <a:t>Brazil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3C4575-B722-2940-9F28-8C702BF3AB27}"/>
              </a:ext>
            </a:extLst>
          </p:cNvPr>
          <p:cNvSpPr txBox="1"/>
          <p:nvPr/>
        </p:nvSpPr>
        <p:spPr>
          <a:xfrm>
            <a:off x="0" y="1474232"/>
            <a:ext cx="25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Sea surface temperature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A866E4-C3E8-2E48-AA91-5B0B33A537BF}"/>
              </a:ext>
            </a:extLst>
          </p:cNvPr>
          <p:cNvSpPr/>
          <p:nvPr/>
        </p:nvSpPr>
        <p:spPr>
          <a:xfrm>
            <a:off x="114300" y="1885355"/>
            <a:ext cx="1447800" cy="11663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Map now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46FD45-E0F2-0546-AFFF-7CF01E80B3A8}"/>
              </a:ext>
            </a:extLst>
          </p:cNvPr>
          <p:cNvSpPr/>
          <p:nvPr/>
        </p:nvSpPr>
        <p:spPr>
          <a:xfrm>
            <a:off x="1636317" y="1885355"/>
            <a:ext cx="1640283" cy="11663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Map difference in 2050 under RCP 2.6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DC0214-105C-0F43-B7DD-E0456F54CFFE}"/>
              </a:ext>
            </a:extLst>
          </p:cNvPr>
          <p:cNvSpPr/>
          <p:nvPr/>
        </p:nvSpPr>
        <p:spPr>
          <a:xfrm>
            <a:off x="3350817" y="1885355"/>
            <a:ext cx="1640283" cy="11663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Map difference in 2050 under RCP 8.5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CD719A-2EDD-724F-82F2-3A287CE7C87A}"/>
              </a:ext>
            </a:extLst>
          </p:cNvPr>
          <p:cNvSpPr/>
          <p:nvPr/>
        </p:nvSpPr>
        <p:spPr>
          <a:xfrm>
            <a:off x="5139534" y="1885355"/>
            <a:ext cx="1640283" cy="11663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Projected trends under all RCPs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A6E96B-5660-E94B-BEE4-2389CF4E8FB4}"/>
              </a:ext>
            </a:extLst>
          </p:cNvPr>
          <p:cNvSpPr txBox="1"/>
          <p:nvPr/>
        </p:nvSpPr>
        <p:spPr>
          <a:xfrm>
            <a:off x="0" y="3245882"/>
            <a:ext cx="214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Aragonite saturation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FE9EB0-E59F-9343-9CFC-7E238E054111}"/>
              </a:ext>
            </a:extLst>
          </p:cNvPr>
          <p:cNvSpPr/>
          <p:nvPr/>
        </p:nvSpPr>
        <p:spPr>
          <a:xfrm>
            <a:off x="114300" y="3657005"/>
            <a:ext cx="1447800" cy="11663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Map now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CF746E-8C8B-234F-9CA1-37539A321EE3}"/>
              </a:ext>
            </a:extLst>
          </p:cNvPr>
          <p:cNvSpPr/>
          <p:nvPr/>
        </p:nvSpPr>
        <p:spPr>
          <a:xfrm>
            <a:off x="1636317" y="3657005"/>
            <a:ext cx="1640283" cy="11663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Map difference in 2050 under RCP 2.6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4117E3-D0A5-3B4C-BFE1-1CB16B962616}"/>
              </a:ext>
            </a:extLst>
          </p:cNvPr>
          <p:cNvSpPr/>
          <p:nvPr/>
        </p:nvSpPr>
        <p:spPr>
          <a:xfrm>
            <a:off x="3350817" y="3657005"/>
            <a:ext cx="1640283" cy="11663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Map difference in 2050 under RCP 8.5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9A6835-D1FB-5548-838F-02F08FED4A5B}"/>
              </a:ext>
            </a:extLst>
          </p:cNvPr>
          <p:cNvSpPr/>
          <p:nvPr/>
        </p:nvSpPr>
        <p:spPr>
          <a:xfrm>
            <a:off x="5139534" y="3657005"/>
            <a:ext cx="1640283" cy="11663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Projected trends under all RCPs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0F00F8-2E43-E646-8C50-40016DAD3EC3}"/>
              </a:ext>
            </a:extLst>
          </p:cNvPr>
          <p:cNvSpPr txBox="1"/>
          <p:nvPr/>
        </p:nvSpPr>
        <p:spPr>
          <a:xfrm>
            <a:off x="0" y="5017532"/>
            <a:ext cx="182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Dissolved oxygen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6D058F-F306-E24C-944E-0486E33DDFAB}"/>
              </a:ext>
            </a:extLst>
          </p:cNvPr>
          <p:cNvSpPr/>
          <p:nvPr/>
        </p:nvSpPr>
        <p:spPr>
          <a:xfrm>
            <a:off x="114300" y="5428655"/>
            <a:ext cx="1447800" cy="11663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Map now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84A024-AC1E-234B-B8E9-B2146E5F5E6D}"/>
              </a:ext>
            </a:extLst>
          </p:cNvPr>
          <p:cNvSpPr/>
          <p:nvPr/>
        </p:nvSpPr>
        <p:spPr>
          <a:xfrm>
            <a:off x="1636317" y="5428655"/>
            <a:ext cx="1640283" cy="11663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Map difference in 2050 under RCP 2.6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800F4B-4D96-8B4D-987C-A5B381F6AEDB}"/>
              </a:ext>
            </a:extLst>
          </p:cNvPr>
          <p:cNvSpPr/>
          <p:nvPr/>
        </p:nvSpPr>
        <p:spPr>
          <a:xfrm>
            <a:off x="3350817" y="5428655"/>
            <a:ext cx="1640283" cy="11663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Map difference in 2050 under RCP 8.5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95D7F8-1B69-9D4E-AD08-2E52674930BA}"/>
              </a:ext>
            </a:extLst>
          </p:cNvPr>
          <p:cNvSpPr/>
          <p:nvPr/>
        </p:nvSpPr>
        <p:spPr>
          <a:xfrm>
            <a:off x="5139534" y="5428655"/>
            <a:ext cx="1640283" cy="11663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Projected trends under all RCPs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39B1B-A0A6-AA46-8A80-87EDA14B51A4}"/>
              </a:ext>
            </a:extLst>
          </p:cNvPr>
          <p:cNvSpPr txBox="1"/>
          <p:nvPr/>
        </p:nvSpPr>
        <p:spPr>
          <a:xfrm>
            <a:off x="0" y="6830973"/>
            <a:ext cx="17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Habitat coverage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4E0DFE-E0A2-A941-B419-B812915F0452}"/>
              </a:ext>
            </a:extLst>
          </p:cNvPr>
          <p:cNvSpPr/>
          <p:nvPr/>
        </p:nvSpPr>
        <p:spPr>
          <a:xfrm>
            <a:off x="109139" y="7200305"/>
            <a:ext cx="3167461" cy="20198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Map of habitat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27C24-280D-0447-8CE3-162C6FFA1720}"/>
              </a:ext>
            </a:extLst>
          </p:cNvPr>
          <p:cNvSpPr txBox="1"/>
          <p:nvPr/>
        </p:nvSpPr>
        <p:spPr>
          <a:xfrm>
            <a:off x="3599501" y="7200305"/>
            <a:ext cx="19793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EEZ is: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X% coral reef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X% kelp forest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X% soft bottom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X% rocky reef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E1705-C172-584D-9E97-02B941CE7B71}"/>
              </a:ext>
            </a:extLst>
          </p:cNvPr>
          <p:cNvSpPr txBox="1"/>
          <p:nvPr/>
        </p:nvSpPr>
        <p:spPr>
          <a:xfrm>
            <a:off x="1588068" y="9427012"/>
            <a:ext cx="427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Coral reefs are affected by climate change…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EFA11E-1DEB-5343-A96B-8E47AAD21A81}"/>
              </a:ext>
            </a:extLst>
          </p:cNvPr>
          <p:cNvSpPr/>
          <p:nvPr/>
        </p:nvSpPr>
        <p:spPr>
          <a:xfrm>
            <a:off x="114300" y="9427012"/>
            <a:ext cx="1447800" cy="11663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Coral reef photo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0C0A48-620B-E24A-871B-07D9A49EBA2A}"/>
              </a:ext>
            </a:extLst>
          </p:cNvPr>
          <p:cNvSpPr/>
          <p:nvPr/>
        </p:nvSpPr>
        <p:spPr>
          <a:xfrm>
            <a:off x="114300" y="10798970"/>
            <a:ext cx="1447800" cy="11663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Kelp forest photo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77274B-3ECA-A746-9257-89B58DD8C64E}"/>
              </a:ext>
            </a:extLst>
          </p:cNvPr>
          <p:cNvSpPr txBox="1"/>
          <p:nvPr/>
        </p:nvSpPr>
        <p:spPr>
          <a:xfrm>
            <a:off x="1638990" y="10788850"/>
            <a:ext cx="437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Kelp forests are affected by climate change…</a:t>
            </a:r>
          </a:p>
        </p:txBody>
      </p:sp>
    </p:spTree>
    <p:extLst>
      <p:ext uri="{BB962C8B-B14F-4D97-AF65-F5344CB8AC3E}">
        <p14:creationId xmlns:p14="http://schemas.microsoft.com/office/powerpoint/2010/main" val="42199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7AC4A4-E8F8-C94A-9482-E4D57E7D1242}"/>
              </a:ext>
            </a:extLst>
          </p:cNvPr>
          <p:cNvSpPr/>
          <p:nvPr/>
        </p:nvSpPr>
        <p:spPr>
          <a:xfrm>
            <a:off x="0" y="0"/>
            <a:ext cx="1212845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BBD45-B6E4-524A-B1B8-0ADAB6D7B065}"/>
              </a:ext>
            </a:extLst>
          </p:cNvPr>
          <p:cNvSpPr/>
          <p:nvPr/>
        </p:nvSpPr>
        <p:spPr>
          <a:xfrm>
            <a:off x="1212845" y="0"/>
            <a:ext cx="1550547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BD237-3D66-884B-ACE1-B3B911C33321}"/>
              </a:ext>
            </a:extLst>
          </p:cNvPr>
          <p:cNvSpPr/>
          <p:nvPr/>
        </p:nvSpPr>
        <p:spPr>
          <a:xfrm>
            <a:off x="2763392" y="0"/>
            <a:ext cx="1264886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Fisheries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AC1157-6B98-2742-8C95-01F7E747F590}"/>
              </a:ext>
            </a:extLst>
          </p:cNvPr>
          <p:cNvSpPr/>
          <p:nvPr/>
        </p:nvSpPr>
        <p:spPr>
          <a:xfrm>
            <a:off x="4028278" y="0"/>
            <a:ext cx="1550547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Resilience checklist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56C6D2-0D68-A44C-8948-BE52BC5868DE}"/>
              </a:ext>
            </a:extLst>
          </p:cNvPr>
          <p:cNvSpPr/>
          <p:nvPr/>
        </p:nvSpPr>
        <p:spPr>
          <a:xfrm>
            <a:off x="5578825" y="0"/>
            <a:ext cx="1279175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Resilience tools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53916C-758B-8C45-B8E0-FF9472B2AA88}"/>
              </a:ext>
            </a:extLst>
          </p:cNvPr>
          <p:cNvSpPr txBox="1"/>
          <p:nvPr/>
        </p:nvSpPr>
        <p:spPr>
          <a:xfrm>
            <a:off x="0" y="971550"/>
            <a:ext cx="2336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 a country: </a:t>
            </a:r>
            <a:r>
              <a:rPr lang="en-US" dirty="0"/>
              <a:t>Brazil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3C4575-B722-2940-9F28-8C702BF3AB27}"/>
              </a:ext>
            </a:extLst>
          </p:cNvPr>
          <p:cNvSpPr txBox="1"/>
          <p:nvPr/>
        </p:nvSpPr>
        <p:spPr>
          <a:xfrm>
            <a:off x="0" y="1382673"/>
            <a:ext cx="239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Importance of fisheries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4E0DFE-E0A2-A941-B419-B812915F0452}"/>
              </a:ext>
            </a:extLst>
          </p:cNvPr>
          <p:cNvSpPr/>
          <p:nvPr/>
        </p:nvSpPr>
        <p:spPr>
          <a:xfrm>
            <a:off x="56868" y="1752005"/>
            <a:ext cx="3167461" cy="20198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Time series of catch by commercial group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073998-18FD-8B40-AAF5-024F23821C6C}"/>
              </a:ext>
            </a:extLst>
          </p:cNvPr>
          <p:cNvSpPr txBox="1"/>
          <p:nvPr/>
        </p:nvSpPr>
        <p:spPr>
          <a:xfrm>
            <a:off x="14760" y="3956566"/>
            <a:ext cx="3542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Projected impact of climate change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2312F1-C0A2-5A4E-A235-7E6A4439C6CA}"/>
              </a:ext>
            </a:extLst>
          </p:cNvPr>
          <p:cNvSpPr/>
          <p:nvPr/>
        </p:nvSpPr>
        <p:spPr>
          <a:xfrm>
            <a:off x="58010" y="4325898"/>
            <a:ext cx="6799990" cy="20198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Time series of projected MSY change by RCP and commercial group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578A87-F31D-264A-8390-D86BFC779A80}"/>
              </a:ext>
            </a:extLst>
          </p:cNvPr>
          <p:cNvSpPr txBox="1"/>
          <p:nvPr/>
        </p:nvSpPr>
        <p:spPr>
          <a:xfrm>
            <a:off x="56868" y="6512957"/>
            <a:ext cx="503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Projected impact of climate-adaptive management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0AD4B1-3F18-324E-9571-402CB2E2B77D}"/>
              </a:ext>
            </a:extLst>
          </p:cNvPr>
          <p:cNvSpPr/>
          <p:nvPr/>
        </p:nvSpPr>
        <p:spPr>
          <a:xfrm>
            <a:off x="100118" y="6882289"/>
            <a:ext cx="6757882" cy="20198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Time series of projected MSY change by RCP and commercial group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88206E-1603-9349-B786-C436AFA1CF91}"/>
              </a:ext>
            </a:extLst>
          </p:cNvPr>
          <p:cNvSpPr/>
          <p:nvPr/>
        </p:nvSpPr>
        <p:spPr>
          <a:xfrm>
            <a:off x="100118" y="9044227"/>
            <a:ext cx="6757882" cy="20198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Table of stocks projected to enter of exit EEZ under RCP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4470AD-8F49-DC4E-8712-B2756860FEDA}"/>
              </a:ext>
            </a:extLst>
          </p:cNvPr>
          <p:cNvSpPr txBox="1"/>
          <p:nvPr/>
        </p:nvSpPr>
        <p:spPr>
          <a:xfrm>
            <a:off x="56868" y="11206165"/>
            <a:ext cx="469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FishPath</a:t>
            </a:r>
            <a:r>
              <a:rPr lang="en-US" b="1" dirty="0"/>
              <a:t> guidance on data collection priorities?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3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7AC4A4-E8F8-C94A-9482-E4D57E7D1242}"/>
              </a:ext>
            </a:extLst>
          </p:cNvPr>
          <p:cNvSpPr/>
          <p:nvPr/>
        </p:nvSpPr>
        <p:spPr>
          <a:xfrm>
            <a:off x="0" y="0"/>
            <a:ext cx="1212845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BBD45-B6E4-524A-B1B8-0ADAB6D7B065}"/>
              </a:ext>
            </a:extLst>
          </p:cNvPr>
          <p:cNvSpPr/>
          <p:nvPr/>
        </p:nvSpPr>
        <p:spPr>
          <a:xfrm>
            <a:off x="1212845" y="0"/>
            <a:ext cx="1550547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BD237-3D66-884B-ACE1-B3B911C33321}"/>
              </a:ext>
            </a:extLst>
          </p:cNvPr>
          <p:cNvSpPr/>
          <p:nvPr/>
        </p:nvSpPr>
        <p:spPr>
          <a:xfrm>
            <a:off x="2763392" y="0"/>
            <a:ext cx="1264886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Fisheries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AC1157-6B98-2742-8C95-01F7E747F590}"/>
              </a:ext>
            </a:extLst>
          </p:cNvPr>
          <p:cNvSpPr/>
          <p:nvPr/>
        </p:nvSpPr>
        <p:spPr>
          <a:xfrm>
            <a:off x="4028278" y="0"/>
            <a:ext cx="1550547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Resilience checklist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56C6D2-0D68-A44C-8948-BE52BC5868DE}"/>
              </a:ext>
            </a:extLst>
          </p:cNvPr>
          <p:cNvSpPr/>
          <p:nvPr/>
        </p:nvSpPr>
        <p:spPr>
          <a:xfrm>
            <a:off x="5578825" y="0"/>
            <a:ext cx="1279175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Resilience tools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53916C-758B-8C45-B8E0-FF9472B2AA88}"/>
              </a:ext>
            </a:extLst>
          </p:cNvPr>
          <p:cNvSpPr txBox="1"/>
          <p:nvPr/>
        </p:nvSpPr>
        <p:spPr>
          <a:xfrm>
            <a:off x="0" y="971550"/>
            <a:ext cx="2336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 a country: </a:t>
            </a:r>
            <a:r>
              <a:rPr lang="en-US" dirty="0"/>
              <a:t>Brazil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C68B46-EF90-F148-87BB-C5A112CF5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70025"/>
            <a:ext cx="5676900" cy="60706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F03CC44-66FB-CE4C-A3B0-4378B22CE4D7}"/>
              </a:ext>
            </a:extLst>
          </p:cNvPr>
          <p:cNvSpPr txBox="1"/>
          <p:nvPr/>
        </p:nvSpPr>
        <p:spPr>
          <a:xfrm>
            <a:off x="1908151" y="7849284"/>
            <a:ext cx="2975367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Generate list of potential resilience enhancing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0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7AC4A4-E8F8-C94A-9482-E4D57E7D1242}"/>
              </a:ext>
            </a:extLst>
          </p:cNvPr>
          <p:cNvSpPr/>
          <p:nvPr/>
        </p:nvSpPr>
        <p:spPr>
          <a:xfrm>
            <a:off x="0" y="0"/>
            <a:ext cx="1212845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BBD45-B6E4-524A-B1B8-0ADAB6D7B065}"/>
              </a:ext>
            </a:extLst>
          </p:cNvPr>
          <p:cNvSpPr/>
          <p:nvPr/>
        </p:nvSpPr>
        <p:spPr>
          <a:xfrm>
            <a:off x="1212845" y="0"/>
            <a:ext cx="1550547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BD237-3D66-884B-ACE1-B3B911C33321}"/>
              </a:ext>
            </a:extLst>
          </p:cNvPr>
          <p:cNvSpPr/>
          <p:nvPr/>
        </p:nvSpPr>
        <p:spPr>
          <a:xfrm>
            <a:off x="2763392" y="0"/>
            <a:ext cx="1264886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Fisheries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AC1157-6B98-2742-8C95-01F7E747F590}"/>
              </a:ext>
            </a:extLst>
          </p:cNvPr>
          <p:cNvSpPr/>
          <p:nvPr/>
        </p:nvSpPr>
        <p:spPr>
          <a:xfrm>
            <a:off x="4028278" y="0"/>
            <a:ext cx="1550547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Resilience checklist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56C6D2-0D68-A44C-8948-BE52BC5868DE}"/>
              </a:ext>
            </a:extLst>
          </p:cNvPr>
          <p:cNvSpPr/>
          <p:nvPr/>
        </p:nvSpPr>
        <p:spPr>
          <a:xfrm>
            <a:off x="5578825" y="0"/>
            <a:ext cx="1279175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Resilience tools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53916C-758B-8C45-B8E0-FF9472B2AA88}"/>
              </a:ext>
            </a:extLst>
          </p:cNvPr>
          <p:cNvSpPr txBox="1"/>
          <p:nvPr/>
        </p:nvSpPr>
        <p:spPr>
          <a:xfrm>
            <a:off x="0" y="971550"/>
            <a:ext cx="2336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 a country: </a:t>
            </a:r>
            <a:r>
              <a:rPr lang="en-US" dirty="0"/>
              <a:t>Brazil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88FA14-37F5-CC4A-A592-6074E630F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667752"/>
              </p:ext>
            </p:extLst>
          </p:nvPr>
        </p:nvGraphicFramePr>
        <p:xfrm>
          <a:off x="326801" y="1474232"/>
          <a:ext cx="4476750" cy="4503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0961">
                  <a:extLst>
                    <a:ext uri="{9D8B030D-6E8A-4147-A177-3AD203B41FA5}">
                      <a16:colId xmlns:a16="http://schemas.microsoft.com/office/drawing/2014/main" val="3081142504"/>
                    </a:ext>
                  </a:extLst>
                </a:gridCol>
                <a:gridCol w="1118704">
                  <a:extLst>
                    <a:ext uri="{9D8B030D-6E8A-4147-A177-3AD203B41FA5}">
                      <a16:colId xmlns:a16="http://schemas.microsoft.com/office/drawing/2014/main" val="2413732209"/>
                    </a:ext>
                  </a:extLst>
                </a:gridCol>
                <a:gridCol w="1667085">
                  <a:extLst>
                    <a:ext uri="{9D8B030D-6E8A-4147-A177-3AD203B41FA5}">
                      <a16:colId xmlns:a16="http://schemas.microsoft.com/office/drawing/2014/main" val="2801484197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Attribute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Action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Example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927981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….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….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….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7217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….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….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….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9612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….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….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….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07027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….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….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….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17767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….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….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….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70529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….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….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….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8659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….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….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….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1622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….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….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….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53951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….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….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….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22047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….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….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….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6183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….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….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….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6146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36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289</Words>
  <Application>Microsoft Macintosh PowerPoint</Application>
  <PresentationFormat>Widescreen</PresentationFormat>
  <Paragraphs>103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9</cp:revision>
  <dcterms:created xsi:type="dcterms:W3CDTF">2020-02-28T16:30:05Z</dcterms:created>
  <dcterms:modified xsi:type="dcterms:W3CDTF">2020-02-28T18:45:43Z</dcterms:modified>
</cp:coreProperties>
</file>