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17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A286-F739-5DC9-37B6-A7CE3B0D9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FF730-1EFA-5651-FE12-054F633F6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885F1-6C8C-6378-5383-01D8AE25C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6B10-E376-4249-8787-EA37AE713D3C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7D64B-420B-3BC7-B07B-A3EE456D6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0DDF7-2DB1-4518-DA3C-F73E6425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9D0-49C0-46FE-90AF-DD93F9C8B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2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3FF0-C142-D87C-1EF3-CCD4D1ABF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DC856-C24E-8D69-6779-F9CB2161E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A12F4-1311-E129-4403-FC5ECA5D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6B10-E376-4249-8787-EA37AE713D3C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7AF5D-551D-C202-E370-8910807FE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71084-15DA-2C60-D049-564C1B8E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9D0-49C0-46FE-90AF-DD93F9C8B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2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CD944-F342-3DDA-88A6-38BDB8D8E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D477E-85B5-F439-0A9E-65506EA7C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82B34-559E-30FA-E5AF-DC2E903B4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6B10-E376-4249-8787-EA37AE713D3C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E4C25-C641-9418-7620-443D2231D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3079-2A7F-D64C-4DC6-EC092EE87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9D0-49C0-46FE-90AF-DD93F9C8B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7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FF1FF-665F-0307-AC37-FC5D0389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FB552-51BF-63F2-AF33-6932CCDBC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E2EEE-F405-7DB1-91E7-5E598516C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6B10-E376-4249-8787-EA37AE713D3C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7D8BB-E0E5-C86F-BCAD-9ADD542D8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7E3E2-D487-B3F8-7FC2-FDDCEEA1D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9D0-49C0-46FE-90AF-DD93F9C8B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7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69B22-0856-E11A-ECF4-2AE654DA3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E9F50-3E08-AAE9-8B18-BB8F622C1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A7C90-4FA9-6B32-849B-7153154C1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6B10-E376-4249-8787-EA37AE713D3C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318D3-010D-013B-2B94-223EE78A2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1B87F-5926-4B75-B098-82C245401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9D0-49C0-46FE-90AF-DD93F9C8B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9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F3832-9020-5243-61D0-FB8DBFF3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A23CE-C7AB-01B4-6E64-D12627A6D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7323E-EAC8-F81E-94AF-0CAD5A25E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CCC80-C0E3-326A-FA7E-0AFCC3DB7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6B10-E376-4249-8787-EA37AE713D3C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D9789-68BA-5637-BB38-7BCD6EB69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7B566-D8DA-653F-DDC4-B47A03FE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9D0-49C0-46FE-90AF-DD93F9C8B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8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C7BB-5868-D163-5712-670186435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E52F6-BE10-35D9-848A-3399DCB6A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EEDBC-DF78-FC03-86B4-C5BCE232D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BB4F7-342A-CD2F-C2EC-1447FBD1E7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1C81B-AA4C-4059-4075-CD6D03797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2EFED5-3E54-FBB8-1363-66E5DD9A7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6B10-E376-4249-8787-EA37AE713D3C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8C077E-F70F-CA3F-7F41-8D07AAAB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5D5E45-F562-0441-2495-8AF3DBE6A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9D0-49C0-46FE-90AF-DD93F9C8B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0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F8E1-AD5D-3032-245E-80FB4F4EA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2D498-2208-A95E-A9C7-5902836D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6B10-E376-4249-8787-EA37AE713D3C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2C0EA-7B83-C547-F9B5-B2B57C2F0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9DCD9-DD56-48FC-554C-F6008731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9D0-49C0-46FE-90AF-DD93F9C8B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3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A7B237-2C8A-7008-781F-B331FD587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6B10-E376-4249-8787-EA37AE713D3C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2094C0-A0C5-AC4B-C1D4-9266F526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E12C3-F1B2-33E1-0F92-2FC1D9937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9D0-49C0-46FE-90AF-DD93F9C8B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6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9670-3E28-F23A-A224-E9D950328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1CE22-767D-1511-1F44-42C1BF7F4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568DA-6384-711E-323B-2125C4574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CB3CD-0960-13A1-C158-386BA7AB7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6B10-E376-4249-8787-EA37AE713D3C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DA943-D77B-AFB8-7E8C-26987F62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99B21-6C79-2703-12A1-1CDE45DA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9D0-49C0-46FE-90AF-DD93F9C8B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2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310E6-B700-8A12-FC7D-11BFA146B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4E379A-D6CA-1F29-068E-DE474692DD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F4579-C12B-3A09-AC0B-FF4F415EA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228E7-94EC-1C59-304A-CDFA4318D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6B10-E376-4249-8787-EA37AE713D3C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CAAD2-0D08-7612-9DD6-1759A1AC6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110BF-2EBA-5BFA-E796-5EC57194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9D0-49C0-46FE-90AF-DD93F9C8B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7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79452-B1BF-B4C9-1C64-1E4765554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98090-70CA-7AEA-AD50-63A1959C7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C9013-6420-B191-D75D-2E0FC3697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F6B10-E376-4249-8787-EA37AE713D3C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D1756-5B01-7C5F-0B79-64B12E9BE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862E3-A6BE-996D-A0FE-530159EFC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A79D0-49C0-46FE-90AF-DD93F9C8B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53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6DAEA9C-62A9-BA0B-01A0-DD9F95F10DA6}"/>
              </a:ext>
            </a:extLst>
          </p:cNvPr>
          <p:cNvGrpSpPr/>
          <p:nvPr/>
        </p:nvGrpSpPr>
        <p:grpSpPr>
          <a:xfrm>
            <a:off x="2908300" y="207851"/>
            <a:ext cx="6537960" cy="5883068"/>
            <a:chOff x="2827020" y="-249349"/>
            <a:chExt cx="6537960" cy="588306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71A2B63-08EA-FB95-31BE-76CC071B321A}"/>
                </a:ext>
              </a:extLst>
            </p:cNvPr>
            <p:cNvGrpSpPr/>
            <p:nvPr/>
          </p:nvGrpSpPr>
          <p:grpSpPr>
            <a:xfrm>
              <a:off x="2827020" y="436880"/>
              <a:ext cx="6537960" cy="5196839"/>
              <a:chOff x="2692400" y="223520"/>
              <a:chExt cx="6537960" cy="5196839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9AFC8F-C6D4-B170-33C1-2BF48D860D8B}"/>
                  </a:ext>
                </a:extLst>
              </p:cNvPr>
              <p:cNvSpPr txBox="1"/>
              <p:nvPr/>
            </p:nvSpPr>
            <p:spPr>
              <a:xfrm>
                <a:off x="3093720" y="223520"/>
                <a:ext cx="600456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800" dirty="0">
                    <a:solidFill>
                      <a:srgbClr val="00B0F0"/>
                    </a:solidFill>
                    <a:latin typeface="Bahnschrift Light Condensed" panose="020B0502040204020203" pitchFamily="34" charset="0"/>
                  </a:rPr>
                  <a:t>H</a:t>
                </a:r>
                <a:r>
                  <a:rPr lang="en-US" sz="8800" baseline="-25000" dirty="0">
                    <a:solidFill>
                      <a:srgbClr val="00B0F0"/>
                    </a:solidFill>
                    <a:latin typeface="Bahnschrift Light Condensed" panose="020B0502040204020203" pitchFamily="34" charset="0"/>
                  </a:rPr>
                  <a:t>2</a:t>
                </a:r>
                <a:r>
                  <a:rPr lang="en-US" sz="8800" dirty="0">
                    <a:solidFill>
                      <a:srgbClr val="00B0F0"/>
                    </a:solidFill>
                    <a:latin typeface="Bahnschrift Light Condensed" panose="020B0502040204020203" pitchFamily="34" charset="0"/>
                  </a:rPr>
                  <a:t>O </a:t>
                </a:r>
                <a:r>
                  <a:rPr lang="en-US" sz="8800" b="0" i="0" dirty="0">
                    <a:solidFill>
                      <a:srgbClr val="00B0F0"/>
                    </a:solidFill>
                    <a:effectLst/>
                    <a:latin typeface="Google Sans"/>
                  </a:rPr>
                  <a:t>⇌</a:t>
                </a:r>
                <a:r>
                  <a:rPr lang="en-US" sz="8800" dirty="0">
                    <a:solidFill>
                      <a:srgbClr val="00B0F0"/>
                    </a:solidFill>
                    <a:latin typeface="Bahnschrift Light Condensed" panose="020B0502040204020203" pitchFamily="34" charset="0"/>
                  </a:rPr>
                  <a:t> H</a:t>
                </a:r>
                <a:r>
                  <a:rPr lang="en-US" sz="8800" b="0" i="0" baseline="30000" dirty="0">
                    <a:solidFill>
                      <a:srgbClr val="00B0F0"/>
                    </a:solidFill>
                    <a:effectLst/>
                    <a:latin typeface="Google Sans"/>
                  </a:rPr>
                  <a:t>+ </a:t>
                </a:r>
                <a:r>
                  <a:rPr lang="en-US" sz="8800" b="0" i="0" dirty="0">
                    <a:solidFill>
                      <a:srgbClr val="00B0F0"/>
                    </a:solidFill>
                    <a:effectLst/>
                    <a:latin typeface="Google Sans"/>
                  </a:rPr>
                  <a:t>+</a:t>
                </a:r>
                <a:r>
                  <a:rPr lang="en-US" sz="8800" dirty="0">
                    <a:solidFill>
                      <a:srgbClr val="00B0F0"/>
                    </a:solidFill>
                    <a:latin typeface="Bahnschrift Light Condensed" panose="020B0502040204020203" pitchFamily="34" charset="0"/>
                  </a:rPr>
                  <a:t> OH</a:t>
                </a:r>
                <a:r>
                  <a:rPr lang="en-US" sz="8800" baseline="30000" dirty="0">
                    <a:solidFill>
                      <a:srgbClr val="00B0F0"/>
                    </a:solidFill>
                    <a:latin typeface="Bahnschrift Light Condensed" panose="020B0502040204020203" pitchFamily="34" charset="0"/>
                  </a:rPr>
                  <a:t>-</a:t>
                </a:r>
                <a:r>
                  <a:rPr lang="en-US" sz="8800" dirty="0">
                    <a:solidFill>
                      <a:srgbClr val="00B0F0"/>
                    </a:solidFill>
                    <a:latin typeface="Bahnschrift Light Condensed" panose="020B0502040204020203" pitchFamily="34" charset="0"/>
                  </a:rPr>
                  <a:t> </a:t>
                </a: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DF5222E-DCC2-1AE2-9FA0-F6D13BDDB6ED}"/>
                  </a:ext>
                </a:extLst>
              </p:cNvPr>
              <p:cNvGrpSpPr/>
              <p:nvPr/>
            </p:nvGrpSpPr>
            <p:grpSpPr>
              <a:xfrm>
                <a:off x="2692400" y="2754610"/>
                <a:ext cx="6537960" cy="1865530"/>
                <a:chOff x="2692400" y="1982450"/>
                <a:chExt cx="6537960" cy="1865530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E7F42EB-6A06-665D-D525-143921950EAA}"/>
                    </a:ext>
                  </a:extLst>
                </p:cNvPr>
                <p:cNvSpPr txBox="1"/>
                <p:nvPr/>
              </p:nvSpPr>
              <p:spPr>
                <a:xfrm>
                  <a:off x="2961640" y="1982450"/>
                  <a:ext cx="6268720" cy="14465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800" dirty="0">
                      <a:solidFill>
                        <a:srgbClr val="00B0F0"/>
                      </a:solidFill>
                      <a:latin typeface="Bahnschrift Light Condensed" panose="020B0502040204020203" pitchFamily="34" charset="0"/>
                    </a:rPr>
                    <a:t>HAc </a:t>
                  </a:r>
                  <a:r>
                    <a:rPr lang="en-US" sz="8800" b="0" i="0" dirty="0">
                      <a:solidFill>
                        <a:srgbClr val="00B0F0"/>
                      </a:solidFill>
                      <a:effectLst/>
                      <a:latin typeface="Google Sans"/>
                    </a:rPr>
                    <a:t>⇌</a:t>
                  </a:r>
                  <a:r>
                    <a:rPr lang="en-US" sz="8800" dirty="0">
                      <a:solidFill>
                        <a:srgbClr val="00B0F0"/>
                      </a:solidFill>
                      <a:latin typeface="Bahnschrift Light Condensed" panose="020B0502040204020203" pitchFamily="34" charset="0"/>
                    </a:rPr>
                    <a:t> H</a:t>
                  </a:r>
                  <a:r>
                    <a:rPr lang="en-US" sz="8800" b="0" i="0" baseline="30000" dirty="0">
                      <a:solidFill>
                        <a:srgbClr val="00B0F0"/>
                      </a:solidFill>
                      <a:effectLst/>
                      <a:latin typeface="Google Sans"/>
                    </a:rPr>
                    <a:t>+ </a:t>
                  </a:r>
                  <a:r>
                    <a:rPr lang="en-US" sz="8800" b="0" i="0" dirty="0">
                      <a:solidFill>
                        <a:srgbClr val="00B0F0"/>
                      </a:solidFill>
                      <a:effectLst/>
                      <a:latin typeface="Google Sans"/>
                    </a:rPr>
                    <a:t>+</a:t>
                  </a:r>
                  <a:r>
                    <a:rPr lang="en-US" sz="8800" dirty="0">
                      <a:solidFill>
                        <a:srgbClr val="00B0F0"/>
                      </a:solidFill>
                      <a:latin typeface="Bahnschrift Light Condensed" panose="020B0502040204020203" pitchFamily="34" charset="0"/>
                    </a:rPr>
                    <a:t> Ac</a:t>
                  </a:r>
                  <a:r>
                    <a:rPr lang="en-US" sz="8800" baseline="30000" dirty="0">
                      <a:solidFill>
                        <a:srgbClr val="00B0F0"/>
                      </a:solidFill>
                      <a:latin typeface="Bahnschrift Light Condensed" panose="020B0502040204020203" pitchFamily="34" charset="0"/>
                    </a:rPr>
                    <a:t>-</a:t>
                  </a:r>
                  <a:r>
                    <a:rPr lang="en-US" sz="8800" dirty="0">
                      <a:solidFill>
                        <a:srgbClr val="00B0F0"/>
                      </a:solidFill>
                      <a:latin typeface="Bahnschrift Light Condensed" panose="020B0502040204020203" pitchFamily="34" charset="0"/>
                    </a:rPr>
                    <a:t> </a:t>
                  </a:r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905CBA4-A580-7A97-E0A7-0F0CBBEB5BFE}"/>
                    </a:ext>
                  </a:extLst>
                </p:cNvPr>
                <p:cNvSpPr txBox="1"/>
                <p:nvPr/>
              </p:nvSpPr>
              <p:spPr>
                <a:xfrm>
                  <a:off x="2692400" y="3201649"/>
                  <a:ext cx="234696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a-IR" sz="3600" dirty="0">
                      <a:solidFill>
                        <a:srgbClr val="00B0F0"/>
                      </a:solidFill>
                      <a:latin typeface="Bahnschrift Light Condensed" panose="020B0502040204020203" pitchFamily="34" charset="0"/>
                      <a:cs typeface="B Yekan" panose="00000400000000000000" pitchFamily="2" charset="-78"/>
                    </a:rPr>
                    <a:t>استیک اسید</a:t>
                  </a:r>
                  <a:endParaRPr lang="en-US" sz="3600" dirty="0">
                    <a:solidFill>
                      <a:srgbClr val="00B0F0"/>
                    </a:solidFill>
                    <a:latin typeface="Bahnschrift Light Condensed" panose="020B0502040204020203" pitchFamily="34" charset="0"/>
                    <a:cs typeface="B Yekan" panose="00000400000000000000" pitchFamily="2" charset="-78"/>
                  </a:endParaRP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394323B-5430-E33C-AC8C-ADB1D1794588}"/>
                    </a:ext>
                  </a:extLst>
                </p:cNvPr>
                <p:cNvSpPr txBox="1"/>
                <p:nvPr/>
              </p:nvSpPr>
              <p:spPr>
                <a:xfrm>
                  <a:off x="7538720" y="3201649"/>
                  <a:ext cx="141224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a-IR" sz="3600" dirty="0">
                      <a:solidFill>
                        <a:srgbClr val="00B0F0"/>
                      </a:solidFill>
                      <a:latin typeface="Bahnschrift Light Condensed" panose="020B0502040204020203" pitchFamily="34" charset="0"/>
                      <a:cs typeface="B Yekan" panose="00000400000000000000" pitchFamily="2" charset="-78"/>
                    </a:rPr>
                    <a:t>استات</a:t>
                  </a:r>
                  <a:endParaRPr lang="en-US" sz="3600" dirty="0">
                    <a:solidFill>
                      <a:srgbClr val="00B0F0"/>
                    </a:solidFill>
                    <a:latin typeface="Bahnschrift Light Condensed" panose="020B0502040204020203" pitchFamily="34" charset="0"/>
                    <a:cs typeface="B Yekan" panose="00000400000000000000" pitchFamily="2" charset="-78"/>
                  </a:endParaRPr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8EA9B6-6273-65D2-F9A5-73188B4243A9}"/>
                  </a:ext>
                </a:extLst>
              </p:cNvPr>
              <p:cNvSpPr txBox="1"/>
              <p:nvPr/>
            </p:nvSpPr>
            <p:spPr>
              <a:xfrm>
                <a:off x="4201160" y="1503095"/>
                <a:ext cx="37896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a-IR" sz="3600" dirty="0">
                    <a:solidFill>
                      <a:srgbClr val="00B0F0"/>
                    </a:solidFill>
                    <a:latin typeface="Bahnschrift Light Condensed" panose="020B0502040204020203" pitchFamily="34" charset="0"/>
                    <a:cs typeface="B Yekan" panose="00000400000000000000" pitchFamily="2" charset="-78"/>
                  </a:rPr>
                  <a:t>واکنش خودیونش آب</a:t>
                </a:r>
                <a:endParaRPr lang="en-US" sz="3600" dirty="0">
                  <a:solidFill>
                    <a:srgbClr val="00B0F0"/>
                  </a:solidFill>
                  <a:latin typeface="Bahnschrift Light Condensed" panose="020B0502040204020203" pitchFamily="34" charset="0"/>
                  <a:cs typeface="B Yekan" panose="00000400000000000000" pitchFamily="2" charset="-78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DAEA7D-94DD-C94B-7A57-E2398A4D833C}"/>
                  </a:ext>
                </a:extLst>
              </p:cNvPr>
              <p:cNvSpPr txBox="1"/>
              <p:nvPr/>
            </p:nvSpPr>
            <p:spPr>
              <a:xfrm>
                <a:off x="3487420" y="4835584"/>
                <a:ext cx="521716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a-IR" sz="3200" dirty="0">
                    <a:solidFill>
                      <a:srgbClr val="00B0F0"/>
                    </a:solidFill>
                    <a:latin typeface="Bahnschrift Light Condensed" panose="020B0502040204020203" pitchFamily="34" charset="0"/>
                    <a:cs typeface="B Yekan" panose="00000400000000000000" pitchFamily="2" charset="-78"/>
                  </a:rPr>
                  <a:t>واکنش یونیزاسیون استیک اسید</a:t>
                </a:r>
                <a:endParaRPr lang="en-US" sz="3200" dirty="0">
                  <a:solidFill>
                    <a:srgbClr val="00B0F0"/>
                  </a:solidFill>
                  <a:latin typeface="Bahnschrift Light Condensed" panose="020B0502040204020203" pitchFamily="34" charset="0"/>
                  <a:cs typeface="B Yekan" panose="00000400000000000000" pitchFamily="2" charset="-78"/>
                </a:endParaRPr>
              </a:p>
            </p:txBody>
          </p:sp>
        </p:grp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A0581D13-E1B0-A7AD-AA3B-5559B4F73240}"/>
                </a:ext>
              </a:extLst>
            </p:cNvPr>
            <p:cNvSpPr/>
            <p:nvPr/>
          </p:nvSpPr>
          <p:spPr>
            <a:xfrm rot="17869113">
              <a:off x="4704074" y="-291036"/>
              <a:ext cx="2259022" cy="2342395"/>
            </a:xfrm>
            <a:prstGeom prst="arc">
              <a:avLst>
                <a:gd name="adj1" fmla="val 15710819"/>
                <a:gd name="adj2" fmla="val 2230667"/>
              </a:avLst>
            </a:prstGeom>
            <a:ln w="25400">
              <a:solidFill>
                <a:schemeClr val="bg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77DF06D7-729E-EEEB-34F9-92086FDD12A6}"/>
                </a:ext>
              </a:extLst>
            </p:cNvPr>
            <p:cNvSpPr/>
            <p:nvPr/>
          </p:nvSpPr>
          <p:spPr>
            <a:xfrm rot="3730887" flipH="1">
              <a:off x="4624176" y="2422296"/>
              <a:ext cx="2418818" cy="2440128"/>
            </a:xfrm>
            <a:prstGeom prst="arc">
              <a:avLst>
                <a:gd name="adj1" fmla="val 15911040"/>
                <a:gd name="adj2" fmla="val 2230667"/>
              </a:avLst>
            </a:prstGeom>
            <a:ln w="25400">
              <a:solidFill>
                <a:schemeClr val="bg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5633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E71A47E-FAC5-6502-E8F7-34B87E8B5422}"/>
              </a:ext>
            </a:extLst>
          </p:cNvPr>
          <p:cNvGrpSpPr/>
          <p:nvPr/>
        </p:nvGrpSpPr>
        <p:grpSpPr>
          <a:xfrm>
            <a:off x="3332480" y="0"/>
            <a:ext cx="6085840" cy="6400800"/>
            <a:chOff x="3332480" y="0"/>
            <a:chExt cx="6085840" cy="64008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408E2E5-FE74-CE83-A0A1-B52CE8700E4C}"/>
                </a:ext>
              </a:extLst>
            </p:cNvPr>
            <p:cNvGrpSpPr/>
            <p:nvPr/>
          </p:nvGrpSpPr>
          <p:grpSpPr>
            <a:xfrm>
              <a:off x="3332480" y="0"/>
              <a:ext cx="6085840" cy="6400800"/>
              <a:chOff x="3302000" y="0"/>
              <a:chExt cx="6085840" cy="6400800"/>
            </a:xfrm>
            <a:solidFill>
              <a:schemeClr val="bg1"/>
            </a:solidFill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93DAFE0-E0F6-816A-7788-F71A93EE85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-1371" t="-9113" r="-10526" b="-1232"/>
              <a:stretch/>
            </p:blipFill>
            <p:spPr>
              <a:xfrm>
                <a:off x="3302000" y="0"/>
                <a:ext cx="6085840" cy="6400799"/>
              </a:xfrm>
              <a:prstGeom prst="rect">
                <a:avLst/>
              </a:prstGeom>
              <a:grpFill/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A71714-CFBF-AD0C-6594-B1C2DB705063}"/>
                  </a:ext>
                </a:extLst>
              </p:cNvPr>
              <p:cNvSpPr txBox="1"/>
              <p:nvPr/>
            </p:nvSpPr>
            <p:spPr>
              <a:xfrm>
                <a:off x="7533640" y="2509520"/>
                <a:ext cx="1153160" cy="416560"/>
              </a:xfrm>
              <a:prstGeom prst="rect">
                <a:avLst/>
              </a:prstGeom>
              <a:grp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fa-IR" dirty="0">
                    <a:latin typeface="Bahnschrift Light Condensed" panose="020B0502040204020203" pitchFamily="34" charset="0"/>
                    <a:cs typeface="B Yekan" panose="00000400000000000000" pitchFamily="2" charset="-78"/>
                  </a:rPr>
                  <a:t>ناحیه بافری</a:t>
                </a:r>
                <a:endParaRPr lang="en-US" dirty="0">
                  <a:latin typeface="Bahnschrift Light Condensed" panose="020B0502040204020203" pitchFamily="34" charset="0"/>
                  <a:cs typeface="B Yekan" panose="00000400000000000000" pitchFamily="2" charset="-78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322FBD-523D-377E-AAD8-6D1A6033ABB3}"/>
                  </a:ext>
                </a:extLst>
              </p:cNvPr>
              <p:cNvSpPr txBox="1"/>
              <p:nvPr/>
            </p:nvSpPr>
            <p:spPr>
              <a:xfrm>
                <a:off x="4698998" y="5984240"/>
                <a:ext cx="2199642" cy="416560"/>
              </a:xfrm>
              <a:prstGeom prst="rect">
                <a:avLst/>
              </a:prstGeom>
              <a:grp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fa-IR" dirty="0">
                    <a:latin typeface="Bahnschrift Light Condensed" panose="020B0502040204020203" pitchFamily="34" charset="0"/>
                    <a:cs typeface="B Yekan" panose="00000400000000000000" pitchFamily="2" charset="-78"/>
                  </a:rPr>
                  <a:t>درصد اسید تیتر شده</a:t>
                </a:r>
                <a:endParaRPr lang="en-US" dirty="0">
                  <a:latin typeface="Bahnschrift Light Condensed" panose="020B0502040204020203" pitchFamily="34" charset="0"/>
                  <a:cs typeface="B Yekan" panose="00000400000000000000" pitchFamily="2" charset="-78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905D85-E772-DDAA-E26C-474BCD097370}"/>
                  </a:ext>
                </a:extLst>
              </p:cNvPr>
              <p:cNvSpPr txBox="1"/>
              <p:nvPr/>
            </p:nvSpPr>
            <p:spPr>
              <a:xfrm>
                <a:off x="3860798" y="5201920"/>
                <a:ext cx="3591562" cy="416560"/>
              </a:xfrm>
              <a:prstGeom prst="rect">
                <a:avLst/>
              </a:prstGeom>
              <a:grpFill/>
            </p:spPr>
            <p:txBody>
              <a:bodyPr wrap="square" rtlCol="0">
                <a:noAutofit/>
              </a:bodyPr>
              <a:lstStyle/>
              <a:p>
                <a:pPr algn="ctr" rtl="1"/>
                <a:r>
                  <a:rPr lang="fa-IR" baseline="30000" dirty="0">
                    <a:latin typeface="Bahnschrift Light Condensed" panose="020B0502040204020203" pitchFamily="34" charset="0"/>
                    <a:cs typeface="Arial" panose="020B0604020202020204" pitchFamily="34" charset="0"/>
                  </a:rPr>
                  <a:t>-</a:t>
                </a:r>
                <a:r>
                  <a:rPr lang="en-US" dirty="0">
                    <a:latin typeface="Bahnschrift Light Condensed" panose="020B0502040204020203" pitchFamily="34" charset="0"/>
                    <a:cs typeface="B Yekan" panose="00000400000000000000" pitchFamily="2" charset="-78"/>
                  </a:rPr>
                  <a:t> </a:t>
                </a:r>
                <a:r>
                  <a:rPr lang="en-US" dirty="0">
                    <a:latin typeface="Bahnschrift Light Condensed" panose="020B0502040204020203" pitchFamily="34" charset="0"/>
                    <a:cs typeface="Arial" panose="020B0604020202020204" pitchFamily="34" charset="0"/>
                  </a:rPr>
                  <a:t>OH</a:t>
                </a:r>
                <a:r>
                  <a:rPr lang="fa-IR" dirty="0">
                    <a:latin typeface="Bahnschrift Light Condensed" panose="020B0502040204020203" pitchFamily="34" charset="0"/>
                    <a:cs typeface="B Yekan" panose="00000400000000000000" pitchFamily="2" charset="-78"/>
                  </a:rPr>
                  <a:t>افزوده شده ( بر حسب اکی والان)</a:t>
                </a:r>
                <a:endParaRPr lang="en-US" dirty="0">
                  <a:latin typeface="Bahnschrift Light Condensed" panose="020B0502040204020203" pitchFamily="34" charset="0"/>
                  <a:cs typeface="B Yekan" panose="00000400000000000000" pitchFamily="2" charset="-78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20C519A-7CC3-A134-2B60-D1386E095C6E}"/>
                  </a:ext>
                </a:extLst>
              </p:cNvPr>
              <p:cNvSpPr txBox="1"/>
              <p:nvPr/>
            </p:nvSpPr>
            <p:spPr>
              <a:xfrm>
                <a:off x="7752080" y="4419441"/>
                <a:ext cx="1635760" cy="416560"/>
              </a:xfrm>
              <a:prstGeom prst="rect">
                <a:avLst/>
              </a:prstGeom>
              <a:grpFill/>
            </p:spPr>
            <p:txBody>
              <a:bodyPr wrap="square" rtlCol="0">
                <a:noAutofit/>
              </a:bodyPr>
              <a:lstStyle/>
              <a:p>
                <a:pPr algn="ctr" rtl="1"/>
                <a:r>
                  <a:rPr lang="fa-IR" sz="2400" baseline="30000" dirty="0">
                    <a:latin typeface="Bahnschrift Light Condensed" panose="020B0502040204020203" pitchFamily="34" charset="0"/>
                    <a:cs typeface="B Yekan" panose="00000400000000000000" pitchFamily="2" charset="-78"/>
                  </a:rPr>
                  <a:t>شکل غالب اسید در ابتدای تیتراسیون</a:t>
                </a:r>
                <a:endParaRPr lang="en-US" sz="2400" dirty="0">
                  <a:latin typeface="Bahnschrift Light Condensed" panose="020B0502040204020203" pitchFamily="34" charset="0"/>
                  <a:cs typeface="B Yekan" panose="00000400000000000000" pitchFamily="2" charset="-78"/>
                </a:endParaRP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FC7ACBB-111E-192D-3983-E305892442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45760" y="4064000"/>
                <a:ext cx="2306320" cy="563721"/>
              </a:xfrm>
              <a:prstGeom prst="straightConnector1">
                <a:avLst/>
              </a:prstGeom>
              <a:grpFill/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D05EE3-B03D-FDB1-5DBE-A7383BBB757E}"/>
                  </a:ext>
                </a:extLst>
              </p:cNvPr>
              <p:cNvSpPr txBox="1"/>
              <p:nvPr/>
            </p:nvSpPr>
            <p:spPr>
              <a:xfrm>
                <a:off x="5684519" y="112077"/>
                <a:ext cx="3129281" cy="416560"/>
              </a:xfrm>
              <a:prstGeom prst="rect">
                <a:avLst/>
              </a:prstGeom>
              <a:grpFill/>
            </p:spPr>
            <p:txBody>
              <a:bodyPr wrap="square" rtlCol="0">
                <a:noAutofit/>
              </a:bodyPr>
              <a:lstStyle/>
              <a:p>
                <a:pPr algn="ctr" rtl="1"/>
                <a:r>
                  <a:rPr lang="fa-IR" sz="2400" baseline="30000" dirty="0">
                    <a:latin typeface="Bahnschrift Light Condensed" panose="020B0502040204020203" pitchFamily="34" charset="0"/>
                    <a:cs typeface="B Yekan" panose="00000400000000000000" pitchFamily="2" charset="-78"/>
                  </a:rPr>
                  <a:t>شکل غالب اسید در انتهای تیتراسیون</a:t>
                </a:r>
                <a:endParaRPr lang="en-US" sz="2400" dirty="0">
                  <a:latin typeface="Bahnschrift Light Condensed" panose="020B0502040204020203" pitchFamily="34" charset="0"/>
                  <a:cs typeface="B Yekan" panose="00000400000000000000" pitchFamily="2" charset="-78"/>
                </a:endParaRP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86E5DC30-A60F-F7BC-FCF8-267B471BDB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52640" y="457199"/>
                <a:ext cx="193040" cy="386081"/>
              </a:xfrm>
              <a:prstGeom prst="straightConnector1">
                <a:avLst/>
              </a:prstGeom>
              <a:grpFill/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9CF3A42-EB2B-B159-3EEF-65C6E07FA4A4}"/>
                </a:ext>
              </a:extLst>
            </p:cNvPr>
            <p:cNvSpPr/>
            <p:nvPr/>
          </p:nvSpPr>
          <p:spPr>
            <a:xfrm>
              <a:off x="8737600" y="457200"/>
              <a:ext cx="335280" cy="3708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2190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50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Bahnschrift Light Condensed</vt:lpstr>
      <vt:lpstr>Calibri</vt:lpstr>
      <vt:lpstr>Calibri Light</vt:lpstr>
      <vt:lpstr>Google Sans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Ghorbani</dc:creator>
  <cp:lastModifiedBy>Ali Ghorbani</cp:lastModifiedBy>
  <cp:revision>15</cp:revision>
  <dcterms:created xsi:type="dcterms:W3CDTF">2025-02-21T03:53:14Z</dcterms:created>
  <dcterms:modified xsi:type="dcterms:W3CDTF">2025-02-21T07:51:26Z</dcterms:modified>
</cp:coreProperties>
</file>