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D5FF"/>
    <a:srgbClr val="FF00FF"/>
    <a:srgbClr val="FFFFFF"/>
    <a:srgbClr val="F20000"/>
    <a:srgbClr val="C80000"/>
    <a:srgbClr val="EA0000"/>
    <a:srgbClr val="47F6FF"/>
    <a:srgbClr val="97EBFF"/>
    <a:srgbClr val="006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04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33E51-9EF3-4985-B753-AF80FE95E1BD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677-8FCD-471C-8D16-D84E721A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E7677-8FCD-471C-8D16-D84E721A82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FBB0-CE47-C3CC-BDBA-1F353C929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8ABAD-C16B-9F81-56F6-1B7B0D49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82F6-18C4-2C20-B13A-921A8315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AC0E-48F7-48D9-B529-671B2E07DD3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07AB9-C0EA-73C9-82C6-E7676DC3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16DD8-989D-9971-1889-E9C117A5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8386-CEAD-4474-8400-E04845BF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8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FBCF-EEA9-2491-B500-D30E3BA0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4EFD4-F83C-6EB1-76D2-4C6580522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DA14B-0E9D-2051-DBD4-94093102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AC0E-48F7-48D9-B529-671B2E07DD3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A9EF-0B77-AE60-AB0A-22878EB7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589F-C248-2A35-4086-8528C7E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8386-CEAD-4474-8400-E04845BF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5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3E048-57B8-DB49-0C35-0B7A55304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E4CE9-A6A8-E5E8-C509-52AF28CA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A9A4B-8D16-87C4-0359-744E8920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AC0E-48F7-48D9-B529-671B2E07DD3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4572E-EA77-26B3-AB5B-1428B5A7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D51A-4905-22F2-2ED4-84AC650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8386-CEAD-4474-8400-E04845BF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1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6B19-ADCB-1DA4-7139-BB7CB44C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688A-2647-30CF-A233-55929D26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8080-25FE-D512-66FE-24FA4A413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AC0E-48F7-48D9-B529-671B2E07DD3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7D5DB-C402-D9C3-D310-316C6406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55CD-E039-B359-A05F-42C267A3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8386-CEAD-4474-8400-E04845BF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ACC2-C2E1-D4F0-BF40-65B635DE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40601-A999-EF0D-52FC-951092EE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1814-68E2-6DB2-5CE8-BE0A7E8D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AC0E-48F7-48D9-B529-671B2E07DD3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9FEF-5FE0-F260-82DC-58E9E1E4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5B2A-588A-DF4A-00BE-D86C4294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8386-CEAD-4474-8400-E04845BF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6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0F7A-6A48-FCA0-DB0D-80379017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E14F-2C67-DE40-C541-052073986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24A20-ACAE-D3A0-A81C-BE888E830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AE11A-2C09-89DE-5450-F16F02C5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AC0E-48F7-48D9-B529-671B2E07DD3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A92C7-54E5-7D5A-C002-C8B0EF19D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6A33F-5D39-A013-30D5-BF75EF9D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8386-CEAD-4474-8400-E04845BF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2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CBE3-B8B8-1A3E-62C3-2BFEAD02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5FF1B-5AC5-4263-B3F3-E9E3A74E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25DE6-B233-47E2-52F7-96CDAC973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76E60-CD96-F7F3-0DBE-B7ACFCDF8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4A7A2-347C-EF3C-7D74-401ED664F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95B46-9CD8-CE71-78CB-C535B463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AC0E-48F7-48D9-B529-671B2E07DD3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702938-5DF8-1591-4379-ADCB9E07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06518-77A1-028E-A51C-BE04ACFD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8386-CEAD-4474-8400-E04845BF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4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EA53-9602-425F-01F7-03E10E13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A7944-7D83-18A0-E976-EB4753A0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AC0E-48F7-48D9-B529-671B2E07DD3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2075A-ACEC-C924-449E-91A73E0F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E925E-C12B-84DE-AD9A-AE0455E0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8386-CEAD-4474-8400-E04845BF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FCEF6-ACC5-E04B-1659-DAB7F0AE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AC0E-48F7-48D9-B529-671B2E07DD3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6E967-8E57-6E50-B431-D3776040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0F-CB07-FF7E-2A85-4AE84751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8386-CEAD-4474-8400-E04845BF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7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023C-3ECB-D887-E36B-57CA024A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0C75-2136-C49E-5A86-3C66C28CB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A0E22-4CCE-94CC-727E-D8F95A3B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4CF0C-F1EE-FD98-26E0-FF46EE0F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AC0E-48F7-48D9-B529-671B2E07DD3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31E25-BE51-78A5-03F1-6FB82AEE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A2FD1-0688-0AB3-9A69-CB8AF0FB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8386-CEAD-4474-8400-E04845BF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2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38AD-D961-ABAB-AD63-2531B977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FF74E-B4DA-9A06-6BA4-A2A419315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18191-AE67-1F94-E4AE-F0D3ADEE6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D8860-88AC-5377-5510-45F596AE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AC0E-48F7-48D9-B529-671B2E07DD3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A3751-DA99-8B32-CB5C-BEC64EFED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FE365-440F-7667-23E4-A7435DD2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E8386-CEAD-4474-8400-E04845BF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420F6-7622-54FB-7C2E-5CAA32DB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4A6E-2CA4-6052-8A19-FA164E5A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8082-228A-0683-DCB3-2D4B81ED4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AC0E-48F7-48D9-B529-671B2E07DD3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B4A7D-DC65-6385-7641-6CC093217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3C5D-3AF7-353A-53C9-23C209F26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E8386-CEAD-4474-8400-E04845BF2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E6817B-981A-A99B-3AAB-9C2250255B84}"/>
              </a:ext>
            </a:extLst>
          </p:cNvPr>
          <p:cNvGrpSpPr/>
          <p:nvPr/>
        </p:nvGrpSpPr>
        <p:grpSpPr>
          <a:xfrm>
            <a:off x="1341120" y="1081721"/>
            <a:ext cx="7630160" cy="1680352"/>
            <a:chOff x="4302406" y="1032073"/>
            <a:chExt cx="4182376" cy="101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EA8D25E-8DC3-2C0A-29EF-318ABF785423}"/>
                    </a:ext>
                  </a:extLst>
                </p:cNvPr>
                <p:cNvSpPr txBox="1"/>
                <p:nvPr/>
              </p:nvSpPr>
              <p:spPr>
                <a:xfrm>
                  <a:off x="4302406" y="1261258"/>
                  <a:ext cx="4182376" cy="560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E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0" i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sz="5400" b="0" i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5400" b="0" i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5400" i="0" dirty="0">
                      <a:solidFill>
                        <a:srgbClr val="00B0F0"/>
                      </a:solidFill>
                      <a:latin typeface="+mj-lt"/>
                    </a:rPr>
                    <a:t>⇌</a:t>
                  </a:r>
                  <a:r>
                    <a:rPr lang="en-US" sz="54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 ES </a:t>
                  </a:r>
                  <a14:m>
                    <m:oMath xmlns:m="http://schemas.openxmlformats.org/officeDocument/2006/math">
                      <m:r>
                        <a:rPr lang="en-US" sz="54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54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 E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b="0" i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sz="5400" b="0" i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a14:m>
                  <a:endParaRPr lang="en-US" sz="54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EA8D25E-8DC3-2C0A-29EF-318ABF785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406" y="1261258"/>
                  <a:ext cx="4182376" cy="560324"/>
                </a:xfrm>
                <a:prstGeom prst="rect">
                  <a:avLst/>
                </a:prstGeom>
                <a:blipFill>
                  <a:blip r:embed="rId2"/>
                  <a:stretch>
                    <a:fillRect t="-19737" b="-39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F7BBC7-A9DF-7D48-81E1-E92FCE4A5AC1}"/>
                </a:ext>
              </a:extLst>
            </p:cNvPr>
            <p:cNvSpPr txBox="1"/>
            <p:nvPr/>
          </p:nvSpPr>
          <p:spPr>
            <a:xfrm>
              <a:off x="5779060" y="1032073"/>
              <a:ext cx="513434" cy="31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Bahnschrift Light Condensed" panose="020B0502040204020203" pitchFamily="34" charset="0"/>
                </a:rPr>
                <a:t>k</a:t>
              </a:r>
              <a:r>
                <a:rPr lang="en-US" sz="2800" baseline="-25000" dirty="0">
                  <a:solidFill>
                    <a:srgbClr val="00B0F0"/>
                  </a:solidFill>
                  <a:latin typeface="Bahnschrift Light Condensed" panose="020B0502040204020203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218F20-5B6C-80C1-2DCE-386D3E1BCA82}"/>
                </a:ext>
              </a:extLst>
            </p:cNvPr>
            <p:cNvSpPr txBox="1"/>
            <p:nvPr/>
          </p:nvSpPr>
          <p:spPr>
            <a:xfrm>
              <a:off x="6499292" y="1032073"/>
              <a:ext cx="513434" cy="31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Bahnschrift Light Condensed" panose="020B0502040204020203" pitchFamily="34" charset="0"/>
                </a:rPr>
                <a:t>k</a:t>
              </a:r>
              <a:r>
                <a:rPr lang="en-US" sz="2800" baseline="-25000" dirty="0">
                  <a:solidFill>
                    <a:srgbClr val="00B0F0"/>
                  </a:solidFill>
                  <a:latin typeface="Bahnschrift Light Condensed" panose="020B0502040204020203" pitchFamily="34" charset="0"/>
                </a:rPr>
                <a:t>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9AD5C8-E882-8D7E-68C4-6D9859F3D65A}"/>
                </a:ext>
              </a:extLst>
            </p:cNvPr>
            <p:cNvSpPr txBox="1"/>
            <p:nvPr/>
          </p:nvSpPr>
          <p:spPr>
            <a:xfrm>
              <a:off x="5779061" y="1734280"/>
              <a:ext cx="513434" cy="31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F0"/>
                  </a:solidFill>
                  <a:latin typeface="Bahnschrift Light Condensed" panose="020B0502040204020203" pitchFamily="34" charset="0"/>
                </a:rPr>
                <a:t>K</a:t>
              </a:r>
              <a:r>
                <a:rPr lang="en-US" sz="2800" baseline="-25000" dirty="0">
                  <a:solidFill>
                    <a:srgbClr val="00B0F0"/>
                  </a:solidFill>
                  <a:latin typeface="Bahnschrift Light Condensed" panose="020B0502040204020203" pitchFamily="34" charset="0"/>
                </a:rPr>
                <a:t>-1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BEADE8-2A0C-71BE-2AA2-60F9CF1D0F57}"/>
                  </a:ext>
                </a:extLst>
              </p:cNvPr>
              <p:cNvSpPr txBox="1"/>
              <p:nvPr/>
            </p:nvSpPr>
            <p:spPr>
              <a:xfrm>
                <a:off x="1242855" y="4309607"/>
                <a:ext cx="78909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8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4800" b="0" i="0" baseline="-2500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en-US" sz="48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([</m:t>
                    </m:r>
                    <m:r>
                      <m:rPr>
                        <m:nor/>
                      </m:rPr>
                      <a:rPr lang="en-US" sz="48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Et</m:t>
                    </m:r>
                    <m:r>
                      <m:rPr>
                        <m:nor/>
                      </m:rPr>
                      <a:rPr lang="en-US" sz="48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480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80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4800" b="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48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48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ES</m:t>
                        </m:r>
                      </m:e>
                    </m:d>
                    <m:r>
                      <m:rPr>
                        <m:nor/>
                      </m:rPr>
                      <a:rPr lang="en-US" sz="4800" b="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) [</m:t>
                    </m:r>
                    <m:r>
                      <m:rPr>
                        <m:nor/>
                      </m:rPr>
                      <a:rPr lang="en-US" sz="4800" b="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4800" b="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4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480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4800" b="0" i="0" baseline="-2500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4800" b="0" i="0" baseline="-2500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sz="48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48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ES</m:t>
                    </m:r>
                    <m:r>
                      <m:rPr>
                        <m:nor/>
                      </m:rPr>
                      <a:rPr lang="en-US" sz="48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] +</m:t>
                    </m:r>
                  </m:oMath>
                </a14:m>
                <a:r>
                  <a:rPr lang="en-US" sz="48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 k</a:t>
                </a:r>
                <a:r>
                  <a:rPr lang="en-US" sz="4800" baseline="-25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2</a:t>
                </a:r>
                <a:r>
                  <a:rPr lang="en-US" sz="48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[ES]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BEADE8-2A0C-71BE-2AA2-60F9CF1D0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855" y="4309607"/>
                <a:ext cx="7890985" cy="830997"/>
              </a:xfrm>
              <a:prstGeom prst="rect">
                <a:avLst/>
              </a:prstGeom>
              <a:blipFill>
                <a:blip r:embed="rId3"/>
                <a:stretch>
                  <a:fillRect l="-309" t="-18382" b="-36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C671F1-0DD1-FF2A-B906-E2116F180A88}"/>
                  </a:ext>
                </a:extLst>
              </p:cNvPr>
              <p:cNvSpPr txBox="1"/>
              <p:nvPr/>
            </p:nvSpPr>
            <p:spPr>
              <a:xfrm>
                <a:off x="565345" y="2817783"/>
                <a:ext cx="88128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60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6000" b="0" i="0" baseline="-2500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60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60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ES</m:t>
                    </m:r>
                    <m:r>
                      <m:rPr>
                        <m:nor/>
                      </m:rPr>
                      <a:rPr lang="en-US" sz="60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a-IR" sz="6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 </a:t>
                </a:r>
                <a:r>
                  <a:rPr lang="en-US" sz="6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V</a:t>
                </a:r>
                <a:r>
                  <a:rPr lang="en-US" sz="6000" baseline="-25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C671F1-0DD1-FF2A-B906-E2116F180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5" y="2817783"/>
                <a:ext cx="8812825" cy="1015663"/>
              </a:xfrm>
              <a:prstGeom prst="rect">
                <a:avLst/>
              </a:prstGeom>
              <a:blipFill>
                <a:blip r:embed="rId4"/>
                <a:stretch>
                  <a:fillRect t="-19760" b="-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7F35E00-7C0E-16BC-E455-54988F3EEFD9}"/>
              </a:ext>
            </a:extLst>
          </p:cNvPr>
          <p:cNvSpPr txBox="1"/>
          <p:nvPr/>
        </p:nvSpPr>
        <p:spPr>
          <a:xfrm>
            <a:off x="1242855" y="5776279"/>
            <a:ext cx="4066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سرعت تشکیل </a:t>
            </a:r>
            <a:r>
              <a:rPr lang="en-US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ES</a:t>
            </a:r>
            <a:endParaRPr lang="en-US" sz="2800" baseline="-25000" dirty="0">
              <a:solidFill>
                <a:schemeClr val="bg1"/>
              </a:solidFill>
              <a:latin typeface="Bahnschrift Light Condensed" panose="020B0502040204020203" pitchFamily="34" charset="0"/>
              <a:cs typeface="B Yek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625C4-1429-42D2-4832-8EFC6A09A0AC}"/>
              </a:ext>
            </a:extLst>
          </p:cNvPr>
          <p:cNvSpPr txBox="1"/>
          <p:nvPr/>
        </p:nvSpPr>
        <p:spPr>
          <a:xfrm>
            <a:off x="5308908" y="5776279"/>
            <a:ext cx="4066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سرعت تجزیه </a:t>
            </a:r>
            <a:r>
              <a:rPr lang="en-US" sz="28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ES</a:t>
            </a:r>
            <a:endParaRPr lang="en-US" sz="2800" baseline="-25000" dirty="0">
              <a:solidFill>
                <a:schemeClr val="bg1"/>
              </a:solidFill>
              <a:latin typeface="Bahnschrift Light Condensed" panose="020B0502040204020203" pitchFamily="34" charset="0"/>
              <a:cs typeface="B Yeka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CD01E-40D9-F1F9-A595-4ECA36CCC6CB}"/>
              </a:ext>
            </a:extLst>
          </p:cNvPr>
          <p:cNvSpPr txBox="1"/>
          <p:nvPr/>
        </p:nvSpPr>
        <p:spPr>
          <a:xfrm>
            <a:off x="2220569" y="3721044"/>
            <a:ext cx="2110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غلظت آنزیم آزاد</a:t>
            </a:r>
            <a:b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</a:br>
            <a: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 (غیر متصل به سوبسترا)</a:t>
            </a:r>
            <a:endParaRPr lang="en-US" sz="1600" baseline="-25000" dirty="0">
              <a:solidFill>
                <a:schemeClr val="bg1"/>
              </a:solidFill>
              <a:latin typeface="Bahnschrift Light Condensed" panose="020B0502040204020203" pitchFamily="34" charset="0"/>
              <a:cs typeface="B Yekan" panose="00000400000000000000" pitchFamily="2" charset="-78"/>
            </a:endParaRPr>
          </a:p>
        </p:txBody>
      </p:sp>
      <p:sp>
        <p:nvSpPr>
          <p:cNvPr id="12" name="Right Bracket 11">
            <a:extLst>
              <a:ext uri="{FF2B5EF4-FFF2-40B4-BE49-F238E27FC236}">
                <a16:creationId xmlns:a16="http://schemas.microsoft.com/office/drawing/2014/main" id="{E139EA60-DAA3-E710-2B2F-A26D19506890}"/>
              </a:ext>
            </a:extLst>
          </p:cNvPr>
          <p:cNvSpPr/>
          <p:nvPr/>
        </p:nvSpPr>
        <p:spPr>
          <a:xfrm rot="5400000" flipH="1">
            <a:off x="3202432" y="3285774"/>
            <a:ext cx="155726" cy="2203392"/>
          </a:xfrm>
          <a:prstGeom prst="rightBracket">
            <a:avLst>
              <a:gd name="adj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40929-9479-D68C-C43E-4020B8FC99C7}"/>
              </a:ext>
            </a:extLst>
          </p:cNvPr>
          <p:cNvSpPr txBox="1"/>
          <p:nvPr/>
        </p:nvSpPr>
        <p:spPr>
          <a:xfrm>
            <a:off x="1499209" y="5031990"/>
            <a:ext cx="2110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غلظت کل</a:t>
            </a:r>
            <a:b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</a:br>
            <a: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 آنزیم</a:t>
            </a:r>
            <a:endParaRPr lang="en-US" sz="1600" baseline="-25000" dirty="0">
              <a:solidFill>
                <a:schemeClr val="bg1"/>
              </a:solidFill>
              <a:latin typeface="Bahnschrift Light Condensed" panose="020B0502040204020203" pitchFamily="34" charset="0"/>
              <a:cs typeface="B Yeka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55167-D1B2-7DC9-B993-AD55AC55B092}"/>
              </a:ext>
            </a:extLst>
          </p:cNvPr>
          <p:cNvSpPr txBox="1"/>
          <p:nvPr/>
        </p:nvSpPr>
        <p:spPr>
          <a:xfrm>
            <a:off x="2810874" y="5028202"/>
            <a:ext cx="2110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غلظت آنزیم </a:t>
            </a:r>
            <a:b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</a:br>
            <a: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متصل به سوبسترا</a:t>
            </a:r>
            <a:endParaRPr lang="en-US" sz="1600" baseline="-25000" dirty="0">
              <a:solidFill>
                <a:schemeClr val="bg1"/>
              </a:solidFill>
              <a:latin typeface="Bahnschrift Light Condensed" panose="020B0502040204020203" pitchFamily="34" charset="0"/>
              <a:cs typeface="B Yeka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C811E1-9F63-3C58-2883-612FDB34A879}"/>
              </a:ext>
            </a:extLst>
          </p:cNvPr>
          <p:cNvSpPr txBox="1"/>
          <p:nvPr/>
        </p:nvSpPr>
        <p:spPr>
          <a:xfrm>
            <a:off x="5700577" y="5028202"/>
            <a:ext cx="156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سرعت تجزیه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ES</a:t>
            </a:r>
            <a:b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</a:br>
            <a: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به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E</a:t>
            </a:r>
            <a: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 و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S</a:t>
            </a:r>
            <a:endParaRPr lang="en-US" sz="1600" baseline="-25000" dirty="0">
              <a:solidFill>
                <a:schemeClr val="bg1"/>
              </a:solidFill>
              <a:latin typeface="Bahnschrift Light Condensed" panose="020B0502040204020203" pitchFamily="34" charset="0"/>
              <a:cs typeface="B Yeka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102A1-459C-C543-FA06-AAA04EA20D57}"/>
              </a:ext>
            </a:extLst>
          </p:cNvPr>
          <p:cNvSpPr txBox="1"/>
          <p:nvPr/>
        </p:nvSpPr>
        <p:spPr>
          <a:xfrm>
            <a:off x="7270506" y="5028202"/>
            <a:ext cx="156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سرعت تجزیه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ES</a:t>
            </a:r>
            <a:b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</a:br>
            <a: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به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E</a:t>
            </a:r>
            <a:r>
              <a:rPr lang="fa-IR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 و </a:t>
            </a:r>
            <a:r>
              <a:rPr lang="en-US" sz="16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P</a:t>
            </a:r>
            <a:endParaRPr lang="en-US" sz="1600" baseline="-25000" dirty="0">
              <a:solidFill>
                <a:schemeClr val="bg1"/>
              </a:solidFill>
              <a:latin typeface="Bahnschrift Light Condensed" panose="020B0502040204020203" pitchFamily="34" charset="0"/>
              <a:cs typeface="B Yekan" panose="00000400000000000000" pitchFamily="2" charset="-78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2E238C-FEDA-248C-326D-536FB894E1FD}"/>
              </a:ext>
            </a:extLst>
          </p:cNvPr>
          <p:cNvGrpSpPr/>
          <p:nvPr/>
        </p:nvGrpSpPr>
        <p:grpSpPr>
          <a:xfrm>
            <a:off x="5700577" y="147376"/>
            <a:ext cx="7630160" cy="1905420"/>
            <a:chOff x="5660197" y="167729"/>
            <a:chExt cx="7630160" cy="19054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5450408-1B97-1E49-63AB-223C0A0F8F4E}"/>
                </a:ext>
              </a:extLst>
            </p:cNvPr>
            <p:cNvGrpSpPr/>
            <p:nvPr/>
          </p:nvGrpSpPr>
          <p:grpSpPr>
            <a:xfrm>
              <a:off x="5660197" y="167729"/>
              <a:ext cx="7630160" cy="1525910"/>
              <a:chOff x="5471561" y="179337"/>
              <a:chExt cx="7630160" cy="152591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E91BDD1-8FA3-AC69-5FFF-628E8CA7CFD9}"/>
                  </a:ext>
                </a:extLst>
              </p:cNvPr>
              <p:cNvGrpSpPr/>
              <p:nvPr/>
            </p:nvGrpSpPr>
            <p:grpSpPr>
              <a:xfrm>
                <a:off x="5471561" y="179337"/>
                <a:ext cx="7630160" cy="1525910"/>
                <a:chOff x="4371868" y="1081207"/>
                <a:chExt cx="4182376" cy="9260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820A4C5-FF96-1EF0-4724-B29DAF5298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1868" y="1273087"/>
                      <a:ext cx="4182376" cy="56032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5400" dirty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a:t>E </a:t>
                      </a:r>
                      <a14:m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54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sz="54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54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5400" i="0" dirty="0">
                          <a:solidFill>
                            <a:srgbClr val="00B0F0"/>
                          </a:solidFill>
                          <a:latin typeface="+mj-lt"/>
                        </a:rPr>
                        <a:t>⇌</a:t>
                      </a:r>
                      <a:r>
                        <a:rPr lang="en-US" sz="5400" dirty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a:t> ES </a:t>
                      </a:r>
                      <a:r>
                        <a:rPr lang="en-US" sz="5400" dirty="0">
                          <a:solidFill>
                            <a:srgbClr val="00B0F0"/>
                          </a:solidFill>
                        </a:rPr>
                        <a:t>⇌</a:t>
                      </a:r>
                      <a:r>
                        <a:rPr lang="fa-IR" sz="5400" dirty="0">
                          <a:solidFill>
                            <a:srgbClr val="00B0F0"/>
                          </a:solidFill>
                        </a:rPr>
                        <a:t> </a:t>
                      </a:r>
                      <a:r>
                        <a:rPr lang="en-US" sz="5400" dirty="0">
                          <a:solidFill>
                            <a:srgbClr val="00B0F0"/>
                          </a:solidFill>
                        </a:rPr>
                        <a:t>EP</a:t>
                      </a:r>
                      <a:r>
                        <a:rPr lang="en-US" sz="5400" dirty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sz="5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oMath>
                      </a14:m>
                      <a:r>
                        <a:rPr lang="fa-IR" sz="5400" dirty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sz="5400" dirty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a:t>E </a:t>
                      </a:r>
                      <a14:m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54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sz="54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P</m:t>
                          </m:r>
                        </m:oMath>
                      </a14:m>
                      <a:endParaRPr lang="en-US" sz="54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E820A4C5-FF96-1EF0-4724-B29DAF5298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1868" y="1273087"/>
                      <a:ext cx="4182376" cy="56032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21711" b="-401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A984447-4B7E-E3BB-9E97-906DADA47ACA}"/>
                    </a:ext>
                  </a:extLst>
                </p:cNvPr>
                <p:cNvSpPr txBox="1"/>
                <p:nvPr/>
              </p:nvSpPr>
              <p:spPr>
                <a:xfrm>
                  <a:off x="5399706" y="1081207"/>
                  <a:ext cx="513434" cy="31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k</a:t>
                  </a:r>
                  <a:r>
                    <a:rPr lang="en-US" sz="2800" baseline="-25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1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D632C1-2C24-D6EA-1539-5638D52B59DE}"/>
                    </a:ext>
                  </a:extLst>
                </p:cNvPr>
                <p:cNvSpPr txBox="1"/>
                <p:nvPr/>
              </p:nvSpPr>
              <p:spPr>
                <a:xfrm>
                  <a:off x="6151372" y="1081628"/>
                  <a:ext cx="513434" cy="31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k</a:t>
                  </a:r>
                  <a:r>
                    <a:rPr lang="en-US" sz="2800" baseline="-25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2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159B5F6-3060-23D8-3896-756447B81683}"/>
                    </a:ext>
                  </a:extLst>
                </p:cNvPr>
                <p:cNvSpPr txBox="1"/>
                <p:nvPr/>
              </p:nvSpPr>
              <p:spPr>
                <a:xfrm>
                  <a:off x="5417794" y="1689691"/>
                  <a:ext cx="513434" cy="31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K</a:t>
                  </a:r>
                  <a:r>
                    <a:rPr lang="en-US" sz="2800" baseline="-25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-1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3E9836-0C4A-8F82-7AD5-0169F1C99614}"/>
                  </a:ext>
                </a:extLst>
              </p:cNvPr>
              <p:cNvSpPr txBox="1"/>
              <p:nvPr/>
            </p:nvSpPr>
            <p:spPr>
              <a:xfrm>
                <a:off x="10245944" y="210708"/>
                <a:ext cx="9366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K</a:t>
                </a:r>
                <a:r>
                  <a:rPr lang="en-US" sz="2800" baseline="-25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261918-C149-41FD-739D-4D3F5AB11033}"/>
                  </a:ext>
                </a:extLst>
              </p:cNvPr>
              <p:cNvSpPr txBox="1"/>
              <p:nvPr/>
            </p:nvSpPr>
            <p:spPr>
              <a:xfrm>
                <a:off x="8771536" y="1180453"/>
                <a:ext cx="9366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K</a:t>
                </a:r>
                <a:r>
                  <a:rPr lang="en-US" sz="2800" baseline="-25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-2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EDB5D2-77CC-0007-55AB-3ED083802D61}"/>
                </a:ext>
              </a:extLst>
            </p:cNvPr>
            <p:cNvSpPr txBox="1"/>
            <p:nvPr/>
          </p:nvSpPr>
          <p:spPr>
            <a:xfrm>
              <a:off x="8971280" y="1611484"/>
              <a:ext cx="4066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4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مرحله محدود کننده سرعت</a:t>
              </a:r>
              <a:endParaRPr lang="en-US" sz="2400" baseline="-250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BDE704B-0EB2-CC28-B457-0494E3ED57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933186" y="1112201"/>
              <a:ext cx="0" cy="54864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7398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D30A9BA-BB9A-473C-3D02-ECA268DC9DAB}"/>
              </a:ext>
            </a:extLst>
          </p:cNvPr>
          <p:cNvGrpSpPr/>
          <p:nvPr/>
        </p:nvGrpSpPr>
        <p:grpSpPr>
          <a:xfrm>
            <a:off x="1155561" y="75698"/>
            <a:ext cx="7596554" cy="6858000"/>
            <a:chOff x="1075174" y="879566"/>
            <a:chExt cx="7596554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5EBA37-1CCD-F8DB-1ED0-4FB58F8F5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34397" r="-34637"/>
            <a:stretch/>
          </p:blipFill>
          <p:spPr>
            <a:xfrm>
              <a:off x="1075174" y="879566"/>
              <a:ext cx="7596554" cy="68580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10AF6F-7C5A-697A-715D-FD1DC96D7A52}"/>
                </a:ext>
              </a:extLst>
            </p:cNvPr>
            <p:cNvGrpSpPr/>
            <p:nvPr/>
          </p:nvGrpSpPr>
          <p:grpSpPr>
            <a:xfrm>
              <a:off x="6096000" y="949235"/>
              <a:ext cx="827314" cy="513915"/>
              <a:chOff x="6096000" y="949235"/>
              <a:chExt cx="827314" cy="51391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030B6A-D193-4B54-3701-EB8E8F2599AC}"/>
                  </a:ext>
                </a:extLst>
              </p:cNvPr>
              <p:cNvSpPr txBox="1"/>
              <p:nvPr/>
            </p:nvSpPr>
            <p:spPr>
              <a:xfrm>
                <a:off x="6096000" y="949235"/>
                <a:ext cx="827314" cy="391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noAutofit/>
              </a:bodyPr>
              <a:lstStyle/>
              <a:p>
                <a:pPr algn="ctr" rtl="1"/>
                <a:r>
                  <a:rPr lang="fa-IR" sz="16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افزایش</a:t>
                </a:r>
                <a:endParaRPr lang="en-US" sz="16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3E722D-6346-5ABE-C858-884163E360E2}"/>
                  </a:ext>
                </a:extLst>
              </p:cNvPr>
              <p:cNvSpPr txBox="1"/>
              <p:nvPr/>
            </p:nvSpPr>
            <p:spPr>
              <a:xfrm>
                <a:off x="6300781" y="1216929"/>
                <a:ext cx="47897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 rtl="1"/>
                <a:r>
                  <a:rPr lang="fa-IR" sz="16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 </a:t>
                </a:r>
                <a:r>
                  <a:rPr lang="en-US" sz="16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[S</a:t>
                </a:r>
                <a:r>
                  <a:rPr lang="en-US" sz="1600" b="0" baseline="-25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2</a:t>
                </a:r>
                <a:r>
                  <a:rPr lang="en-US" sz="160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]</a:t>
                </a:r>
                <a:endParaRPr lang="en-US" sz="16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82F683-57A9-187E-1799-2479AFB2717A}"/>
                </a:ext>
              </a:extLst>
            </p:cNvPr>
            <p:cNvSpPr txBox="1"/>
            <p:nvPr/>
          </p:nvSpPr>
          <p:spPr>
            <a:xfrm>
              <a:off x="5887124" y="4651097"/>
              <a:ext cx="827314" cy="4991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pPr algn="ctr" rtl="1"/>
              <a:r>
                <a:rPr lang="fa-IR" sz="16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افزایش</a:t>
              </a:r>
            </a:p>
            <a:p>
              <a:pPr algn="ctr" rtl="1"/>
              <a:r>
                <a:rPr lang="fa-IR" sz="16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 </a:t>
              </a:r>
              <a:r>
                <a:rPr lang="en-US" sz="16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[S</a:t>
              </a:r>
              <a:r>
                <a:rPr lang="en-US" sz="1600" b="0" baseline="-2500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2</a:t>
              </a:r>
              <a:r>
                <a:rPr lang="en-US" sz="160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]</a:t>
              </a:r>
              <a:endParaRPr lang="en-US" sz="1600" b="0" dirty="0">
                <a:solidFill>
                  <a:srgbClr val="00B0F0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  <a:p>
              <a:pPr algn="ctr" rtl="1"/>
              <a:endParaRPr lang="en-US" sz="1600" b="0" dirty="0">
                <a:solidFill>
                  <a:srgbClr val="00B0F0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817813-6BF3-DA81-E9CB-B50EE8A83067}"/>
                </a:ext>
              </a:extLst>
            </p:cNvPr>
            <p:cNvSpPr txBox="1"/>
            <p:nvPr/>
          </p:nvSpPr>
          <p:spPr>
            <a:xfrm>
              <a:off x="2621021" y="3741863"/>
              <a:ext cx="827314" cy="4991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pPr algn="ctr" rtl="1"/>
              <a:endParaRPr lang="en-US" sz="1600" b="0" dirty="0">
                <a:solidFill>
                  <a:srgbClr val="00B0F0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AA5B46-E201-BCAF-D438-CD6C4C0C7F38}"/>
                </a:ext>
              </a:extLst>
            </p:cNvPr>
            <p:cNvSpPr txBox="1"/>
            <p:nvPr/>
          </p:nvSpPr>
          <p:spPr>
            <a:xfrm>
              <a:off x="2621021" y="7238436"/>
              <a:ext cx="827314" cy="4991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pPr algn="ctr" rtl="1"/>
              <a:endParaRPr lang="en-US" sz="1600" b="0" dirty="0">
                <a:solidFill>
                  <a:srgbClr val="00B0F0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428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7">
                <a:extLst>
                  <a:ext uri="{FF2B5EF4-FFF2-40B4-BE49-F238E27FC236}">
                    <a16:creationId xmlns:a16="http://schemas.microsoft.com/office/drawing/2014/main" id="{EC2BBDDF-C0CC-61ED-90DD-DF381A6F80AB}"/>
                  </a:ext>
                </a:extLst>
              </p:cNvPr>
              <p:cNvSpPr txBox="1"/>
              <p:nvPr/>
            </p:nvSpPr>
            <p:spPr>
              <a:xfrm>
                <a:off x="0" y="950693"/>
                <a:ext cx="12192000" cy="3744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800" dirty="0">
                  <a:cs typeface="B Yekan" panose="00000400000000000000" pitchFamily="2" charset="-78"/>
                </a:endParaRPr>
              </a:p>
              <a:p>
                <a:pPr algn="ctr"/>
                <a:r>
                  <a:rPr lang="fa-IR" sz="3600" dirty="0">
                    <a:solidFill>
                      <a:srgbClr val="00B0F0"/>
                    </a:solidFill>
                    <a:cs typeface="B Yekan" panose="00000400000000000000" pitchFamily="2" charset="-78"/>
                  </a:rPr>
                  <a:t> </a:t>
                </a:r>
                <a:r>
                  <a:rPr lang="fa-IR" sz="4000" dirty="0">
                    <a:solidFill>
                      <a:srgbClr val="00B0F0"/>
                    </a:solidFill>
                    <a:cs typeface="B Yekan" panose="00000400000000000000" pitchFamily="2" charset="-78"/>
                  </a:rPr>
                  <a:t>عرض از مبدأ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800" dirty="0" smtClean="0">
                        <a:solidFill>
                          <a:srgbClr val="00B0F0"/>
                        </a:solidFill>
                        <a:cs typeface="B Yekan" panose="00000400000000000000" pitchFamily="2" charset="-78"/>
                      </a:rPr>
                      <m:t>=</m:t>
                    </m:r>
                    <m:r>
                      <m:rPr>
                        <m:nor/>
                      </m:rPr>
                      <a:rPr lang="fa-IR" sz="4800" b="0" i="0" dirty="0" smtClean="0">
                        <a:solidFill>
                          <a:srgbClr val="00B0F0"/>
                        </a:solidFill>
                        <a:cs typeface="B Yekan" panose="00000400000000000000" pitchFamily="2" charset="-78"/>
                      </a:rPr>
                      <m:t> </m:t>
                    </m:r>
                    <m:f>
                      <m:fPr>
                        <m:ctrlPr>
                          <a:rPr lang="en-US" sz="4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800" b="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48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8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4800" baseline="-250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max</m:t>
                        </m:r>
                      </m:den>
                    </m:f>
                  </m:oMath>
                </a14:m>
                <a:endParaRPr lang="en-US" sz="4800" baseline="-250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fa-IR" sz="4800" baseline="-2500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lang="fa-IR" sz="4800" dirty="0">
                    <a:solidFill>
                      <a:srgbClr val="00B0F0"/>
                    </a:solidFill>
                    <a:cs typeface="B Yekan" panose="00000400000000000000" pitchFamily="2" charset="-78"/>
                  </a:rPr>
                  <a:t> </a:t>
                </a:r>
                <a:r>
                  <a:rPr lang="fa-IR" sz="4000" dirty="0">
                    <a:solidFill>
                      <a:srgbClr val="00B0F0"/>
                    </a:solidFill>
                    <a:cs typeface="B Yekan" panose="00000400000000000000" pitchFamily="2" charset="-78"/>
                  </a:rPr>
                  <a:t>طول از مبدأ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800" dirty="0">
                        <a:solidFill>
                          <a:srgbClr val="00B0F0"/>
                        </a:solidFill>
                        <a:cs typeface="B Yekan" panose="00000400000000000000" pitchFamily="2" charset="-78"/>
                      </a:rPr>
                      <m:t>=</m:t>
                    </m:r>
                    <m:r>
                      <a:rPr lang="en-US" sz="4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B Yekan" panose="00000400000000000000" pitchFamily="2" charset="-78"/>
                      </a:rPr>
                      <m:t> </m:t>
                    </m:r>
                  </m:oMath>
                </a14:m>
                <a:r>
                  <a:rPr lang="en-US" sz="4800" dirty="0">
                    <a:solidFill>
                      <a:srgbClr val="00B0F0"/>
                    </a:solidFill>
                    <a:cs typeface="B Yekan" panose="00000400000000000000" pitchFamily="2" charset="-78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8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48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800" b="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4800" baseline="-250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m</m:t>
                        </m:r>
                      </m:den>
                    </m:f>
                  </m:oMath>
                </a14:m>
                <a:endParaRPr lang="en-US" sz="4800" dirty="0">
                  <a:cs typeface="B Yek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4" name="TextBox 17">
                <a:extLst>
                  <a:ext uri="{FF2B5EF4-FFF2-40B4-BE49-F238E27FC236}">
                    <a16:creationId xmlns:a16="http://schemas.microsoft.com/office/drawing/2014/main" id="{EC2BBDDF-C0CC-61ED-90DD-DF381A6F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50693"/>
                <a:ext cx="12192000" cy="3744551"/>
              </a:xfrm>
              <a:prstGeom prst="rect">
                <a:avLst/>
              </a:prstGeom>
              <a:blipFill>
                <a:blip r:embed="rId2"/>
                <a:stretch>
                  <a:fillRect b="-5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1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A955B97-C0EE-CA6C-54D9-EF16754B7831}"/>
              </a:ext>
            </a:extLst>
          </p:cNvPr>
          <p:cNvGrpSpPr/>
          <p:nvPr/>
        </p:nvGrpSpPr>
        <p:grpSpPr>
          <a:xfrm>
            <a:off x="862012" y="1028700"/>
            <a:ext cx="10467975" cy="4800600"/>
            <a:chOff x="862012" y="1028700"/>
            <a:chExt cx="10467975" cy="480060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3D7383C-B963-95FF-688B-D00CC0A148A0}"/>
                </a:ext>
              </a:extLst>
            </p:cNvPr>
            <p:cNvGrpSpPr/>
            <p:nvPr/>
          </p:nvGrpSpPr>
          <p:grpSpPr>
            <a:xfrm>
              <a:off x="862012" y="1028700"/>
              <a:ext cx="10467975" cy="4800600"/>
              <a:chOff x="862012" y="1028700"/>
              <a:chExt cx="10467975" cy="480060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88CA0BD-D87B-6B14-8469-9255B86B8477}"/>
                  </a:ext>
                </a:extLst>
              </p:cNvPr>
              <p:cNvGrpSpPr/>
              <p:nvPr/>
            </p:nvGrpSpPr>
            <p:grpSpPr>
              <a:xfrm>
                <a:off x="862012" y="1028700"/>
                <a:ext cx="10467975" cy="4800600"/>
                <a:chOff x="862012" y="1028700"/>
                <a:chExt cx="10467975" cy="480060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B3F365E2-4791-0B90-6418-5D93162B23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62012" y="1028700"/>
                  <a:ext cx="10467975" cy="4800600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9259C52-12C9-114C-54D7-C547E1F8F5D5}"/>
                    </a:ext>
                  </a:extLst>
                </p:cNvPr>
                <p:cNvSpPr txBox="1"/>
                <p:nvPr/>
              </p:nvSpPr>
              <p:spPr>
                <a:xfrm>
                  <a:off x="2875968" y="1089660"/>
                  <a:ext cx="1462352" cy="4924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6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اسید برای توقف واکنش</a:t>
                  </a:r>
                  <a:endParaRPr lang="en-US" sz="16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BF1290D-CB33-6317-A008-014514402D63}"/>
                    </a:ext>
                  </a:extLst>
                </p:cNvPr>
                <p:cNvSpPr txBox="1"/>
                <p:nvPr/>
              </p:nvSpPr>
              <p:spPr>
                <a:xfrm>
                  <a:off x="2977568" y="4266883"/>
                  <a:ext cx="690192" cy="2514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6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نور</a:t>
                  </a:r>
                  <a:endParaRPr lang="en-US" sz="16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411BC35-AD59-BFD7-28BF-C5017A698C40}"/>
                    </a:ext>
                  </a:extLst>
                </p:cNvPr>
                <p:cNvSpPr txBox="1"/>
                <p:nvPr/>
              </p:nvSpPr>
              <p:spPr>
                <a:xfrm>
                  <a:off x="1971728" y="5181283"/>
                  <a:ext cx="90424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6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مواد زائد</a:t>
                  </a:r>
                  <a:endParaRPr lang="en-US" sz="1600" b="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385E4A5-ACB9-68AE-4D14-2C6F3573E3FF}"/>
                    </a:ext>
                  </a:extLst>
                </p:cNvPr>
                <p:cNvSpPr txBox="1"/>
                <p:nvPr/>
              </p:nvSpPr>
              <p:spPr>
                <a:xfrm>
                  <a:off x="1015550" y="4040981"/>
                  <a:ext cx="904240" cy="4924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6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سیگنال میزان جذب</a:t>
                  </a:r>
                  <a:endParaRPr lang="en-US" sz="1600" b="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ACCC070-5E2B-0CD4-201C-568A82483968}"/>
                    </a:ext>
                  </a:extLst>
                </p:cNvPr>
                <p:cNvSpPr txBox="1"/>
                <p:nvPr/>
              </p:nvSpPr>
              <p:spPr>
                <a:xfrm>
                  <a:off x="1298442" y="1335881"/>
                  <a:ext cx="64166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6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آنزیم</a:t>
                  </a:r>
                  <a:endParaRPr lang="en-US" sz="16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8F80F3D-8B66-43E5-9388-50B2F9BA46E3}"/>
                    </a:ext>
                  </a:extLst>
                </p:cNvPr>
                <p:cNvSpPr txBox="1"/>
                <p:nvPr/>
              </p:nvSpPr>
              <p:spPr>
                <a:xfrm>
                  <a:off x="2184638" y="1363502"/>
                  <a:ext cx="90424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6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سوبسترا</a:t>
                  </a:r>
                  <a:endParaRPr lang="en-US" sz="16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3565510-9984-926C-3AC2-48864CF55411}"/>
                    </a:ext>
                  </a:extLst>
                </p:cNvPr>
                <p:cNvSpPr txBox="1"/>
                <p:nvPr/>
              </p:nvSpPr>
              <p:spPr>
                <a:xfrm>
                  <a:off x="5171678" y="2277902"/>
                  <a:ext cx="135104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4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افزایش غلظت آنزیم</a:t>
                  </a:r>
                  <a:endParaRPr lang="en-US" sz="14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7287899-FA39-C9CE-EE82-DB7D6F2610A9}"/>
                    </a:ext>
                  </a:extLst>
                </p:cNvPr>
                <p:cNvSpPr txBox="1"/>
                <p:nvPr/>
              </p:nvSpPr>
              <p:spPr>
                <a:xfrm rot="16200000">
                  <a:off x="3566398" y="3125101"/>
                  <a:ext cx="190984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4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غلظت فراورده (</a:t>
                  </a:r>
                  <a:r>
                    <a:rPr lang="en-US" sz="1400" dirty="0" err="1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nM</a:t>
                  </a:r>
                  <a:r>
                    <a:rPr lang="fa-IR" sz="14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)</a:t>
                  </a:r>
                  <a:endParaRPr lang="en-US" sz="14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93815F-E493-58D0-36F7-0689D6599B17}"/>
                    </a:ext>
                  </a:extLst>
                </p:cNvPr>
                <p:cNvSpPr txBox="1"/>
                <p:nvPr/>
              </p:nvSpPr>
              <p:spPr>
                <a:xfrm>
                  <a:off x="5918943" y="4594384"/>
                  <a:ext cx="84761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4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زمان (</a:t>
                  </a:r>
                  <a:r>
                    <a:rPr lang="en-US" sz="14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s</a:t>
                  </a:r>
                  <a:r>
                    <a:rPr lang="fa-IR" sz="14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)</a:t>
                  </a:r>
                  <a:endParaRPr lang="en-US" sz="14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48782D-1147-6862-A171-8C7C5A31350B}"/>
                    </a:ext>
                  </a:extLst>
                </p:cNvPr>
                <p:cNvSpPr txBox="1"/>
                <p:nvPr/>
              </p:nvSpPr>
              <p:spPr>
                <a:xfrm>
                  <a:off x="8686801" y="4594384"/>
                  <a:ext cx="1737360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4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غلظت آنزیم (</a:t>
                  </a:r>
                  <a:r>
                    <a:rPr lang="en-US" sz="1400" dirty="0" err="1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nM</a:t>
                  </a:r>
                  <a:r>
                    <a:rPr lang="fa-IR" sz="14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)</a:t>
                  </a:r>
                  <a:endParaRPr lang="en-US" sz="14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BF25216-3946-0A67-9F2D-08AC71D60262}"/>
                    </a:ext>
                  </a:extLst>
                </p:cNvPr>
                <p:cNvSpPr txBox="1"/>
                <p:nvPr/>
              </p:nvSpPr>
              <p:spPr>
                <a:xfrm rot="16200000">
                  <a:off x="7053912" y="3038860"/>
                  <a:ext cx="1737360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4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دامنه فاز انفجاری (</a:t>
                  </a:r>
                  <a:r>
                    <a:rPr lang="en-US" sz="1400" dirty="0" err="1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nM</a:t>
                  </a:r>
                  <a:r>
                    <a:rPr lang="fa-IR" sz="14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)</a:t>
                  </a:r>
                  <a:endParaRPr lang="en-US" sz="14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CBA1984-5D6A-4100-6084-006B729C177D}"/>
                    </a:ext>
                  </a:extLst>
                </p:cNvPr>
                <p:cNvSpPr txBox="1"/>
                <p:nvPr/>
              </p:nvSpPr>
              <p:spPr>
                <a:xfrm>
                  <a:off x="2875968" y="1062673"/>
                  <a:ext cx="1462352" cy="4924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6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اسید برای توقف واکنش</a:t>
                  </a:r>
                  <a:endParaRPr lang="en-US" sz="1600" b="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3BCF6C-8F49-E9BF-4C8A-5625697EAC58}"/>
                    </a:ext>
                  </a:extLst>
                </p:cNvPr>
                <p:cNvSpPr txBox="1"/>
                <p:nvPr/>
              </p:nvSpPr>
              <p:spPr>
                <a:xfrm>
                  <a:off x="2977568" y="4239896"/>
                  <a:ext cx="690192" cy="2514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6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نور</a:t>
                  </a:r>
                  <a:endParaRPr lang="en-US" sz="1600" b="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A8A1E0-F3B9-4523-4CFC-6B6D19F51AB6}"/>
                    </a:ext>
                  </a:extLst>
                </p:cNvPr>
                <p:cNvSpPr txBox="1"/>
                <p:nvPr/>
              </p:nvSpPr>
              <p:spPr>
                <a:xfrm>
                  <a:off x="1298442" y="1308894"/>
                  <a:ext cx="64166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6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آنزیم</a:t>
                  </a:r>
                  <a:endParaRPr lang="en-US" sz="1600" b="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CA81D8C-F449-D47C-3E76-231B72E9728F}"/>
                    </a:ext>
                  </a:extLst>
                </p:cNvPr>
                <p:cNvSpPr txBox="1"/>
                <p:nvPr/>
              </p:nvSpPr>
              <p:spPr>
                <a:xfrm>
                  <a:off x="2184638" y="1336515"/>
                  <a:ext cx="90424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6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سوبسترا</a:t>
                  </a:r>
                  <a:endParaRPr lang="en-US" sz="1600" b="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204372A-33EF-156A-C946-2F9BB346EF15}"/>
                    </a:ext>
                  </a:extLst>
                </p:cNvPr>
                <p:cNvSpPr txBox="1"/>
                <p:nvPr/>
              </p:nvSpPr>
              <p:spPr>
                <a:xfrm>
                  <a:off x="5171678" y="2250915"/>
                  <a:ext cx="135104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4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افزایش غلظت آنزیم</a:t>
                  </a:r>
                  <a:endParaRPr lang="en-US" sz="1400" b="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CB16002-D6B2-8E2D-3D4A-BD2AB8E51CB2}"/>
                    </a:ext>
                  </a:extLst>
                </p:cNvPr>
                <p:cNvSpPr txBox="1"/>
                <p:nvPr/>
              </p:nvSpPr>
              <p:spPr>
                <a:xfrm rot="16200000">
                  <a:off x="3566398" y="3098114"/>
                  <a:ext cx="190984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4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غلظت فراورده (</a:t>
                  </a:r>
                  <a:r>
                    <a:rPr lang="en-US" sz="1400" dirty="0" err="1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nM</a:t>
                  </a:r>
                  <a:r>
                    <a:rPr lang="fa-IR" sz="14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)</a:t>
                  </a:r>
                  <a:endParaRPr lang="en-US" sz="1400" b="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C2431C0-3B9B-A14F-5E9F-828BABED9E4C}"/>
                    </a:ext>
                  </a:extLst>
                </p:cNvPr>
                <p:cNvSpPr txBox="1"/>
                <p:nvPr/>
              </p:nvSpPr>
              <p:spPr>
                <a:xfrm>
                  <a:off x="5918943" y="4567397"/>
                  <a:ext cx="847617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4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زمان (</a:t>
                  </a:r>
                  <a:r>
                    <a:rPr lang="en-US" sz="14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s</a:t>
                  </a:r>
                  <a:r>
                    <a:rPr lang="fa-IR" sz="14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)</a:t>
                  </a:r>
                  <a:endParaRPr lang="en-US" sz="1400" b="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9E6982D-670A-0220-AAF8-CAB252972066}"/>
                    </a:ext>
                  </a:extLst>
                </p:cNvPr>
                <p:cNvSpPr txBox="1"/>
                <p:nvPr/>
              </p:nvSpPr>
              <p:spPr>
                <a:xfrm>
                  <a:off x="8686801" y="4567397"/>
                  <a:ext cx="1737360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4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غلظت آنزیم (</a:t>
                  </a:r>
                  <a:r>
                    <a:rPr lang="en-US" sz="1400" dirty="0" err="1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nM</a:t>
                  </a:r>
                  <a:r>
                    <a:rPr lang="fa-IR" sz="14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)</a:t>
                  </a:r>
                  <a:endParaRPr lang="en-US" sz="1400" b="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8C6DCCB-4C59-110E-89EF-F5B360FE957A}"/>
                    </a:ext>
                  </a:extLst>
                </p:cNvPr>
                <p:cNvSpPr txBox="1"/>
                <p:nvPr/>
              </p:nvSpPr>
              <p:spPr>
                <a:xfrm rot="16200000">
                  <a:off x="7053912" y="3011873"/>
                  <a:ext cx="1737360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1"/>
                  <a:r>
                    <a:rPr lang="fa-IR" sz="14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دامنه فاز انفجاری (</a:t>
                  </a:r>
                  <a:r>
                    <a:rPr lang="en-US" sz="1400" dirty="0" err="1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nM</a:t>
                  </a:r>
                  <a:r>
                    <a:rPr lang="fa-IR" sz="1400" dirty="0">
                      <a:solidFill>
                        <a:srgbClr val="21D5FF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rPr>
                    <a:t>)</a:t>
                  </a:r>
                  <a:endParaRPr lang="en-US" sz="1400" b="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775D63-3898-B343-BC43-3FA293BBAA16}"/>
                  </a:ext>
                </a:extLst>
              </p:cNvPr>
              <p:cNvSpPr txBox="1"/>
              <p:nvPr/>
            </p:nvSpPr>
            <p:spPr>
              <a:xfrm>
                <a:off x="5060420" y="2705080"/>
                <a:ext cx="741677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 rtl="1"/>
                <a: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برون یابی</a:t>
                </a:r>
                <a:endParaRPr lang="en-US" sz="1400" b="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85BE824-5A64-A883-8BE4-47ACA48EB293}"/>
                  </a:ext>
                </a:extLst>
              </p:cNvPr>
              <p:cNvCxnSpPr/>
              <p:nvPr/>
            </p:nvCxnSpPr>
            <p:spPr>
              <a:xfrm flipH="1">
                <a:off x="5273040" y="2946400"/>
                <a:ext cx="152400" cy="406400"/>
              </a:xfrm>
              <a:prstGeom prst="straightConnector1">
                <a:avLst/>
              </a:prstGeom>
              <a:ln w="28575">
                <a:solidFill>
                  <a:srgbClr val="21D5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B53E3D8-EB14-3096-AB75-D02D5201EF77}"/>
                </a:ext>
              </a:extLst>
            </p:cNvPr>
            <p:cNvSpPr txBox="1"/>
            <p:nvPr/>
          </p:nvSpPr>
          <p:spPr>
            <a:xfrm>
              <a:off x="938955" y="4775502"/>
              <a:ext cx="84761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rtl="1"/>
              <a:r>
                <a:rPr lang="fa-IR" sz="14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سلول جریان</a:t>
              </a:r>
              <a:endParaRPr lang="en-US" sz="1400" b="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B9AA925-CE0B-D660-6366-F7118E9C9D0C}"/>
                </a:ext>
              </a:extLst>
            </p:cNvPr>
            <p:cNvSpPr txBox="1"/>
            <p:nvPr/>
          </p:nvSpPr>
          <p:spPr>
            <a:xfrm>
              <a:off x="943585" y="4992826"/>
              <a:ext cx="138887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rtl="1"/>
              <a:r>
                <a:rPr lang="fa-IR" sz="14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در اسپکتروفتومتر</a:t>
              </a:r>
              <a:endParaRPr lang="en-US" sz="1400" b="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37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B2BFF2DF-8E32-4D2D-7641-C8927F969CA1}"/>
              </a:ext>
            </a:extLst>
          </p:cNvPr>
          <p:cNvGrpSpPr/>
          <p:nvPr/>
        </p:nvGrpSpPr>
        <p:grpSpPr>
          <a:xfrm>
            <a:off x="2244436" y="0"/>
            <a:ext cx="7656022" cy="6858000"/>
            <a:chOff x="2244436" y="0"/>
            <a:chExt cx="7656022" cy="6858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D599C2-BEE4-052B-C607-7E7A42EF17DC}"/>
                </a:ext>
              </a:extLst>
            </p:cNvPr>
            <p:cNvGrpSpPr/>
            <p:nvPr/>
          </p:nvGrpSpPr>
          <p:grpSpPr>
            <a:xfrm>
              <a:off x="2244436" y="0"/>
              <a:ext cx="7656022" cy="6858000"/>
              <a:chOff x="2244436" y="0"/>
              <a:chExt cx="7656022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F86E262-B3E3-5D27-1CFB-23137BC373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-44612" r="-43457"/>
              <a:stretch/>
            </p:blipFill>
            <p:spPr>
              <a:xfrm>
                <a:off x="2244436" y="0"/>
                <a:ext cx="7656022" cy="68580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AA2A37-37FB-3123-7537-C45B8209F365}"/>
                  </a:ext>
                </a:extLst>
              </p:cNvPr>
              <p:cNvSpPr txBox="1"/>
              <p:nvPr/>
            </p:nvSpPr>
            <p:spPr>
              <a:xfrm>
                <a:off x="4762222" y="119594"/>
                <a:ext cx="135124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 rtl="1"/>
                <a: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اتصال به سوبسترا</a:t>
                </a:r>
                <a:endParaRPr lang="en-US" sz="1400" b="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FE04D5-F7D3-53AD-8DFC-6266B6BA40E2}"/>
                  </a:ext>
                </a:extLst>
              </p:cNvPr>
              <p:cNvSpPr txBox="1"/>
              <p:nvPr/>
            </p:nvSpPr>
            <p:spPr>
              <a:xfrm rot="16200000">
                <a:off x="3985408" y="769401"/>
                <a:ext cx="12996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 rtl="1"/>
                <a: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اتصال به مهار کننده</a:t>
                </a:r>
                <a:endParaRPr lang="en-US" sz="1400" b="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1A2E7-9686-97CA-6321-E73B8B2A361D}"/>
                  </a:ext>
                </a:extLst>
              </p:cNvPr>
              <p:cNvSpPr txBox="1"/>
              <p:nvPr/>
            </p:nvSpPr>
            <p:spPr>
              <a:xfrm>
                <a:off x="6508204" y="1720311"/>
                <a:ext cx="105444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 rtl="1"/>
                <a: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ثابت ماندن </a:t>
                </a:r>
                <a:r>
                  <a:rPr lang="en-US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V</a:t>
                </a:r>
                <a:r>
                  <a:rPr lang="en-US" sz="1400" baseline="-250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max</a:t>
                </a:r>
                <a:endParaRPr lang="en-US" sz="14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931317-2D58-21D6-26BB-2C05A3E2ECCF}"/>
                  </a:ext>
                </a:extLst>
              </p:cNvPr>
              <p:cNvSpPr txBox="1"/>
              <p:nvPr/>
            </p:nvSpPr>
            <p:spPr>
              <a:xfrm>
                <a:off x="5985483" y="2935166"/>
                <a:ext cx="77627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 rtl="1"/>
                <a: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افزایش </a:t>
                </a:r>
                <a:r>
                  <a:rPr lang="en-US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K</a:t>
                </a:r>
                <a:r>
                  <a:rPr lang="en-US" sz="1400" baseline="-250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m</a:t>
                </a:r>
                <a:endParaRPr lang="en-US" sz="14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A6EC2F-483A-0200-6719-E64973071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0967" y="2935166"/>
                <a:ext cx="324516" cy="107722"/>
              </a:xfrm>
              <a:prstGeom prst="straightConnector1">
                <a:avLst/>
              </a:prstGeom>
              <a:ln w="28575">
                <a:solidFill>
                  <a:srgbClr val="21D5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7D6A03-1C99-6D46-B474-E8E4B98CEDCC}"/>
                  </a:ext>
                </a:extLst>
              </p:cNvPr>
              <p:cNvSpPr txBox="1"/>
              <p:nvPr/>
            </p:nvSpPr>
            <p:spPr>
              <a:xfrm>
                <a:off x="6096000" y="5870332"/>
                <a:ext cx="109450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 rtl="1"/>
                <a: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بدون مهار کننده</a:t>
                </a:r>
                <a:endParaRPr lang="en-US" sz="14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6A5F7B-C753-87A9-7CE4-A5BB15859FDE}"/>
                  </a:ext>
                </a:extLst>
              </p:cNvPr>
              <p:cNvSpPr txBox="1"/>
              <p:nvPr/>
            </p:nvSpPr>
            <p:spPr>
              <a:xfrm>
                <a:off x="6954684" y="4642274"/>
                <a:ext cx="73458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 rtl="1"/>
                <a: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افزایش غلظت</a:t>
                </a:r>
                <a:b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</a:br>
                <a: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 مهار کننده</a:t>
                </a:r>
                <a:endParaRPr lang="en-US" sz="14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3111E-B893-AB88-4F5F-E01C0236F221}"/>
                  </a:ext>
                </a:extLst>
              </p:cNvPr>
              <p:cNvSpPr txBox="1"/>
              <p:nvPr/>
            </p:nvSpPr>
            <p:spPr>
              <a:xfrm>
                <a:off x="6301047" y="3811777"/>
                <a:ext cx="1830394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 rtl="1"/>
                <a: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با غلظت بیشتر سوبسترا آنزیم به همان </a:t>
                </a:r>
                <a:r>
                  <a:rPr lang="en-US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V</a:t>
                </a:r>
                <a:r>
                  <a:rPr lang="en-US" sz="1400" baseline="-250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max</a:t>
                </a:r>
                <a: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 میرسد </a:t>
                </a:r>
                <a:endParaRPr lang="en-US" sz="14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00DA00F-AD0E-0C1F-AFC3-0DC847527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0444" y="3783073"/>
                <a:ext cx="1859280" cy="0"/>
              </a:xfrm>
              <a:prstGeom prst="straightConnector1">
                <a:avLst/>
              </a:prstGeom>
              <a:ln w="28575">
                <a:solidFill>
                  <a:srgbClr val="21D5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762E3B-2858-71CF-74CB-EE930962EC9F}"/>
                  </a:ext>
                </a:extLst>
              </p:cNvPr>
              <p:cNvSpPr txBox="1"/>
              <p:nvPr/>
            </p:nvSpPr>
            <p:spPr>
              <a:xfrm>
                <a:off x="6113470" y="6118415"/>
                <a:ext cx="40846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 rtl="1"/>
                <a: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شیب</a:t>
                </a:r>
                <a:endParaRPr lang="en-US" sz="14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D91281-E570-696B-3624-5D73BB1B23A9}"/>
                  </a:ext>
                </a:extLst>
              </p:cNvPr>
              <p:cNvSpPr txBox="1"/>
              <p:nvPr/>
            </p:nvSpPr>
            <p:spPr>
              <a:xfrm>
                <a:off x="4742937" y="6601679"/>
                <a:ext cx="1151472" cy="21544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pPr algn="ctr" rtl="1"/>
                <a: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عرض از مبدأ</a:t>
                </a:r>
                <a:endParaRPr lang="en-US" sz="14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3DEE46C5-0D72-3F04-3828-7775F35A9E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2697" y="6333859"/>
                <a:ext cx="198270" cy="254748"/>
              </a:xfrm>
              <a:prstGeom prst="straightConnector1">
                <a:avLst/>
              </a:prstGeom>
              <a:ln w="28575">
                <a:solidFill>
                  <a:srgbClr val="21D5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4ACAAA-1E13-CBCA-DDFB-E8BC074F2F93}"/>
                  </a:ext>
                </a:extLst>
              </p:cNvPr>
              <p:cNvSpPr txBox="1"/>
              <p:nvPr/>
            </p:nvSpPr>
            <p:spPr>
              <a:xfrm>
                <a:off x="4115791" y="5409787"/>
                <a:ext cx="518174" cy="254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pPr algn="ctr" rtl="1"/>
                <a:r>
                  <a:rPr lang="fa-IR" sz="1400" dirty="0">
                    <a:solidFill>
                      <a:srgbClr val="21D5FF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طول از مبدأ</a:t>
                </a:r>
                <a:endParaRPr lang="en-US" sz="14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E85F1E-06E2-13AC-8E9C-A03A07A95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7493" y="5664535"/>
                <a:ext cx="234729" cy="304003"/>
              </a:xfrm>
              <a:prstGeom prst="straightConnector1">
                <a:avLst/>
              </a:prstGeom>
              <a:ln w="28575">
                <a:solidFill>
                  <a:srgbClr val="21D5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6C71E1-F29D-CA4C-7A95-C31BC7FEE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5667" y="4756606"/>
              <a:ext cx="1637144" cy="168469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9747E03-3D5F-2E5C-D424-CBFE10AEF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0229" y="5120616"/>
              <a:ext cx="1752582" cy="132366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E355C5-4D09-E03E-3BC4-B0F952EA0D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2222" y="5464844"/>
              <a:ext cx="1920589" cy="957669"/>
            </a:xfrm>
            <a:prstGeom prst="line">
              <a:avLst/>
            </a:prstGeom>
            <a:ln w="19050">
              <a:solidFill>
                <a:srgbClr val="21D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719971-9DFF-8740-554E-4793E0A429AD}"/>
                </a:ext>
              </a:extLst>
            </p:cNvPr>
            <p:cNvCxnSpPr/>
            <p:nvPr/>
          </p:nvCxnSpPr>
          <p:spPr>
            <a:xfrm>
              <a:off x="4850606" y="2795356"/>
              <a:ext cx="0" cy="814387"/>
            </a:xfrm>
            <a:prstGeom prst="line">
              <a:avLst/>
            </a:prstGeom>
            <a:ln w="19050">
              <a:solidFill>
                <a:srgbClr val="21D5F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560094-F251-E963-A52A-0D65F202FEEB}"/>
                </a:ext>
              </a:extLst>
            </p:cNvPr>
            <p:cNvCxnSpPr/>
            <p:nvPr/>
          </p:nvCxnSpPr>
          <p:spPr>
            <a:xfrm>
              <a:off x="5108202" y="2795355"/>
              <a:ext cx="0" cy="814387"/>
            </a:xfrm>
            <a:prstGeom prst="line">
              <a:avLst/>
            </a:prstGeom>
            <a:ln w="1905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97F3254-2FE4-68E4-E410-EAB8DB920F6B}"/>
                </a:ext>
              </a:extLst>
            </p:cNvPr>
            <p:cNvCxnSpPr/>
            <p:nvPr/>
          </p:nvCxnSpPr>
          <p:spPr>
            <a:xfrm>
              <a:off x="5608560" y="2795354"/>
              <a:ext cx="0" cy="814387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926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363DC98-5478-5B0B-EDC4-5FDD4F6B194F}"/>
              </a:ext>
            </a:extLst>
          </p:cNvPr>
          <p:cNvSpPr/>
          <p:nvPr/>
        </p:nvSpPr>
        <p:spPr>
          <a:xfrm>
            <a:off x="-133884" y="0"/>
            <a:ext cx="15487448" cy="8172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874E1D-1304-DDDB-C421-9501D7241426}"/>
              </a:ext>
            </a:extLst>
          </p:cNvPr>
          <p:cNvGrpSpPr/>
          <p:nvPr/>
        </p:nvGrpSpPr>
        <p:grpSpPr>
          <a:xfrm>
            <a:off x="0" y="106681"/>
            <a:ext cx="4145280" cy="3926839"/>
            <a:chOff x="0" y="106681"/>
            <a:chExt cx="4145280" cy="392683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ED1EA3-3EE4-29A8-1809-279AD91FF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" y="782873"/>
              <a:ext cx="2647763" cy="1411687"/>
            </a:xfrm>
            <a:prstGeom prst="line">
              <a:avLst/>
            </a:prstGeom>
            <a:ln w="28575">
              <a:solidFill>
                <a:srgbClr val="21D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D12B2FE-4004-A243-CC57-3386F9B6AB38}"/>
                </a:ext>
              </a:extLst>
            </p:cNvPr>
            <p:cNvGrpSpPr/>
            <p:nvPr/>
          </p:nvGrpSpPr>
          <p:grpSpPr>
            <a:xfrm>
              <a:off x="0" y="106681"/>
              <a:ext cx="4145280" cy="3926839"/>
              <a:chOff x="0" y="106681"/>
              <a:chExt cx="4145280" cy="3926839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0ED1EA3-3EE4-29A8-1809-279AD91FF043}"/>
                  </a:ext>
                </a:extLst>
              </p:cNvPr>
              <p:cNvCxnSpPr/>
              <p:nvPr/>
            </p:nvCxnSpPr>
            <p:spPr>
              <a:xfrm>
                <a:off x="1391920" y="243840"/>
                <a:ext cx="0" cy="378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999E246-717F-A021-E618-0F932750B3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194560"/>
                <a:ext cx="4145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9581511-9F48-BEF7-6537-FB68AD3AA4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2514" y="431799"/>
                <a:ext cx="2255499" cy="176276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0ED1EA3-3EE4-29A8-1809-279AD91FF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1840" y="106681"/>
                <a:ext cx="1964270" cy="208787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59C466-7CEC-6687-7D66-E7D663544D8F}"/>
              </a:ext>
            </a:extLst>
          </p:cNvPr>
          <p:cNvGrpSpPr/>
          <p:nvPr/>
        </p:nvGrpSpPr>
        <p:grpSpPr>
          <a:xfrm>
            <a:off x="5537200" y="243840"/>
            <a:ext cx="4145280" cy="3789680"/>
            <a:chOff x="0" y="243840"/>
            <a:chExt cx="4145280" cy="378968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4C4ED13-151B-0FB8-D08E-B726DAD3AB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880" y="1095126"/>
              <a:ext cx="1574800" cy="1099433"/>
            </a:xfrm>
            <a:prstGeom prst="line">
              <a:avLst/>
            </a:prstGeom>
            <a:ln w="28575">
              <a:solidFill>
                <a:srgbClr val="21D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143177-36AD-8A58-EB39-44CA8F3A5CD0}"/>
                </a:ext>
              </a:extLst>
            </p:cNvPr>
            <p:cNvGrpSpPr/>
            <p:nvPr/>
          </p:nvGrpSpPr>
          <p:grpSpPr>
            <a:xfrm>
              <a:off x="0" y="243840"/>
              <a:ext cx="4145280" cy="3789680"/>
              <a:chOff x="0" y="243840"/>
              <a:chExt cx="4145280" cy="378968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A81F276-4DEE-1494-E841-DF0BADFD3493}"/>
                  </a:ext>
                </a:extLst>
              </p:cNvPr>
              <p:cNvCxnSpPr/>
              <p:nvPr/>
            </p:nvCxnSpPr>
            <p:spPr>
              <a:xfrm>
                <a:off x="1391920" y="243840"/>
                <a:ext cx="0" cy="378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2AA22E0-C544-0DB3-08DB-678D8B3A9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194560"/>
                <a:ext cx="4145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A0EC84E-A4F6-4AD7-F669-8906A500AD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400" y="903821"/>
                <a:ext cx="1859280" cy="129073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E3DB22E-A8F8-FA81-39B3-CDA5A3C87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2560" y="711198"/>
                <a:ext cx="2062480" cy="145796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2197FA-77A8-6C3E-EB61-599015B9557E}"/>
              </a:ext>
            </a:extLst>
          </p:cNvPr>
          <p:cNvGrpSpPr/>
          <p:nvPr/>
        </p:nvGrpSpPr>
        <p:grpSpPr>
          <a:xfrm>
            <a:off x="0" y="4282440"/>
            <a:ext cx="4145280" cy="3789680"/>
            <a:chOff x="0" y="243840"/>
            <a:chExt cx="4145280" cy="378968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425268-75D5-7ECD-C74B-6D13015C5C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0880" y="1130618"/>
              <a:ext cx="1569721" cy="1063941"/>
            </a:xfrm>
            <a:prstGeom prst="line">
              <a:avLst/>
            </a:prstGeom>
            <a:ln w="28575">
              <a:solidFill>
                <a:srgbClr val="21D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5761CB9-643F-5978-B414-CD2C351563FD}"/>
                </a:ext>
              </a:extLst>
            </p:cNvPr>
            <p:cNvGrpSpPr/>
            <p:nvPr/>
          </p:nvGrpSpPr>
          <p:grpSpPr>
            <a:xfrm>
              <a:off x="0" y="243840"/>
              <a:ext cx="4145280" cy="3789680"/>
              <a:chOff x="0" y="243840"/>
              <a:chExt cx="4145280" cy="378968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79E782F-3A6C-D6DE-97C6-45E81B7A655F}"/>
                  </a:ext>
                </a:extLst>
              </p:cNvPr>
              <p:cNvCxnSpPr/>
              <p:nvPr/>
            </p:nvCxnSpPr>
            <p:spPr>
              <a:xfrm>
                <a:off x="1391920" y="243840"/>
                <a:ext cx="0" cy="378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C46580E-0B1B-5607-B76C-B0B6A8011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194560"/>
                <a:ext cx="4145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3514F81-0C2C-BB1A-E87E-7A6BBD10D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1040" y="920343"/>
                <a:ext cx="1549400" cy="1274215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3EB75CD-8AE2-16A4-CABB-CEF71D4B33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880" y="711198"/>
                <a:ext cx="1534160" cy="148336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7A51A7C-8762-CCE5-91F2-576F951632E2}"/>
              </a:ext>
            </a:extLst>
          </p:cNvPr>
          <p:cNvGrpSpPr/>
          <p:nvPr/>
        </p:nvGrpSpPr>
        <p:grpSpPr>
          <a:xfrm>
            <a:off x="5537200" y="4282438"/>
            <a:ext cx="4145280" cy="3789682"/>
            <a:chOff x="0" y="243838"/>
            <a:chExt cx="4145280" cy="378968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AD2F2EF-7DB1-C1CA-6D8D-941AB2F5B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92" y="1219198"/>
              <a:ext cx="2461342" cy="975360"/>
            </a:xfrm>
            <a:prstGeom prst="line">
              <a:avLst/>
            </a:prstGeom>
            <a:ln w="28575">
              <a:solidFill>
                <a:srgbClr val="21D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247DD4B-D872-CC61-79EB-506F3768574E}"/>
                </a:ext>
              </a:extLst>
            </p:cNvPr>
            <p:cNvGrpSpPr/>
            <p:nvPr/>
          </p:nvGrpSpPr>
          <p:grpSpPr>
            <a:xfrm>
              <a:off x="0" y="243838"/>
              <a:ext cx="4145280" cy="3789682"/>
              <a:chOff x="0" y="243838"/>
              <a:chExt cx="4145280" cy="3789682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A19A774-EA88-1E9D-26DF-1E11E6630012}"/>
                  </a:ext>
                </a:extLst>
              </p:cNvPr>
              <p:cNvCxnSpPr/>
              <p:nvPr/>
            </p:nvCxnSpPr>
            <p:spPr>
              <a:xfrm>
                <a:off x="1391920" y="243840"/>
                <a:ext cx="0" cy="378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07951A6-AF83-50C9-2DE8-1C95853D4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194560"/>
                <a:ext cx="4145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77A5B9E-AD38-1B1A-0125-155ED42B9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532" y="838267"/>
                <a:ext cx="2042159" cy="135629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CD6D603-B214-0539-C2D6-7A33BDAA23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1532" y="243838"/>
                <a:ext cx="1706880" cy="195072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0181AEB-CD1D-3C4E-601E-439E3BAF2169}"/>
              </a:ext>
            </a:extLst>
          </p:cNvPr>
          <p:cNvGrpSpPr/>
          <p:nvPr/>
        </p:nvGrpSpPr>
        <p:grpSpPr>
          <a:xfrm>
            <a:off x="10236199" y="3636553"/>
            <a:ext cx="4505961" cy="4435567"/>
            <a:chOff x="-360681" y="-402047"/>
            <a:chExt cx="4505961" cy="443556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3D5464-2041-660F-D657-33B7C5D20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60681" y="1219198"/>
              <a:ext cx="2829560" cy="1868716"/>
            </a:xfrm>
            <a:prstGeom prst="line">
              <a:avLst/>
            </a:prstGeom>
            <a:ln w="28575">
              <a:solidFill>
                <a:srgbClr val="21D5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9CE06F0-4859-453C-856E-892A618161AF}"/>
                </a:ext>
              </a:extLst>
            </p:cNvPr>
            <p:cNvGrpSpPr/>
            <p:nvPr/>
          </p:nvGrpSpPr>
          <p:grpSpPr>
            <a:xfrm>
              <a:off x="-218440" y="-402047"/>
              <a:ext cx="4363720" cy="4435567"/>
              <a:chOff x="-218440" y="-402047"/>
              <a:chExt cx="4363720" cy="4435567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5BC2DAE-6EDB-E44E-CF50-30F44D7DC4CB}"/>
                  </a:ext>
                </a:extLst>
              </p:cNvPr>
              <p:cNvCxnSpPr/>
              <p:nvPr/>
            </p:nvCxnSpPr>
            <p:spPr>
              <a:xfrm>
                <a:off x="1391920" y="243840"/>
                <a:ext cx="0" cy="3789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4DB87BF-CA70-5EF8-A6BE-F6ED06AAE7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2194560"/>
                <a:ext cx="4145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941F9F6-5D69-3196-E7E5-EFE8BB66B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360" y="-402047"/>
                <a:ext cx="2128519" cy="3828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EBD7547-1166-E6BC-8E41-A97CC6F977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218440" y="480469"/>
                <a:ext cx="2638436" cy="2878138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E42E53A-724F-AB23-FEC5-8D12F29E6776}"/>
              </a:ext>
            </a:extLst>
          </p:cNvPr>
          <p:cNvGrpSpPr/>
          <p:nvPr/>
        </p:nvGrpSpPr>
        <p:grpSpPr>
          <a:xfrm>
            <a:off x="3741571" y="4104003"/>
            <a:ext cx="1183338" cy="1641475"/>
            <a:chOff x="3405923" y="4260171"/>
            <a:chExt cx="1183338" cy="164147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11135A3-B861-897C-7642-E01F941C6D1F}"/>
                </a:ext>
              </a:extLst>
            </p:cNvPr>
            <p:cNvSpPr txBox="1"/>
            <p:nvPr/>
          </p:nvSpPr>
          <p:spPr>
            <a:xfrm>
              <a:off x="3405923" y="4260171"/>
              <a:ext cx="1183338" cy="16414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rtl="1"/>
              <a:r>
                <a:rPr lang="en-US" sz="3200" b="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V</a:t>
              </a:r>
              <a:r>
                <a:rPr lang="en-US" sz="32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max</a:t>
              </a:r>
            </a:p>
            <a:p>
              <a:pPr rtl="1"/>
              <a:endParaRPr lang="en-US" sz="32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  <a:p>
              <a:pPr rtl="1"/>
              <a:r>
                <a:rPr lang="en-US" sz="3200" b="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K</a:t>
              </a:r>
              <a:r>
                <a:rPr lang="en-US" sz="32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m</a:t>
              </a:r>
            </a:p>
            <a:p>
              <a:pPr rtl="1"/>
              <a:endParaRPr lang="en-US" sz="32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84" name="Arrow: Up 83">
              <a:extLst>
                <a:ext uri="{FF2B5EF4-FFF2-40B4-BE49-F238E27FC236}">
                  <a16:creationId xmlns:a16="http://schemas.microsoft.com/office/drawing/2014/main" id="{BAC5B71C-566F-6762-383C-32C5A3B221FA}"/>
                </a:ext>
              </a:extLst>
            </p:cNvPr>
            <p:cNvSpPr/>
            <p:nvPr/>
          </p:nvSpPr>
          <p:spPr>
            <a:xfrm rot="10800000">
              <a:off x="4110445" y="4322947"/>
              <a:ext cx="374469" cy="508496"/>
            </a:xfrm>
            <a:prstGeom prst="upArrow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1F20D48-0BF9-8953-013F-B104A7E54D6C}"/>
                </a:ext>
              </a:extLst>
            </p:cNvPr>
            <p:cNvSpPr/>
            <p:nvPr/>
          </p:nvSpPr>
          <p:spPr>
            <a:xfrm>
              <a:off x="4066758" y="5279332"/>
              <a:ext cx="492324" cy="1209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93FD2EB-D9B0-4FB2-7B65-8B2FF170D401}"/>
              </a:ext>
            </a:extLst>
          </p:cNvPr>
          <p:cNvGrpSpPr/>
          <p:nvPr/>
        </p:nvGrpSpPr>
        <p:grpSpPr>
          <a:xfrm>
            <a:off x="8994281" y="431799"/>
            <a:ext cx="1148080" cy="1641475"/>
            <a:chOff x="8215988" y="492990"/>
            <a:chExt cx="1148080" cy="164147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F8025DA-8976-5BEE-450C-E877C3830D8A}"/>
                </a:ext>
              </a:extLst>
            </p:cNvPr>
            <p:cNvSpPr txBox="1"/>
            <p:nvPr/>
          </p:nvSpPr>
          <p:spPr>
            <a:xfrm>
              <a:off x="8215988" y="492990"/>
              <a:ext cx="1148080" cy="16414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rtl="1"/>
              <a:r>
                <a:rPr lang="en-US" sz="3200" b="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V</a:t>
              </a:r>
              <a:r>
                <a:rPr lang="en-US" sz="32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max</a:t>
              </a:r>
            </a:p>
            <a:p>
              <a:pPr rtl="1"/>
              <a:endParaRPr lang="en-US" sz="32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  <a:p>
              <a:pPr rtl="1"/>
              <a:r>
                <a:rPr lang="en-US" sz="3200" b="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K</a:t>
              </a:r>
              <a:r>
                <a:rPr lang="en-US" sz="32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m</a:t>
              </a:r>
            </a:p>
            <a:p>
              <a:pPr rtl="1"/>
              <a:endParaRPr lang="en-US" sz="32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109" name="Arrow: Up 108">
              <a:extLst>
                <a:ext uri="{FF2B5EF4-FFF2-40B4-BE49-F238E27FC236}">
                  <a16:creationId xmlns:a16="http://schemas.microsoft.com/office/drawing/2014/main" id="{50E37186-0251-E457-2A91-57353584C93E}"/>
                </a:ext>
              </a:extLst>
            </p:cNvPr>
            <p:cNvSpPr/>
            <p:nvPr/>
          </p:nvSpPr>
          <p:spPr>
            <a:xfrm rot="10800000">
              <a:off x="8916228" y="558254"/>
              <a:ext cx="374469" cy="508496"/>
            </a:xfrm>
            <a:prstGeom prst="upArrow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Arrow: Up 109">
              <a:extLst>
                <a:ext uri="{FF2B5EF4-FFF2-40B4-BE49-F238E27FC236}">
                  <a16:creationId xmlns:a16="http://schemas.microsoft.com/office/drawing/2014/main" id="{156492CE-7BEF-9F3C-1F65-9B6D645D9C89}"/>
                </a:ext>
              </a:extLst>
            </p:cNvPr>
            <p:cNvSpPr/>
            <p:nvPr/>
          </p:nvSpPr>
          <p:spPr>
            <a:xfrm rot="10800000">
              <a:off x="8921308" y="1399499"/>
              <a:ext cx="374469" cy="508496"/>
            </a:xfrm>
            <a:prstGeom prst="upArrow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E265148-74DB-39CF-C167-384A3850EF4C}"/>
              </a:ext>
            </a:extLst>
          </p:cNvPr>
          <p:cNvGrpSpPr/>
          <p:nvPr/>
        </p:nvGrpSpPr>
        <p:grpSpPr>
          <a:xfrm>
            <a:off x="9082649" y="4182499"/>
            <a:ext cx="1089577" cy="1641475"/>
            <a:chOff x="8138024" y="4138205"/>
            <a:chExt cx="1089577" cy="164147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ABAF24E-23E1-18C7-49CA-FE936C64D0C0}"/>
                </a:ext>
              </a:extLst>
            </p:cNvPr>
            <p:cNvSpPr txBox="1"/>
            <p:nvPr/>
          </p:nvSpPr>
          <p:spPr>
            <a:xfrm>
              <a:off x="8138024" y="4138205"/>
              <a:ext cx="1089577" cy="16414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rtl="1"/>
              <a:r>
                <a:rPr lang="en-US" sz="3200" b="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V</a:t>
              </a:r>
              <a:r>
                <a:rPr lang="en-US" sz="32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max</a:t>
              </a:r>
            </a:p>
            <a:p>
              <a:pPr rtl="1"/>
              <a:endParaRPr lang="en-US" sz="32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  <a:p>
              <a:pPr rtl="1"/>
              <a:r>
                <a:rPr lang="en-US" sz="3200" b="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K</a:t>
              </a:r>
              <a:r>
                <a:rPr lang="en-US" sz="32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m</a:t>
              </a:r>
            </a:p>
            <a:p>
              <a:pPr rtl="1"/>
              <a:endParaRPr lang="en-US" sz="32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111" name="Arrow: Up 110">
              <a:extLst>
                <a:ext uri="{FF2B5EF4-FFF2-40B4-BE49-F238E27FC236}">
                  <a16:creationId xmlns:a16="http://schemas.microsoft.com/office/drawing/2014/main" id="{42DAE290-8F99-DFC4-2D81-696E6B9E8372}"/>
                </a:ext>
              </a:extLst>
            </p:cNvPr>
            <p:cNvSpPr/>
            <p:nvPr/>
          </p:nvSpPr>
          <p:spPr>
            <a:xfrm rot="10800000">
              <a:off x="8807414" y="4182448"/>
              <a:ext cx="374469" cy="508496"/>
            </a:xfrm>
            <a:prstGeom prst="upArrow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Arrow: Up 111">
              <a:extLst>
                <a:ext uri="{FF2B5EF4-FFF2-40B4-BE49-F238E27FC236}">
                  <a16:creationId xmlns:a16="http://schemas.microsoft.com/office/drawing/2014/main" id="{999DFFCC-1FF3-C1DC-C7C2-01C3887EB6F3}"/>
                </a:ext>
              </a:extLst>
            </p:cNvPr>
            <p:cNvSpPr/>
            <p:nvPr/>
          </p:nvSpPr>
          <p:spPr>
            <a:xfrm>
              <a:off x="8817515" y="4914061"/>
              <a:ext cx="374469" cy="508496"/>
            </a:xfrm>
            <a:prstGeom prst="upArrow">
              <a:avLst/>
            </a:prstGeom>
            <a:solidFill>
              <a:srgbClr val="21D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93C6837-B85E-BA08-1CC8-353AE70F5926}"/>
              </a:ext>
            </a:extLst>
          </p:cNvPr>
          <p:cNvGrpSpPr/>
          <p:nvPr/>
        </p:nvGrpSpPr>
        <p:grpSpPr>
          <a:xfrm>
            <a:off x="14113726" y="4137617"/>
            <a:ext cx="1100878" cy="1641475"/>
            <a:chOff x="13420520" y="4138205"/>
            <a:chExt cx="1100878" cy="164147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5A298C8-F233-988B-C837-31DBEE6137F1}"/>
                </a:ext>
              </a:extLst>
            </p:cNvPr>
            <p:cNvSpPr txBox="1"/>
            <p:nvPr/>
          </p:nvSpPr>
          <p:spPr>
            <a:xfrm>
              <a:off x="13420520" y="4138205"/>
              <a:ext cx="1100878" cy="16414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rtl="1"/>
              <a:r>
                <a:rPr lang="en-US" sz="3200" b="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V</a:t>
              </a:r>
              <a:r>
                <a:rPr lang="en-US" sz="32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max</a:t>
              </a:r>
            </a:p>
            <a:p>
              <a:pPr rtl="1"/>
              <a:endParaRPr lang="en-US" sz="32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  <a:p>
              <a:pPr rtl="1"/>
              <a:r>
                <a:rPr lang="en-US" sz="3200" b="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K</a:t>
              </a:r>
              <a:r>
                <a:rPr lang="en-US" sz="32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m</a:t>
              </a:r>
            </a:p>
            <a:p>
              <a:pPr rtl="1"/>
              <a:endParaRPr lang="en-US" sz="32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115" name="Arrow: Up 114">
              <a:extLst>
                <a:ext uri="{FF2B5EF4-FFF2-40B4-BE49-F238E27FC236}">
                  <a16:creationId xmlns:a16="http://schemas.microsoft.com/office/drawing/2014/main" id="{46ABCC7F-00A0-6F85-3F3F-4B9B00A108F6}"/>
                </a:ext>
              </a:extLst>
            </p:cNvPr>
            <p:cNvSpPr/>
            <p:nvPr/>
          </p:nvSpPr>
          <p:spPr>
            <a:xfrm rot="10800000">
              <a:off x="14078802" y="4180502"/>
              <a:ext cx="374469" cy="508496"/>
            </a:xfrm>
            <a:prstGeom prst="upArrow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Arrow: Up 115">
              <a:extLst>
                <a:ext uri="{FF2B5EF4-FFF2-40B4-BE49-F238E27FC236}">
                  <a16:creationId xmlns:a16="http://schemas.microsoft.com/office/drawing/2014/main" id="{5195F07A-EFD7-3FA9-F539-3791796300C8}"/>
                </a:ext>
              </a:extLst>
            </p:cNvPr>
            <p:cNvSpPr/>
            <p:nvPr/>
          </p:nvSpPr>
          <p:spPr>
            <a:xfrm rot="10800000">
              <a:off x="14080163" y="4914970"/>
              <a:ext cx="374469" cy="508496"/>
            </a:xfrm>
            <a:prstGeom prst="upArrow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C19385A-F2F1-4B78-54A6-9171DAA80F44}"/>
              </a:ext>
            </a:extLst>
          </p:cNvPr>
          <p:cNvGrpSpPr/>
          <p:nvPr/>
        </p:nvGrpSpPr>
        <p:grpSpPr>
          <a:xfrm>
            <a:off x="3745236" y="523425"/>
            <a:ext cx="1206488" cy="1641475"/>
            <a:chOff x="3408774" y="492990"/>
            <a:chExt cx="1206488" cy="164147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C8275A6-5246-244B-A841-9BA5BDF66D2F}"/>
                </a:ext>
              </a:extLst>
            </p:cNvPr>
            <p:cNvSpPr txBox="1"/>
            <p:nvPr/>
          </p:nvSpPr>
          <p:spPr>
            <a:xfrm>
              <a:off x="3408774" y="492990"/>
              <a:ext cx="1206488" cy="16414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rtl="1"/>
              <a:r>
                <a:rPr lang="en-US" sz="3200" b="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V</a:t>
              </a:r>
              <a:r>
                <a:rPr lang="en-US" sz="32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max</a:t>
              </a:r>
            </a:p>
            <a:p>
              <a:pPr rtl="1"/>
              <a:endParaRPr lang="en-US" sz="32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  <a:p>
              <a:pPr rtl="1"/>
              <a:r>
                <a:rPr lang="en-US" sz="3200" b="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K</a:t>
              </a:r>
              <a:r>
                <a:rPr lang="en-US" sz="32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m</a:t>
              </a:r>
            </a:p>
            <a:p>
              <a:pPr rtl="1"/>
              <a:endParaRPr lang="en-US" sz="32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C3A82D4-9E27-D465-3C4C-C8AB4BFB593F}"/>
                </a:ext>
              </a:extLst>
            </p:cNvPr>
            <p:cNvSpPr/>
            <p:nvPr/>
          </p:nvSpPr>
          <p:spPr>
            <a:xfrm>
              <a:off x="4121928" y="782873"/>
              <a:ext cx="492324" cy="1209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row: Up 104">
              <a:extLst>
                <a:ext uri="{FF2B5EF4-FFF2-40B4-BE49-F238E27FC236}">
                  <a16:creationId xmlns:a16="http://schemas.microsoft.com/office/drawing/2014/main" id="{0D1535F4-292D-DA7C-B848-E8F8D2CBFF14}"/>
                </a:ext>
              </a:extLst>
            </p:cNvPr>
            <p:cNvSpPr/>
            <p:nvPr/>
          </p:nvSpPr>
          <p:spPr>
            <a:xfrm>
              <a:off x="4161603" y="1260245"/>
              <a:ext cx="374469" cy="508496"/>
            </a:xfrm>
            <a:prstGeom prst="upArrow">
              <a:avLst/>
            </a:prstGeom>
            <a:solidFill>
              <a:srgbClr val="21D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24EB79C-ED7A-C445-CC61-03D76A7FF689}"/>
              </a:ext>
            </a:extLst>
          </p:cNvPr>
          <p:cNvGrpSpPr/>
          <p:nvPr/>
        </p:nvGrpSpPr>
        <p:grpSpPr>
          <a:xfrm>
            <a:off x="2779970" y="30407"/>
            <a:ext cx="798709" cy="875727"/>
            <a:chOff x="2779970" y="30407"/>
            <a:chExt cx="798709" cy="875727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4429268-8771-97C1-82DD-D141470FA0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9970" y="30407"/>
              <a:ext cx="60311" cy="782873"/>
            </a:xfrm>
            <a:prstGeom prst="straightConnector1">
              <a:avLst/>
            </a:prstGeom>
            <a:ln w="28575">
              <a:solidFill>
                <a:srgbClr val="21D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6717DF1-CD66-12CE-F113-8F5AC2C0AA3B}"/>
                </a:ext>
              </a:extLst>
            </p:cNvPr>
            <p:cNvSpPr txBox="1"/>
            <p:nvPr/>
          </p:nvSpPr>
          <p:spPr>
            <a:xfrm>
              <a:off x="2861790" y="85396"/>
              <a:ext cx="716889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rtl="1"/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 افزایش</a:t>
              </a:r>
              <a:b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</a:br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غلظت</a:t>
              </a:r>
              <a:b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</a:br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 مهار کننده</a:t>
              </a:r>
              <a:endParaRPr lang="en-US" sz="20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  <a:p>
              <a:pPr algn="just" rtl="1"/>
              <a:endParaRPr lang="en-US" sz="20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C9153E1-99E7-A420-37C8-2EAE5237F147}"/>
              </a:ext>
            </a:extLst>
          </p:cNvPr>
          <p:cNvGrpSpPr/>
          <p:nvPr/>
        </p:nvGrpSpPr>
        <p:grpSpPr>
          <a:xfrm>
            <a:off x="2298054" y="4504670"/>
            <a:ext cx="754465" cy="820738"/>
            <a:chOff x="2809466" y="-17840"/>
            <a:chExt cx="754465" cy="820738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4C77A58F-0283-8420-97AD-2F0DD2644C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9466" y="911"/>
              <a:ext cx="60311" cy="782873"/>
            </a:xfrm>
            <a:prstGeom prst="straightConnector1">
              <a:avLst/>
            </a:prstGeom>
            <a:ln w="28575">
              <a:solidFill>
                <a:srgbClr val="21D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9097EDE-A759-7AE7-5F68-B14A3BA97C2D}"/>
                </a:ext>
              </a:extLst>
            </p:cNvPr>
            <p:cNvSpPr txBox="1"/>
            <p:nvPr/>
          </p:nvSpPr>
          <p:spPr>
            <a:xfrm>
              <a:off x="2847042" y="-17840"/>
              <a:ext cx="716889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rtl="1"/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 افزایش</a:t>
              </a:r>
              <a:b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</a:br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غلظت</a:t>
              </a:r>
              <a:b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</a:br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 مهار کننده</a:t>
              </a:r>
              <a:endParaRPr lang="en-US" sz="20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  <a:p>
              <a:pPr algn="just" rtl="1"/>
              <a:endParaRPr lang="en-US" sz="20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F6264FE-6FA1-F605-2DD0-15C6B4400765}"/>
              </a:ext>
            </a:extLst>
          </p:cNvPr>
          <p:cNvGrpSpPr/>
          <p:nvPr/>
        </p:nvGrpSpPr>
        <p:grpSpPr>
          <a:xfrm>
            <a:off x="8011770" y="4179914"/>
            <a:ext cx="826718" cy="1126380"/>
            <a:chOff x="2854248" y="-166375"/>
            <a:chExt cx="826718" cy="1126380"/>
          </a:xfrm>
        </p:grpSpPr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FE76E43-1C5D-1700-2BC5-0B5CD8A66F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4248" y="-166375"/>
              <a:ext cx="145334" cy="1126380"/>
            </a:xfrm>
            <a:prstGeom prst="straightConnector1">
              <a:avLst/>
            </a:prstGeom>
            <a:ln w="28575">
              <a:solidFill>
                <a:srgbClr val="21D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FE4AADC-7882-C194-0F19-1BA4E74EA081}"/>
                </a:ext>
              </a:extLst>
            </p:cNvPr>
            <p:cNvSpPr txBox="1"/>
            <p:nvPr/>
          </p:nvSpPr>
          <p:spPr>
            <a:xfrm>
              <a:off x="2964077" y="-119122"/>
              <a:ext cx="716889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rtl="1"/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 افزایش</a:t>
              </a:r>
              <a:b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</a:br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غلظت</a:t>
              </a:r>
              <a:b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</a:br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 مهار کننده</a:t>
              </a:r>
              <a:endParaRPr lang="en-US" sz="20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  <a:p>
              <a:pPr algn="just" rtl="1"/>
              <a:endParaRPr lang="en-US" sz="20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D2682E4-CB53-4C95-CB65-8D28A57C1E06}"/>
              </a:ext>
            </a:extLst>
          </p:cNvPr>
          <p:cNvGrpSpPr/>
          <p:nvPr/>
        </p:nvGrpSpPr>
        <p:grpSpPr>
          <a:xfrm>
            <a:off x="7810584" y="461295"/>
            <a:ext cx="857701" cy="860979"/>
            <a:chOff x="2720978" y="30407"/>
            <a:chExt cx="857701" cy="860979"/>
          </a:xfrm>
        </p:grpSpPr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4469F8D6-A4DC-4DA3-0374-116FCD998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0978" y="30407"/>
              <a:ext cx="60311" cy="782873"/>
            </a:xfrm>
            <a:prstGeom prst="straightConnector1">
              <a:avLst/>
            </a:prstGeom>
            <a:ln w="28575">
              <a:solidFill>
                <a:srgbClr val="21D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46B8E8A-EB14-A259-ECE3-73C8B50481B3}"/>
                </a:ext>
              </a:extLst>
            </p:cNvPr>
            <p:cNvSpPr txBox="1"/>
            <p:nvPr/>
          </p:nvSpPr>
          <p:spPr>
            <a:xfrm>
              <a:off x="2861790" y="70648"/>
              <a:ext cx="716889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rtl="1"/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 افزایش</a:t>
              </a:r>
              <a:b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</a:br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غلظت</a:t>
              </a:r>
              <a:b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</a:br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 مهار کننده</a:t>
              </a:r>
              <a:endParaRPr lang="en-US" sz="20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  <a:p>
              <a:pPr algn="just" rtl="1"/>
              <a:endParaRPr lang="en-US" sz="20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192DD4E-EF9B-0038-CAE7-142E048C3865}"/>
              </a:ext>
            </a:extLst>
          </p:cNvPr>
          <p:cNvGrpSpPr/>
          <p:nvPr/>
        </p:nvGrpSpPr>
        <p:grpSpPr>
          <a:xfrm>
            <a:off x="13020784" y="3429000"/>
            <a:ext cx="871594" cy="1783603"/>
            <a:chOff x="2709089" y="-499943"/>
            <a:chExt cx="871594" cy="1783603"/>
          </a:xfrm>
        </p:grpSpPr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2ED24B1-B11D-9C64-FB0D-DA0009392B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9089" y="-499943"/>
              <a:ext cx="196945" cy="1783603"/>
            </a:xfrm>
            <a:prstGeom prst="straightConnector1">
              <a:avLst/>
            </a:prstGeom>
            <a:ln w="28575">
              <a:solidFill>
                <a:srgbClr val="21D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C34BE7-E9DF-8C0F-84E2-B7ED0FEA465D}"/>
                </a:ext>
              </a:extLst>
            </p:cNvPr>
            <p:cNvSpPr txBox="1"/>
            <p:nvPr/>
          </p:nvSpPr>
          <p:spPr>
            <a:xfrm>
              <a:off x="2863794" y="-127027"/>
              <a:ext cx="716889" cy="8207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rtl="1"/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 افزایش</a:t>
              </a:r>
              <a:b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</a:br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غلظت</a:t>
              </a:r>
              <a:b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</a:br>
              <a:r>
                <a:rPr lang="fa-IR" sz="2000" b="0" baseline="-25000" dirty="0">
                  <a:solidFill>
                    <a:srgbClr val="21D5FF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 مهار کننده</a:t>
              </a:r>
              <a:endParaRPr lang="en-US" sz="20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  <a:p>
              <a:pPr algn="just" rtl="1"/>
              <a:endParaRPr lang="en-US" sz="20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09D78BF8-5C40-7FF4-36E6-2E704868E219}"/>
              </a:ext>
            </a:extLst>
          </p:cNvPr>
          <p:cNvSpPr txBox="1"/>
          <p:nvPr/>
        </p:nvSpPr>
        <p:spPr>
          <a:xfrm>
            <a:off x="11159172" y="192894"/>
            <a:ext cx="4117113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fa-IR" sz="48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مهار کننده ها در یک نگاه</a:t>
            </a:r>
            <a:endParaRPr lang="en-US" sz="4800" b="0" baseline="-25000" dirty="0">
              <a:solidFill>
                <a:srgbClr val="21D5FF"/>
              </a:solidFill>
              <a:latin typeface="Bahnschrift Light Condensed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  <a:p>
            <a:pPr algn="ctr" rtl="1"/>
            <a:endParaRPr lang="en-US" sz="4800" b="0" baseline="-25000" dirty="0">
              <a:solidFill>
                <a:srgbClr val="21D5FF"/>
              </a:solidFill>
              <a:latin typeface="Bahnschrift Light Condensed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C973552-ED95-2AE6-D937-24DCE4B7836A}"/>
              </a:ext>
            </a:extLst>
          </p:cNvPr>
          <p:cNvSpPr txBox="1"/>
          <p:nvPr/>
        </p:nvSpPr>
        <p:spPr>
          <a:xfrm>
            <a:off x="931426" y="2138680"/>
            <a:ext cx="290508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fa-IR" sz="48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رقابتی</a:t>
            </a:r>
          </a:p>
          <a:p>
            <a:pPr algn="ctr" rtl="1"/>
            <a:r>
              <a:rPr lang="fa-IR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(</a:t>
            </a:r>
            <a:r>
              <a:rPr lang="en-US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Competitive</a:t>
            </a:r>
            <a:r>
              <a:rPr lang="fa-IR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)</a:t>
            </a:r>
            <a:endParaRPr lang="en-US" sz="4800" b="0" baseline="-25000" dirty="0">
              <a:solidFill>
                <a:srgbClr val="21D5FF"/>
              </a:solidFill>
              <a:latin typeface="Bahnschrift Light Condensed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  <a:p>
            <a:pPr algn="ctr" rtl="1"/>
            <a:endParaRPr lang="en-US" sz="4800" b="0" baseline="-25000" dirty="0">
              <a:solidFill>
                <a:srgbClr val="21D5FF"/>
              </a:solidFill>
              <a:latin typeface="Bahnschrift Light Condensed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6EE5C7E-2E1F-95E7-7B43-6D8111029D36}"/>
              </a:ext>
            </a:extLst>
          </p:cNvPr>
          <p:cNvSpPr txBox="1"/>
          <p:nvPr/>
        </p:nvSpPr>
        <p:spPr>
          <a:xfrm>
            <a:off x="6655478" y="2121933"/>
            <a:ext cx="290508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fa-IR" sz="48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نا رقابتی</a:t>
            </a:r>
          </a:p>
          <a:p>
            <a:pPr algn="ctr" rtl="1"/>
            <a:r>
              <a:rPr lang="fa-IR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(</a:t>
            </a:r>
            <a:r>
              <a:rPr lang="en-US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Uncompetitive</a:t>
            </a:r>
            <a:r>
              <a:rPr lang="fa-IR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)</a:t>
            </a:r>
            <a:endParaRPr lang="en-US" sz="4800" b="0" baseline="-25000" dirty="0">
              <a:solidFill>
                <a:srgbClr val="21D5FF"/>
              </a:solidFill>
              <a:latin typeface="Bahnschrift Light Condensed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  <a:p>
            <a:pPr algn="ctr" rtl="1"/>
            <a:endParaRPr lang="en-US" sz="4800" b="0" baseline="-25000" dirty="0">
              <a:solidFill>
                <a:srgbClr val="21D5FF"/>
              </a:solidFill>
              <a:latin typeface="Bahnschrift Light Condensed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EB3DFF-D48B-681C-59F1-ED7F6641D3E2}"/>
              </a:ext>
            </a:extLst>
          </p:cNvPr>
          <p:cNvSpPr txBox="1"/>
          <p:nvPr/>
        </p:nvSpPr>
        <p:spPr>
          <a:xfrm>
            <a:off x="1258925" y="6194847"/>
            <a:ext cx="290508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fa-IR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غیر </a:t>
            </a:r>
            <a:r>
              <a:rPr lang="fa-IR" sz="48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رقابتی</a:t>
            </a:r>
          </a:p>
          <a:p>
            <a:pPr algn="ctr" rtl="1"/>
            <a:r>
              <a:rPr lang="fa-IR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(</a:t>
            </a:r>
            <a:r>
              <a:rPr lang="en-US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Non-competitive</a:t>
            </a:r>
            <a:r>
              <a:rPr lang="fa-IR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)</a:t>
            </a:r>
            <a:endParaRPr lang="en-US" sz="4800" b="0" baseline="-25000" dirty="0">
              <a:solidFill>
                <a:srgbClr val="21D5FF"/>
              </a:solidFill>
              <a:latin typeface="Bahnschrift Light Condensed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  <a:p>
            <a:pPr algn="ctr" rtl="1"/>
            <a:endParaRPr lang="en-US" sz="4800" b="0" baseline="-25000" dirty="0">
              <a:solidFill>
                <a:srgbClr val="21D5FF"/>
              </a:solidFill>
              <a:latin typeface="Bahnschrift Light Condensed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5C1BA17-5954-72DF-64A2-A0C5FC4F5684}"/>
              </a:ext>
            </a:extLst>
          </p:cNvPr>
          <p:cNvSpPr txBox="1"/>
          <p:nvPr/>
        </p:nvSpPr>
        <p:spPr>
          <a:xfrm>
            <a:off x="6234267" y="6163194"/>
            <a:ext cx="290508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fa-IR" sz="48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مخلوط</a:t>
            </a:r>
          </a:p>
          <a:p>
            <a:pPr algn="ctr" rtl="1"/>
            <a:r>
              <a:rPr lang="fa-IR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(</a:t>
            </a:r>
            <a:r>
              <a:rPr lang="en-US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Mixed</a:t>
            </a:r>
            <a:r>
              <a:rPr lang="fa-IR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)</a:t>
            </a:r>
            <a:endParaRPr lang="en-US" sz="4800" b="0" baseline="-25000" dirty="0">
              <a:solidFill>
                <a:srgbClr val="21D5FF"/>
              </a:solidFill>
              <a:latin typeface="Bahnschrift Light Condensed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  <a:p>
            <a:pPr algn="ctr" rtl="1"/>
            <a:endParaRPr lang="en-US" sz="4800" b="0" baseline="-25000" dirty="0">
              <a:solidFill>
                <a:srgbClr val="21D5FF"/>
              </a:solidFill>
              <a:latin typeface="Bahnschrift Light Condensed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346E4BD-972C-91C5-1041-D460EC5EE90D}"/>
              </a:ext>
            </a:extLst>
          </p:cNvPr>
          <p:cNvSpPr txBox="1"/>
          <p:nvPr/>
        </p:nvSpPr>
        <p:spPr>
          <a:xfrm>
            <a:off x="11159172" y="6119336"/>
            <a:ext cx="290508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fa-IR" sz="4800" b="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مخلوط</a:t>
            </a:r>
          </a:p>
          <a:p>
            <a:pPr algn="ctr" rtl="1"/>
            <a:r>
              <a:rPr lang="fa-IR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(</a:t>
            </a:r>
            <a:r>
              <a:rPr lang="en-US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Mixed</a:t>
            </a:r>
            <a:r>
              <a:rPr lang="fa-IR" sz="4800" baseline="-25000" dirty="0">
                <a:solidFill>
                  <a:srgbClr val="21D5FF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)</a:t>
            </a:r>
            <a:endParaRPr lang="en-US" sz="4800" b="0" baseline="-25000" dirty="0">
              <a:solidFill>
                <a:srgbClr val="21D5FF"/>
              </a:solidFill>
              <a:latin typeface="Bahnschrift Light Condensed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  <a:p>
            <a:pPr algn="ctr" rtl="1"/>
            <a:endParaRPr lang="en-US" sz="4800" b="0" baseline="-25000" dirty="0">
              <a:solidFill>
                <a:srgbClr val="21D5FF"/>
              </a:solidFill>
              <a:latin typeface="Bahnschrift Light Condensed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ED5B5EC-D8E2-9911-CBA8-48D244B4C5A9}"/>
              </a:ext>
            </a:extLst>
          </p:cNvPr>
          <p:cNvSpPr txBox="1"/>
          <p:nvPr/>
        </p:nvSpPr>
        <p:spPr>
          <a:xfrm rot="3211852">
            <a:off x="655467" y="260897"/>
            <a:ext cx="1535488" cy="34060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en-US" sz="16600" baseline="-25000" dirty="0">
                <a:solidFill>
                  <a:srgbClr val="21D5FF"/>
                </a:solidFill>
                <a:latin typeface="Bahnschrift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C</a:t>
            </a:r>
            <a:endParaRPr lang="en-US" sz="16600" b="0" baseline="-25000" dirty="0">
              <a:solidFill>
                <a:srgbClr val="21D5FF"/>
              </a:solidFill>
              <a:latin typeface="Bahnschrift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  <a:p>
            <a:pPr algn="ctr" rtl="1"/>
            <a:endParaRPr lang="en-US" sz="16600" b="0" baseline="-25000" dirty="0">
              <a:solidFill>
                <a:srgbClr val="21D5FF"/>
              </a:solidFill>
              <a:latin typeface="Bahnschrift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098BAAF-B386-C4A1-D1CC-2482FA5F9FB9}"/>
              </a:ext>
            </a:extLst>
          </p:cNvPr>
          <p:cNvSpPr txBox="1"/>
          <p:nvPr/>
        </p:nvSpPr>
        <p:spPr>
          <a:xfrm rot="3286704">
            <a:off x="4924121" y="677668"/>
            <a:ext cx="1535488" cy="34060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en-US" sz="16600" b="1" baseline="-25000" dirty="0">
                <a:solidFill>
                  <a:srgbClr val="21D5FF"/>
                </a:solidFill>
                <a:latin typeface="Bahnschrift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U</a:t>
            </a:r>
          </a:p>
          <a:p>
            <a:pPr algn="ctr" rtl="1"/>
            <a:endParaRPr lang="en-US" sz="16600" b="1" baseline="-25000" dirty="0">
              <a:solidFill>
                <a:srgbClr val="21D5FF"/>
              </a:solidFill>
              <a:latin typeface="Bahnschrift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B889241-42C6-FE63-B838-FAA5E5DC9CDF}"/>
              </a:ext>
            </a:extLst>
          </p:cNvPr>
          <p:cNvSpPr txBox="1"/>
          <p:nvPr/>
        </p:nvSpPr>
        <p:spPr>
          <a:xfrm rot="2745110">
            <a:off x="-452461" y="5345455"/>
            <a:ext cx="1535488" cy="34060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en-US" sz="16600" b="1" baseline="-25000" dirty="0">
                <a:solidFill>
                  <a:srgbClr val="21D5FF"/>
                </a:solidFill>
                <a:latin typeface="Bahnschrift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N</a:t>
            </a:r>
          </a:p>
          <a:p>
            <a:pPr algn="ctr" rtl="1"/>
            <a:endParaRPr lang="en-US" sz="16600" b="1" baseline="-25000" dirty="0">
              <a:solidFill>
                <a:srgbClr val="21D5FF"/>
              </a:solidFill>
              <a:latin typeface="Bahnschrift" panose="020B0502040204020203" pitchFamily="34" charset="0"/>
              <a:ea typeface="Cambria Math" panose="02040503050406030204" pitchFamily="18" charset="0"/>
              <a:cs typeface="B Yekan" panose="00000400000000000000" pitchFamily="2" charset="-78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C81AEE0-BCE9-C30B-0F17-15F9025B5998}"/>
              </a:ext>
            </a:extLst>
          </p:cNvPr>
          <p:cNvSpPr txBox="1"/>
          <p:nvPr/>
        </p:nvSpPr>
        <p:spPr>
          <a:xfrm>
            <a:off x="5169774" y="5518059"/>
            <a:ext cx="1535488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en-US" sz="13800" b="1" baseline="-25000" dirty="0">
                <a:solidFill>
                  <a:srgbClr val="21D5FF"/>
                </a:solidFill>
                <a:latin typeface="Bahnschrift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M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1D615F5-4270-3152-A3AB-3502FA9B6B61}"/>
              </a:ext>
            </a:extLst>
          </p:cNvPr>
          <p:cNvSpPr txBox="1"/>
          <p:nvPr/>
        </p:nvSpPr>
        <p:spPr>
          <a:xfrm rot="2685138">
            <a:off x="9731115" y="6587516"/>
            <a:ext cx="1535488" cy="1415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/>
            <a:r>
              <a:rPr lang="en-US" sz="13800" b="1" baseline="-25000" dirty="0">
                <a:solidFill>
                  <a:srgbClr val="21D5FF"/>
                </a:solidFill>
                <a:latin typeface="Bahnschrift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7518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alth Symbol PNGs for Free Download">
            <a:extLst>
              <a:ext uri="{FF2B5EF4-FFF2-40B4-BE49-F238E27FC236}">
                <a16:creationId xmlns:a16="http://schemas.microsoft.com/office/drawing/2014/main" id="{F60D4FF3-E6DB-8D1F-4705-E012AF3F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21D5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758" y="2033110"/>
            <a:ext cx="67722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00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B738E9-2A14-FAB4-F2A7-EBA0B483ACB7}"/>
              </a:ext>
            </a:extLst>
          </p:cNvPr>
          <p:cNvGrpSpPr/>
          <p:nvPr/>
        </p:nvGrpSpPr>
        <p:grpSpPr>
          <a:xfrm>
            <a:off x="1140080" y="1600616"/>
            <a:ext cx="11051919" cy="5771337"/>
            <a:chOff x="3017519" y="1581160"/>
            <a:chExt cx="6400801" cy="57713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62C2FF8-6A9F-515F-3CFE-1FDAEF596250}"/>
                    </a:ext>
                  </a:extLst>
                </p:cNvPr>
                <p:cNvSpPr txBox="1"/>
                <p:nvPr/>
              </p:nvSpPr>
              <p:spPr>
                <a:xfrm>
                  <a:off x="3017519" y="1581160"/>
                  <a:ext cx="6400801" cy="2018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6000" baseline="-2500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0</m:t>
                        </m:r>
                        <m:r>
                          <a:rPr lang="en-US" sz="6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6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60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6000" b="0" i="0" baseline="-2500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sz="60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[</m:t>
                            </m:r>
                            <m:r>
                              <m:rPr>
                                <m:nor/>
                              </m:rPr>
                              <a:rPr lang="en-US" sz="60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60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60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6000" b="0" i="0" baseline="-2500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60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+</m:t>
                            </m:r>
                            <m:r>
                              <m:rPr>
                                <m:nor/>
                              </m:rPr>
                              <a:rPr lang="fa-IR" sz="60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60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60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60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en-US" sz="6000" baseline="-25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62C2FF8-6A9F-515F-3CFE-1FDAEF596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519" y="1581160"/>
                  <a:ext cx="6400801" cy="2018566"/>
                </a:xfrm>
                <a:prstGeom prst="rect">
                  <a:avLst/>
                </a:prstGeom>
                <a:blipFill>
                  <a:blip r:embed="rId2"/>
                  <a:stretch>
                    <a:fillRect b="-9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02E9F1-FD3D-4560-E710-3AA69222E2B8}"/>
                </a:ext>
              </a:extLst>
            </p:cNvPr>
            <p:cNvSpPr txBox="1"/>
            <p:nvPr/>
          </p:nvSpPr>
          <p:spPr>
            <a:xfrm>
              <a:off x="4149947" y="3854103"/>
              <a:ext cx="4135945" cy="349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1"/>
              <a:r>
                <a:rPr lang="en-US" sz="3200" dirty="0">
                  <a:solidFill>
                    <a:srgbClr val="00B0F0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V</a:t>
              </a:r>
              <a:r>
                <a:rPr lang="en-US" sz="3200" baseline="-28000" dirty="0">
                  <a:solidFill>
                    <a:srgbClr val="00B0F0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0</a:t>
              </a:r>
              <a:r>
                <a:rPr lang="fa-IR" sz="3200" dirty="0">
                  <a:solidFill>
                    <a:srgbClr val="00B0F0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: </a:t>
              </a:r>
              <a:r>
                <a:rPr lang="fa-IR" sz="32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سرعت اولیه واکنش</a:t>
              </a:r>
              <a:endParaRPr lang="fa-IR" sz="3200" baseline="-400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endParaRPr>
            </a:p>
            <a:p>
              <a:pPr algn="just" rtl="1"/>
              <a:r>
                <a:rPr lang="en-US" sz="3200" dirty="0">
                  <a:solidFill>
                    <a:srgbClr val="00B0F0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[S]</a:t>
              </a:r>
              <a:r>
                <a:rPr lang="fa-IR" sz="3200" dirty="0">
                  <a:solidFill>
                    <a:srgbClr val="00B0F0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: </a:t>
              </a:r>
              <a:r>
                <a:rPr lang="fa-IR" sz="32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غلظت سوبسترا</a:t>
              </a:r>
            </a:p>
            <a:p>
              <a:pPr algn="just" rtl="1"/>
              <a:r>
                <a:rPr lang="en-US" sz="3200" dirty="0">
                  <a:solidFill>
                    <a:srgbClr val="00B0F0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K</a:t>
              </a:r>
              <a:r>
                <a:rPr lang="en-US" sz="3200" baseline="-14000" dirty="0">
                  <a:solidFill>
                    <a:srgbClr val="00B0F0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m</a:t>
              </a:r>
              <a:r>
                <a:rPr lang="fa-IR" sz="3200" dirty="0">
                  <a:solidFill>
                    <a:srgbClr val="00B0F0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:</a:t>
              </a:r>
              <a:r>
                <a:rPr lang="fa-IR" sz="3200" baseline="-25000" dirty="0">
                  <a:solidFill>
                    <a:srgbClr val="00B0F0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 </a:t>
              </a:r>
              <a:r>
                <a:rPr lang="fa-IR" sz="32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ثابت میکائیلیس-منتن، از نظر مقدار برابر با غلظتی از سوبستراست که سرعت آنزیم را به نصف سرعت حداکثر </a:t>
              </a:r>
              <a:r>
                <a:rPr lang="fa-IR" sz="3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(</a:t>
              </a:r>
              <a:r>
                <a:rPr lang="en-US" sz="3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V</a:t>
              </a:r>
              <a:r>
                <a:rPr lang="en-US" sz="3200" baseline="-250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max</a:t>
              </a:r>
              <a:r>
                <a:rPr lang="fa-IR" sz="3200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) </a:t>
              </a:r>
              <a:r>
                <a:rPr lang="fa-IR" sz="32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برساند پس واحد آن همان واحد غلظت یعنی مولار است</a:t>
              </a:r>
            </a:p>
            <a:p>
              <a:pPr algn="just" rtl="1"/>
              <a:endParaRPr lang="en-US" sz="4400" baseline="-250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141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B5D150-6E1B-30E1-CAED-57DB85C5D678}"/>
                  </a:ext>
                </a:extLst>
              </p:cNvPr>
              <p:cNvSpPr txBox="1"/>
              <p:nvPr/>
            </p:nvSpPr>
            <p:spPr>
              <a:xfrm>
                <a:off x="-578358" y="-7157248"/>
                <a:ext cx="1105191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600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6000" b="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m:t>k</m:t>
                    </m:r>
                    <m:r>
                      <m:rPr>
                        <m:nor/>
                      </m:rPr>
                      <a:rPr lang="en-US" sz="6000" b="0" i="0" baseline="-2500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m:t>1 </m:t>
                    </m:r>
                    <m:r>
                      <m:rPr>
                        <m:nor/>
                      </m:rPr>
                      <a:rPr lang="en-US" sz="6000" b="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m:t>( [</m:t>
                    </m:r>
                    <m:r>
                      <m:rPr>
                        <m:nor/>
                      </m:rPr>
                      <a:rPr lang="en-US" sz="6000" b="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m:t>Et</m:t>
                    </m:r>
                    <m:r>
                      <m:rPr>
                        <m:nor/>
                      </m:rPr>
                      <a:rPr lang="en-US" sz="6000" b="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m:t>] </m:t>
                    </m:r>
                    <m:r>
                      <m:rPr>
                        <m:nor/>
                      </m:rPr>
                      <a:rPr lang="en-US" sz="6000" b="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m:t>− </m:t>
                    </m:r>
                    <m:r>
                      <m:rPr>
                        <m:nor/>
                      </m:rPr>
                      <a:rPr lang="en-US" sz="6000" b="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m:t>[</m:t>
                    </m:r>
                    <m:r>
                      <m:rPr>
                        <m:nor/>
                      </m:rPr>
                      <a:rPr lang="en-US" sz="6000" b="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m:t>ES</m:t>
                    </m:r>
                    <m:r>
                      <m:rPr>
                        <m:nor/>
                      </m:rPr>
                      <a:rPr lang="en-US" sz="6000" b="0" i="0" dirty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m:t>] ) </m:t>
                    </m:r>
                    <m:d>
                      <m:dPr>
                        <m:begChr m:val="["/>
                        <m:endChr m:val="]"/>
                        <m:ctrlPr>
                          <a:rPr lang="en-US" sz="60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S</m:t>
                        </m:r>
                      </m:e>
                    </m:d>
                    <m:r>
                      <m:rPr>
                        <m:nor/>
                      </m:rPr>
                      <a:rPr lang="en-US" sz="60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6000" i="0" smtClean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60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600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k</m:t>
                    </m:r>
                    <m:r>
                      <m:rPr>
                        <m:nor/>
                      </m:rPr>
                      <a:rPr lang="en-US" sz="6000" b="0" i="0" baseline="-2500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6000" b="0" i="0" baseline="-2500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6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 [ES]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600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6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 k</a:t>
                </a:r>
                <a:r>
                  <a:rPr lang="en-US" sz="6000" baseline="-25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2 </a:t>
                </a:r>
                <a:r>
                  <a:rPr lang="en-US" sz="6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</a:rPr>
                  <a:t>[ES]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B5D150-6E1B-30E1-CAED-57DB85C5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8358" y="-7157248"/>
                <a:ext cx="11051919" cy="1015663"/>
              </a:xfrm>
              <a:prstGeom prst="rect">
                <a:avLst/>
              </a:prstGeom>
              <a:blipFill>
                <a:blip r:embed="rId2"/>
                <a:stretch>
                  <a:fillRect t="-19760" b="-38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51E1F4F-1643-C1F4-C6BD-2558F200FDCE}"/>
              </a:ext>
            </a:extLst>
          </p:cNvPr>
          <p:cNvSpPr txBox="1"/>
          <p:nvPr/>
        </p:nvSpPr>
        <p:spPr>
          <a:xfrm>
            <a:off x="1222091" y="-5849199"/>
            <a:ext cx="340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سرعت تشکیل </a:t>
            </a:r>
            <a:r>
              <a:rPr lang="en-US" sz="32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ES</a:t>
            </a:r>
            <a:r>
              <a:rPr lang="fa-IR" sz="32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 </a:t>
            </a:r>
            <a:endParaRPr lang="en-US" sz="3200" dirty="0">
              <a:solidFill>
                <a:schemeClr val="bg1"/>
              </a:solidFill>
              <a:latin typeface="Bahnschrift Light Condensed" panose="020B0502040204020203" pitchFamily="34" charset="0"/>
              <a:cs typeface="B Yeka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6E8F8-EF80-6399-6C0A-B4BDB8321FF9}"/>
              </a:ext>
            </a:extLst>
          </p:cNvPr>
          <p:cNvSpPr txBox="1"/>
          <p:nvPr/>
        </p:nvSpPr>
        <p:spPr>
          <a:xfrm>
            <a:off x="5404230" y="-5849199"/>
            <a:ext cx="340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سرعت تجزیه </a:t>
            </a:r>
            <a:r>
              <a:rPr lang="en-US" sz="32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ES</a:t>
            </a:r>
            <a:r>
              <a:rPr lang="fa-IR" sz="32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 </a:t>
            </a:r>
            <a:endParaRPr lang="en-US" sz="3200" dirty="0">
              <a:solidFill>
                <a:schemeClr val="bg1"/>
              </a:solidFill>
              <a:latin typeface="Bahnschrift Light Condensed" panose="020B0502040204020203" pitchFamily="34" charset="0"/>
              <a:cs typeface="B Yeka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943EF-874B-D2F5-64CA-CBA8FEB19A5B}"/>
              </a:ext>
            </a:extLst>
          </p:cNvPr>
          <p:cNvSpPr txBox="1"/>
          <p:nvPr/>
        </p:nvSpPr>
        <p:spPr>
          <a:xfrm>
            <a:off x="1005895" y="-7742022"/>
            <a:ext cx="3408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solidFill>
                  <a:schemeClr val="bg1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غلظت آنزیم آزاد</a:t>
            </a:r>
            <a:endParaRPr lang="en-US" sz="3200" dirty="0">
              <a:solidFill>
                <a:schemeClr val="bg1"/>
              </a:solidFill>
              <a:latin typeface="Bahnschrift Light Condensed" panose="020B0502040204020203" pitchFamily="34" charset="0"/>
              <a:cs typeface="B Yekan" panose="00000400000000000000" pitchFamily="2" charset="-78"/>
            </a:endParaRP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2C961A05-EE2A-E36A-C3DD-EC21D6603A86}"/>
              </a:ext>
            </a:extLst>
          </p:cNvPr>
          <p:cNvSpPr/>
          <p:nvPr/>
        </p:nvSpPr>
        <p:spPr>
          <a:xfrm rot="16200000">
            <a:off x="2666327" y="-8261573"/>
            <a:ext cx="151459" cy="2349578"/>
          </a:xfrm>
          <a:prstGeom prst="rightBracket">
            <a:avLst>
              <a:gd name="adj" fmla="val 0"/>
            </a:avLst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9CDE0F7-CF91-586F-3439-1D3FE6655252}"/>
              </a:ext>
            </a:extLst>
          </p:cNvPr>
          <p:cNvGrpSpPr/>
          <p:nvPr/>
        </p:nvGrpSpPr>
        <p:grpSpPr>
          <a:xfrm>
            <a:off x="-730111" y="-5849199"/>
            <a:ext cx="13652221" cy="17007281"/>
            <a:chOff x="-730111" y="-5849199"/>
            <a:chExt cx="13652221" cy="1700728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00ACE12-7ED0-6481-FE78-FCC77008D870}"/>
                </a:ext>
              </a:extLst>
            </p:cNvPr>
            <p:cNvGrpSpPr/>
            <p:nvPr/>
          </p:nvGrpSpPr>
          <p:grpSpPr>
            <a:xfrm>
              <a:off x="-730111" y="-5849199"/>
              <a:ext cx="13652221" cy="17007281"/>
              <a:chOff x="-187201" y="-5030421"/>
              <a:chExt cx="13652221" cy="1700728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6935894-6423-5E0D-1A8B-9552B1DAF53B}"/>
                  </a:ext>
                </a:extLst>
              </p:cNvPr>
              <p:cNvGrpSpPr/>
              <p:nvPr/>
            </p:nvGrpSpPr>
            <p:grpSpPr>
              <a:xfrm>
                <a:off x="203961" y="-5030421"/>
                <a:ext cx="9238717" cy="1304570"/>
                <a:chOff x="124079" y="3168643"/>
                <a:chExt cx="9238717" cy="130457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9ACDA01-3099-BB21-2090-B51CEBDEA9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079" y="3457550"/>
                      <a:ext cx="9238717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6000" i="0" dirty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6000" b="0" i="0" dirty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6000" b="0" i="0" baseline="-25000" dirty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6000" b="0" i="0" dirty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</a:rPr>
                            <m:t>( [</m:t>
                          </m:r>
                          <m:r>
                            <m:rPr>
                              <m:nor/>
                            </m:rPr>
                            <a:rPr lang="en-US" sz="6000" b="0" i="0" dirty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</a:rPr>
                            <m:t>Et</m:t>
                          </m:r>
                          <m:r>
                            <m:rPr>
                              <m:nor/>
                            </m:rPr>
                            <a:rPr lang="en-US" sz="6000" b="0" i="0" dirty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</a:rPr>
                            <m:t>] </m:t>
                          </m:r>
                          <m:r>
                            <m:rPr>
                              <m:nor/>
                            </m:rPr>
                            <a:rPr lang="en-US" sz="6000" b="0" i="0" dirty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</a:rPr>
                            <m:t>− </m:t>
                          </m:r>
                          <m:r>
                            <m:rPr>
                              <m:nor/>
                            </m:rPr>
                            <a:rPr lang="en-US" sz="6000" b="0" i="0" dirty="0" smtClean="0">
                              <a:solidFill>
                                <a:srgbClr val="00B050"/>
                              </a:solidFill>
                              <a:latin typeface="Bahnschrift Light Condensed" panose="020B0502040204020203" pitchFamily="34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6000" b="0" i="0" dirty="0" smtClean="0">
                              <a:solidFill>
                                <a:srgbClr val="00B050"/>
                              </a:solidFill>
                              <a:latin typeface="Bahnschrift Light Condensed" panose="020B0502040204020203" pitchFamily="34" charset="0"/>
                            </a:rPr>
                            <m:t>ES</m:t>
                          </m:r>
                          <m:r>
                            <m:rPr>
                              <m:nor/>
                            </m:rPr>
                            <a:rPr lang="en-US" sz="6000" b="0" i="0" dirty="0" smtClean="0">
                              <a:solidFill>
                                <a:srgbClr val="00B050"/>
                              </a:solidFill>
                              <a:latin typeface="Bahnschrift Light Condensed" panose="020B0502040204020203" pitchFamily="34" charset="0"/>
                            </a:rPr>
                            <m:t>] ) [</m:t>
                          </m:r>
                          <m:r>
                            <m:rPr>
                              <m:nor/>
                            </m:rPr>
                            <a:rPr lang="en-US" sz="6000" dirty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6000" dirty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</a:rPr>
                            <m:t>] = </m:t>
                          </m:r>
                          <m:r>
                            <m:rPr>
                              <m:nor/>
                            </m:rPr>
                            <a:rPr lang="en-US" sz="600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6000" b="0" i="0" baseline="-2500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6000" b="0" i="0" baseline="-2500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1</m:t>
                          </m:r>
                        </m:oMath>
                      </a14:m>
                      <a:r>
                        <a:rPr lang="en-US" sz="6000" dirty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a:t> </a:t>
                      </a:r>
                      <a:r>
                        <a:rPr lang="en-US" sz="6000" dirty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[ES] </a:t>
                      </a:r>
                      <a14:m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600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a14:m>
                      <a:r>
                        <a:rPr lang="en-US" sz="6000" dirty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a:t> k</a:t>
                      </a:r>
                      <a:r>
                        <a:rPr lang="en-US" sz="6000" baseline="-25000" dirty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a:t>2 </a:t>
                      </a:r>
                      <a:r>
                        <a:rPr lang="en-US" sz="6000" dirty="0">
                          <a:solidFill>
                            <a:srgbClr val="00B050"/>
                          </a:solidFill>
                          <a:latin typeface="Bahnschrift Light Condensed" panose="020B0502040204020203" pitchFamily="34" charset="0"/>
                        </a:rPr>
                        <a:t>[ES]</a:t>
                      </a:r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9ACDA01-3099-BB21-2090-B51CEBDEA9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079" y="3457550"/>
                      <a:ext cx="9238717" cy="1015663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9880" r="-3826" b="-391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E38F39C-0D12-BE30-17E5-19F6F944B2EE}"/>
                    </a:ext>
                  </a:extLst>
                </p:cNvPr>
                <p:cNvSpPr/>
                <p:nvPr/>
              </p:nvSpPr>
              <p:spPr>
                <a:xfrm>
                  <a:off x="782321" y="3168643"/>
                  <a:ext cx="2400268" cy="448787"/>
                </a:xfrm>
                <a:custGeom>
                  <a:avLst/>
                  <a:gdLst>
                    <a:gd name="connsiteX0" fmla="*/ 0 w 985520"/>
                    <a:gd name="connsiteY0" fmla="*/ 337596 h 337596"/>
                    <a:gd name="connsiteX1" fmla="*/ 487680 w 985520"/>
                    <a:gd name="connsiteY1" fmla="*/ 2316 h 337596"/>
                    <a:gd name="connsiteX2" fmla="*/ 985520 w 985520"/>
                    <a:gd name="connsiteY2" fmla="*/ 215676 h 337596"/>
                    <a:gd name="connsiteX0" fmla="*/ 0 w 965200"/>
                    <a:gd name="connsiteY0" fmla="*/ 336605 h 336605"/>
                    <a:gd name="connsiteX1" fmla="*/ 487680 w 965200"/>
                    <a:gd name="connsiteY1" fmla="*/ 1325 h 336605"/>
                    <a:gd name="connsiteX2" fmla="*/ 965200 w 965200"/>
                    <a:gd name="connsiteY2" fmla="*/ 316285 h 336605"/>
                    <a:gd name="connsiteX0" fmla="*/ 0 w 965200"/>
                    <a:gd name="connsiteY0" fmla="*/ 336797 h 336797"/>
                    <a:gd name="connsiteX1" fmla="*/ 487680 w 965200"/>
                    <a:gd name="connsiteY1" fmla="*/ 1517 h 336797"/>
                    <a:gd name="connsiteX2" fmla="*/ 965200 w 965200"/>
                    <a:gd name="connsiteY2" fmla="*/ 316477 h 336797"/>
                    <a:gd name="connsiteX0" fmla="*/ 0 w 965200"/>
                    <a:gd name="connsiteY0" fmla="*/ 478416 h 478416"/>
                    <a:gd name="connsiteX1" fmla="*/ 251049 w 965200"/>
                    <a:gd name="connsiteY1" fmla="*/ 896 h 478416"/>
                    <a:gd name="connsiteX2" fmla="*/ 965200 w 965200"/>
                    <a:gd name="connsiteY2" fmla="*/ 458096 h 478416"/>
                    <a:gd name="connsiteX0" fmla="*/ 0 w 965200"/>
                    <a:gd name="connsiteY0" fmla="*/ 478416 h 478416"/>
                    <a:gd name="connsiteX1" fmla="*/ 251049 w 965200"/>
                    <a:gd name="connsiteY1" fmla="*/ 896 h 478416"/>
                    <a:gd name="connsiteX2" fmla="*/ 965200 w 965200"/>
                    <a:gd name="connsiteY2" fmla="*/ 458096 h 478416"/>
                    <a:gd name="connsiteX0" fmla="*/ 0 w 992504"/>
                    <a:gd name="connsiteY0" fmla="*/ 498736 h 498736"/>
                    <a:gd name="connsiteX1" fmla="*/ 278353 w 992504"/>
                    <a:gd name="connsiteY1" fmla="*/ 896 h 498736"/>
                    <a:gd name="connsiteX2" fmla="*/ 992504 w 992504"/>
                    <a:gd name="connsiteY2" fmla="*/ 458096 h 498736"/>
                    <a:gd name="connsiteX0" fmla="*/ 0 w 992504"/>
                    <a:gd name="connsiteY0" fmla="*/ 498736 h 498736"/>
                    <a:gd name="connsiteX1" fmla="*/ 278353 w 992504"/>
                    <a:gd name="connsiteY1" fmla="*/ 896 h 498736"/>
                    <a:gd name="connsiteX2" fmla="*/ 992504 w 992504"/>
                    <a:gd name="connsiteY2" fmla="*/ 458096 h 498736"/>
                    <a:gd name="connsiteX0" fmla="*/ 0 w 1010706"/>
                    <a:gd name="connsiteY0" fmla="*/ 498550 h 549350"/>
                    <a:gd name="connsiteX1" fmla="*/ 278353 w 1010706"/>
                    <a:gd name="connsiteY1" fmla="*/ 710 h 549350"/>
                    <a:gd name="connsiteX2" fmla="*/ 1010706 w 1010706"/>
                    <a:gd name="connsiteY2" fmla="*/ 549350 h 549350"/>
                    <a:gd name="connsiteX0" fmla="*/ 0 w 1010706"/>
                    <a:gd name="connsiteY0" fmla="*/ 498850 h 549650"/>
                    <a:gd name="connsiteX1" fmla="*/ 278353 w 1010706"/>
                    <a:gd name="connsiteY1" fmla="*/ 1010 h 549650"/>
                    <a:gd name="connsiteX2" fmla="*/ 1010706 w 1010706"/>
                    <a:gd name="connsiteY2" fmla="*/ 549650 h 549650"/>
                    <a:gd name="connsiteX0" fmla="*/ 0 w 1010706"/>
                    <a:gd name="connsiteY0" fmla="*/ 498686 h 549486"/>
                    <a:gd name="connsiteX1" fmla="*/ 278353 w 1010706"/>
                    <a:gd name="connsiteY1" fmla="*/ 846 h 549486"/>
                    <a:gd name="connsiteX2" fmla="*/ 1010706 w 1010706"/>
                    <a:gd name="connsiteY2" fmla="*/ 549486 h 549486"/>
                    <a:gd name="connsiteX0" fmla="*/ 0 w 1010706"/>
                    <a:gd name="connsiteY0" fmla="*/ 508823 h 559623"/>
                    <a:gd name="connsiteX1" fmla="*/ 483130 w 1010706"/>
                    <a:gd name="connsiteY1" fmla="*/ 823 h 559623"/>
                    <a:gd name="connsiteX2" fmla="*/ 1010706 w 1010706"/>
                    <a:gd name="connsiteY2" fmla="*/ 559623 h 559623"/>
                    <a:gd name="connsiteX0" fmla="*/ 0 w 1010706"/>
                    <a:gd name="connsiteY0" fmla="*/ 508823 h 559623"/>
                    <a:gd name="connsiteX1" fmla="*/ 483130 w 1010706"/>
                    <a:gd name="connsiteY1" fmla="*/ 823 h 559623"/>
                    <a:gd name="connsiteX2" fmla="*/ 1010706 w 1010706"/>
                    <a:gd name="connsiteY2" fmla="*/ 559623 h 559623"/>
                    <a:gd name="connsiteX0" fmla="*/ 0 w 1010706"/>
                    <a:gd name="connsiteY0" fmla="*/ 509080 h 559880"/>
                    <a:gd name="connsiteX1" fmla="*/ 483130 w 1010706"/>
                    <a:gd name="connsiteY1" fmla="*/ 1080 h 559880"/>
                    <a:gd name="connsiteX2" fmla="*/ 1010706 w 1010706"/>
                    <a:gd name="connsiteY2" fmla="*/ 559880 h 559880"/>
                    <a:gd name="connsiteX0" fmla="*/ 0 w 1010706"/>
                    <a:gd name="connsiteY0" fmla="*/ 397987 h 448787"/>
                    <a:gd name="connsiteX1" fmla="*/ 478579 w 1010706"/>
                    <a:gd name="connsiteY1" fmla="*/ 1747 h 448787"/>
                    <a:gd name="connsiteX2" fmla="*/ 1010706 w 1010706"/>
                    <a:gd name="connsiteY2" fmla="*/ 448787 h 448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10706" h="448787">
                      <a:moveTo>
                        <a:pt x="0" y="397987"/>
                      </a:moveTo>
                      <a:cubicBezTo>
                        <a:pt x="193567" y="159227"/>
                        <a:pt x="314326" y="22067"/>
                        <a:pt x="478579" y="1747"/>
                      </a:cubicBezTo>
                      <a:cubicBezTo>
                        <a:pt x="642832" y="-18573"/>
                        <a:pt x="857564" y="138907"/>
                        <a:pt x="1010706" y="448787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0A786CA-0A70-4342-96AB-4C15340C8E7D}"/>
                    </a:ext>
                  </a:extLst>
                </p:cNvPr>
                <p:cNvSpPr/>
                <p:nvPr/>
              </p:nvSpPr>
              <p:spPr>
                <a:xfrm>
                  <a:off x="782321" y="3454001"/>
                  <a:ext cx="976812" cy="209001"/>
                </a:xfrm>
                <a:custGeom>
                  <a:avLst/>
                  <a:gdLst>
                    <a:gd name="connsiteX0" fmla="*/ 0 w 833120"/>
                    <a:gd name="connsiteY0" fmla="*/ 122664 h 173464"/>
                    <a:gd name="connsiteX1" fmla="*/ 457200 w 833120"/>
                    <a:gd name="connsiteY1" fmla="*/ 744 h 173464"/>
                    <a:gd name="connsiteX2" fmla="*/ 833120 w 833120"/>
                    <a:gd name="connsiteY2" fmla="*/ 173464 h 17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833120" h="173464">
                      <a:moveTo>
                        <a:pt x="0" y="122664"/>
                      </a:moveTo>
                      <a:cubicBezTo>
                        <a:pt x="159173" y="57470"/>
                        <a:pt x="318347" y="-7723"/>
                        <a:pt x="457200" y="744"/>
                      </a:cubicBezTo>
                      <a:cubicBezTo>
                        <a:pt x="596053" y="9211"/>
                        <a:pt x="714586" y="91337"/>
                        <a:pt x="833120" y="173464"/>
                      </a:cubicBezTo>
                    </a:path>
                  </a:pathLst>
                </a:custGeom>
                <a:noFill/>
                <a:ln w="28575">
                  <a:solidFill>
                    <a:schemeClr val="bg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6FF88AB-2FA4-B03C-B76F-E3FAD3336CEB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42" y="-3118268"/>
                    <a:ext cx="9238717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6000" b="0" i="0" baseline="-2500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Et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] 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6000" baseline="-25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ES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][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] = </m:t>
                        </m:r>
                        <m:r>
                          <m:rPr>
                            <m:nor/>
                          </m:rPr>
                          <a:rPr lang="en-US" sz="600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6000" b="0" i="0" baseline="-2500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6000" b="0" i="0" baseline="-2500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60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a:t> </a:t>
                    </a:r>
                    <a:r>
                      <a:rPr lang="en-US" sz="6000" dirty="0">
                        <a:solidFill>
                          <a:srgbClr val="00B050"/>
                        </a:solidFill>
                        <a:latin typeface="Bahnschrift Light Condensed" panose="020B0502040204020203" pitchFamily="34" charset="0"/>
                      </a:rPr>
                      <a:t>[ES]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a14:m>
                    <a:r>
                      <a:rPr lang="en-US" sz="60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a:t> k</a:t>
                    </a:r>
                    <a:r>
                      <a:rPr lang="en-US" sz="6000" baseline="-250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a:t>2 </a:t>
                    </a:r>
                    <a:r>
                      <a:rPr lang="en-US" sz="6000" dirty="0">
                        <a:solidFill>
                          <a:srgbClr val="00B050"/>
                        </a:solidFill>
                        <a:latin typeface="Bahnschrift Light Condensed" panose="020B0502040204020203" pitchFamily="34" charset="0"/>
                      </a:rPr>
                      <a:t>[ES]</a:t>
                    </a: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6FF88AB-2FA4-B03C-B76F-E3FAD3336C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42" y="-3118268"/>
                    <a:ext cx="9238717" cy="101566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9162" r="-4818" b="-383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30E3379-B0BC-6AFA-C90F-923B341F02AD}"/>
                  </a:ext>
                </a:extLst>
              </p:cNvPr>
              <p:cNvSpPr/>
              <p:nvPr/>
            </p:nvSpPr>
            <p:spPr>
              <a:xfrm>
                <a:off x="659002" y="-3829941"/>
                <a:ext cx="3312160" cy="244338"/>
              </a:xfrm>
              <a:custGeom>
                <a:avLst/>
                <a:gdLst>
                  <a:gd name="connsiteX0" fmla="*/ 0 w 3312160"/>
                  <a:gd name="connsiteY0" fmla="*/ 0 h 244338"/>
                  <a:gd name="connsiteX1" fmla="*/ 1605280 w 3312160"/>
                  <a:gd name="connsiteY1" fmla="*/ 243840 h 244338"/>
                  <a:gd name="connsiteX2" fmla="*/ 3312160 w 3312160"/>
                  <a:gd name="connsiteY2" fmla="*/ 50800 h 244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2160" h="244338">
                    <a:moveTo>
                      <a:pt x="0" y="0"/>
                    </a:moveTo>
                    <a:cubicBezTo>
                      <a:pt x="526626" y="117686"/>
                      <a:pt x="1053253" y="235373"/>
                      <a:pt x="1605280" y="243840"/>
                    </a:cubicBezTo>
                    <a:cubicBezTo>
                      <a:pt x="2157307" y="252307"/>
                      <a:pt x="2734733" y="151553"/>
                      <a:pt x="3312160" y="5080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C6B92BF-F654-30D0-A2F9-03579EEC491D}"/>
                  </a:ext>
                </a:extLst>
              </p:cNvPr>
              <p:cNvSpPr/>
              <p:nvPr/>
            </p:nvSpPr>
            <p:spPr>
              <a:xfrm flipV="1">
                <a:off x="2304923" y="-3670061"/>
                <a:ext cx="1960880" cy="383974"/>
              </a:xfrm>
              <a:custGeom>
                <a:avLst/>
                <a:gdLst>
                  <a:gd name="connsiteX0" fmla="*/ 0 w 985520"/>
                  <a:gd name="connsiteY0" fmla="*/ 337596 h 337596"/>
                  <a:gd name="connsiteX1" fmla="*/ 487680 w 985520"/>
                  <a:gd name="connsiteY1" fmla="*/ 2316 h 337596"/>
                  <a:gd name="connsiteX2" fmla="*/ 985520 w 985520"/>
                  <a:gd name="connsiteY2" fmla="*/ 215676 h 337596"/>
                  <a:gd name="connsiteX0" fmla="*/ 0 w 965200"/>
                  <a:gd name="connsiteY0" fmla="*/ 336605 h 336605"/>
                  <a:gd name="connsiteX1" fmla="*/ 487680 w 965200"/>
                  <a:gd name="connsiteY1" fmla="*/ 1325 h 336605"/>
                  <a:gd name="connsiteX2" fmla="*/ 965200 w 965200"/>
                  <a:gd name="connsiteY2" fmla="*/ 316285 h 336605"/>
                  <a:gd name="connsiteX0" fmla="*/ 0 w 965200"/>
                  <a:gd name="connsiteY0" fmla="*/ 336797 h 336797"/>
                  <a:gd name="connsiteX1" fmla="*/ 487680 w 965200"/>
                  <a:gd name="connsiteY1" fmla="*/ 1517 h 336797"/>
                  <a:gd name="connsiteX2" fmla="*/ 965200 w 965200"/>
                  <a:gd name="connsiteY2" fmla="*/ 316477 h 336797"/>
                  <a:gd name="connsiteX0" fmla="*/ 0 w 965200"/>
                  <a:gd name="connsiteY0" fmla="*/ 478416 h 478416"/>
                  <a:gd name="connsiteX1" fmla="*/ 251049 w 965200"/>
                  <a:gd name="connsiteY1" fmla="*/ 896 h 478416"/>
                  <a:gd name="connsiteX2" fmla="*/ 965200 w 965200"/>
                  <a:gd name="connsiteY2" fmla="*/ 458096 h 478416"/>
                  <a:gd name="connsiteX0" fmla="*/ 0 w 965200"/>
                  <a:gd name="connsiteY0" fmla="*/ 478416 h 478416"/>
                  <a:gd name="connsiteX1" fmla="*/ 251049 w 965200"/>
                  <a:gd name="connsiteY1" fmla="*/ 896 h 478416"/>
                  <a:gd name="connsiteX2" fmla="*/ 965200 w 965200"/>
                  <a:gd name="connsiteY2" fmla="*/ 458096 h 478416"/>
                  <a:gd name="connsiteX0" fmla="*/ 0 w 992504"/>
                  <a:gd name="connsiteY0" fmla="*/ 498736 h 498736"/>
                  <a:gd name="connsiteX1" fmla="*/ 278353 w 992504"/>
                  <a:gd name="connsiteY1" fmla="*/ 896 h 498736"/>
                  <a:gd name="connsiteX2" fmla="*/ 992504 w 992504"/>
                  <a:gd name="connsiteY2" fmla="*/ 458096 h 498736"/>
                  <a:gd name="connsiteX0" fmla="*/ 0 w 992504"/>
                  <a:gd name="connsiteY0" fmla="*/ 498736 h 498736"/>
                  <a:gd name="connsiteX1" fmla="*/ 278353 w 992504"/>
                  <a:gd name="connsiteY1" fmla="*/ 896 h 498736"/>
                  <a:gd name="connsiteX2" fmla="*/ 992504 w 992504"/>
                  <a:gd name="connsiteY2" fmla="*/ 458096 h 498736"/>
                  <a:gd name="connsiteX0" fmla="*/ 0 w 1010706"/>
                  <a:gd name="connsiteY0" fmla="*/ 498550 h 549350"/>
                  <a:gd name="connsiteX1" fmla="*/ 278353 w 1010706"/>
                  <a:gd name="connsiteY1" fmla="*/ 710 h 549350"/>
                  <a:gd name="connsiteX2" fmla="*/ 1010706 w 1010706"/>
                  <a:gd name="connsiteY2" fmla="*/ 549350 h 549350"/>
                  <a:gd name="connsiteX0" fmla="*/ 0 w 1010706"/>
                  <a:gd name="connsiteY0" fmla="*/ 498850 h 549650"/>
                  <a:gd name="connsiteX1" fmla="*/ 278353 w 1010706"/>
                  <a:gd name="connsiteY1" fmla="*/ 1010 h 549650"/>
                  <a:gd name="connsiteX2" fmla="*/ 1010706 w 1010706"/>
                  <a:gd name="connsiteY2" fmla="*/ 549650 h 549650"/>
                  <a:gd name="connsiteX0" fmla="*/ 0 w 1010706"/>
                  <a:gd name="connsiteY0" fmla="*/ 498686 h 549486"/>
                  <a:gd name="connsiteX1" fmla="*/ 278353 w 1010706"/>
                  <a:gd name="connsiteY1" fmla="*/ 846 h 549486"/>
                  <a:gd name="connsiteX2" fmla="*/ 1010706 w 1010706"/>
                  <a:gd name="connsiteY2" fmla="*/ 549486 h 549486"/>
                  <a:gd name="connsiteX0" fmla="*/ 0 w 1010706"/>
                  <a:gd name="connsiteY0" fmla="*/ 508823 h 559623"/>
                  <a:gd name="connsiteX1" fmla="*/ 483130 w 1010706"/>
                  <a:gd name="connsiteY1" fmla="*/ 823 h 559623"/>
                  <a:gd name="connsiteX2" fmla="*/ 1010706 w 1010706"/>
                  <a:gd name="connsiteY2" fmla="*/ 559623 h 559623"/>
                  <a:gd name="connsiteX0" fmla="*/ 0 w 1010706"/>
                  <a:gd name="connsiteY0" fmla="*/ 508823 h 559623"/>
                  <a:gd name="connsiteX1" fmla="*/ 483130 w 1010706"/>
                  <a:gd name="connsiteY1" fmla="*/ 823 h 559623"/>
                  <a:gd name="connsiteX2" fmla="*/ 1010706 w 1010706"/>
                  <a:gd name="connsiteY2" fmla="*/ 559623 h 559623"/>
                  <a:gd name="connsiteX0" fmla="*/ 0 w 1010706"/>
                  <a:gd name="connsiteY0" fmla="*/ 509080 h 559880"/>
                  <a:gd name="connsiteX1" fmla="*/ 483130 w 1010706"/>
                  <a:gd name="connsiteY1" fmla="*/ 1080 h 559880"/>
                  <a:gd name="connsiteX2" fmla="*/ 1010706 w 1010706"/>
                  <a:gd name="connsiteY2" fmla="*/ 559880 h 559880"/>
                  <a:gd name="connsiteX0" fmla="*/ 0 w 1010706"/>
                  <a:gd name="connsiteY0" fmla="*/ 397987 h 448787"/>
                  <a:gd name="connsiteX1" fmla="*/ 478579 w 1010706"/>
                  <a:gd name="connsiteY1" fmla="*/ 1747 h 448787"/>
                  <a:gd name="connsiteX2" fmla="*/ 1010706 w 1010706"/>
                  <a:gd name="connsiteY2" fmla="*/ 448787 h 448787"/>
                  <a:gd name="connsiteX0" fmla="*/ 0 w 1015970"/>
                  <a:gd name="connsiteY0" fmla="*/ 338612 h 448787"/>
                  <a:gd name="connsiteX1" fmla="*/ 483843 w 1015970"/>
                  <a:gd name="connsiteY1" fmla="*/ 1747 h 448787"/>
                  <a:gd name="connsiteX2" fmla="*/ 1015970 w 1015970"/>
                  <a:gd name="connsiteY2" fmla="*/ 448787 h 44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5970" h="448787">
                    <a:moveTo>
                      <a:pt x="0" y="338612"/>
                    </a:moveTo>
                    <a:cubicBezTo>
                      <a:pt x="193567" y="99852"/>
                      <a:pt x="319590" y="22067"/>
                      <a:pt x="483843" y="1747"/>
                    </a:cubicBezTo>
                    <a:cubicBezTo>
                      <a:pt x="648096" y="-18573"/>
                      <a:pt x="862828" y="138907"/>
                      <a:pt x="1015970" y="448787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EA777E7-05AF-3A38-7528-2130D7DA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-187201" y="-1848760"/>
                    <a:ext cx="10269601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6000" b="0" i="0" baseline="-2500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Et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] = </m:t>
                        </m:r>
                        <m:r>
                          <m:rPr>
                            <m:nor/>
                          </m:rPr>
                          <a:rPr lang="en-US" sz="600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6000" b="0" i="0" baseline="-2500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6000" b="0" i="0" baseline="-2500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60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a:t> </a:t>
                    </a:r>
                    <a:r>
                      <a:rPr lang="en-US" sz="6000" dirty="0">
                        <a:solidFill>
                          <a:srgbClr val="00B050"/>
                        </a:solidFill>
                        <a:latin typeface="Bahnschrift Light Condensed" panose="020B0502040204020203" pitchFamily="34" charset="0"/>
                      </a:rPr>
                      <a:t>[ES]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a14:m>
                    <a:r>
                      <a:rPr lang="en-US" sz="60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a:t> k</a:t>
                    </a:r>
                    <a:r>
                      <a:rPr lang="en-US" sz="6000" baseline="-250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a:t>2 </a:t>
                    </a:r>
                    <a:r>
                      <a:rPr lang="en-US" sz="6000" dirty="0">
                        <a:solidFill>
                          <a:srgbClr val="00B050"/>
                        </a:solidFill>
                        <a:latin typeface="Bahnschrift Light Condensed" panose="020B0502040204020203" pitchFamily="34" charset="0"/>
                      </a:rPr>
                      <a:t>[ES]</a:t>
                    </a:r>
                    <a:r>
                      <a:rPr lang="en-US" sz="6000" dirty="0">
                        <a:solidFill>
                          <a:srgbClr val="00B05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6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6000" baseline="-25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600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00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ES</m:t>
                        </m:r>
                        <m:r>
                          <m:rPr>
                            <m:nor/>
                          </m:rPr>
                          <a:rPr lang="en-US" sz="600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][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]</m:t>
                        </m:r>
                      </m:oMath>
                    </a14:m>
                    <a:endParaRPr lang="en-US" sz="6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EA777E7-05AF-3A38-7528-2130D7DA9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87201" y="-1848760"/>
                    <a:ext cx="10269601" cy="10156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1557" b="-359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2451BAF-6E14-EF1B-56A6-5C5AC640C4CE}"/>
                      </a:ext>
                    </a:extLst>
                  </p:cNvPr>
                  <p:cNvSpPr txBox="1"/>
                  <p:nvPr/>
                </p:nvSpPr>
                <p:spPr>
                  <a:xfrm>
                    <a:off x="203961" y="-505789"/>
                    <a:ext cx="7993875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6000" b="0" i="0" baseline="-2500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Et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] = (</m:t>
                        </m:r>
                        <m:r>
                          <m:rPr>
                            <m:nor/>
                          </m:rPr>
                          <a:rPr lang="en-US" sz="600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6000" b="0" i="0" baseline="-2500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6000" b="0" i="0" baseline="-2500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sz="600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a14:m>
                    <a:r>
                      <a:rPr lang="en-US" sz="60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a:t> k</a:t>
                    </a:r>
                    <a:r>
                      <a:rPr lang="en-US" sz="6000" baseline="-250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a:t>2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6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6000" baseline="-25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1</m:t>
                        </m:r>
                        <m:r>
                          <a:rPr lang="en-US" sz="6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])</m:t>
                        </m:r>
                      </m:oMath>
                    </a14:m>
                    <a:r>
                      <a:rPr lang="en-US" sz="6000" dirty="0">
                        <a:solidFill>
                          <a:srgbClr val="00B0F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00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ES</m:t>
                        </m:r>
                        <m:r>
                          <m:rPr>
                            <m:nor/>
                          </m:rPr>
                          <a:rPr lang="en-US" sz="600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]</m:t>
                        </m:r>
                      </m:oMath>
                    </a14:m>
                    <a:endParaRPr lang="en-US" sz="6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2451BAF-6E14-EF1B-56A6-5C5AC640C4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961" y="-505789"/>
                    <a:ext cx="7993875" cy="101566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2289" r="-3659" b="-367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D878D11-2FA0-0D75-A165-45423DF77F20}"/>
                      </a:ext>
                    </a:extLst>
                  </p:cNvPr>
                  <p:cNvSpPr txBox="1"/>
                  <p:nvPr/>
                </p:nvSpPr>
                <p:spPr>
                  <a:xfrm>
                    <a:off x="380627" y="2430557"/>
                    <a:ext cx="13084393" cy="24379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 b="0" i="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00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ES</m:t>
                        </m:r>
                        <m:r>
                          <m:rPr>
                            <m:nor/>
                          </m:rPr>
                          <a:rPr lang="en-US" sz="600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] = </m:t>
                        </m:r>
                        <m:f>
                          <m:fPr>
                            <m:ctrlP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6000" baseline="-25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Et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][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]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6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6000" baseline="-25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6000" baseline="-25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6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6000" baseline="-25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2 </m:t>
                            </m:r>
                            <m:r>
                              <m:rPr>
                                <m:nor/>
                              </m:rPr>
                              <a:rPr lang="en-US" sz="6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6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6000" baseline="-25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1</m:t>
                            </m:r>
                            <m:r>
                              <a:rPr lang="en-US" sz="60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]</m:t>
                            </m:r>
                          </m:den>
                        </m:f>
                        <m:r>
                          <a:rPr lang="fa-IR" sz="6000" b="0" i="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6000" i="0" dirty="0">
                        <a:solidFill>
                          <a:schemeClr val="bg1"/>
                        </a:solidFill>
                        <a:latin typeface="+mj-lt"/>
                        <a:ea typeface="Cambria Math" panose="02040503050406030204" pitchFamily="18" charset="0"/>
                      </a:rPr>
                      <a:t>             </a:t>
                    </a:r>
                    <a:r>
                      <a:rPr lang="en-US" sz="60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a:t> </a:t>
                    </a:r>
                    <a:r>
                      <a:rPr lang="fa-IR" sz="60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a:t>       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60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Et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][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6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60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60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en-US" sz="6000" baseline="-100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6000" baseline="-100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m:rPr>
                                    <m:nor/>
                                  </m:rPr>
                                  <a:rPr lang="en-US" sz="60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sz="6000" dirty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6000" dirty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</a:rPr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en-US" sz="6000" baseline="-10000" dirty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6000" baseline="-25000" dirty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6000" dirty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</a:rPr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en-US" sz="6000" baseline="-25000" dirty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60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6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60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]</m:t>
                            </m:r>
                          </m:den>
                        </m:f>
                      </m:oMath>
                    </a14:m>
                    <a:r>
                      <a:rPr lang="en-US" sz="60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D878D11-2FA0-0D75-A165-45423DF77F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627" y="2430557"/>
                    <a:ext cx="13084393" cy="24379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145" b="-4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Right Bracket 24">
                <a:extLst>
                  <a:ext uri="{FF2B5EF4-FFF2-40B4-BE49-F238E27FC236}">
                    <a16:creationId xmlns:a16="http://schemas.microsoft.com/office/drawing/2014/main" id="{BA99698B-A268-D92D-4467-F719FDA72FEF}"/>
                  </a:ext>
                </a:extLst>
              </p:cNvPr>
              <p:cNvSpPr/>
              <p:nvPr/>
            </p:nvSpPr>
            <p:spPr>
              <a:xfrm rot="5400000">
                <a:off x="11000610" y="4016014"/>
                <a:ext cx="92487" cy="2042253"/>
              </a:xfrm>
              <a:prstGeom prst="rightBracket">
                <a:avLst>
                  <a:gd name="adj" fmla="val 0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99C1B7-1C76-4B70-8519-64A795727236}"/>
                  </a:ext>
                </a:extLst>
              </p:cNvPr>
              <p:cNvSpPr txBox="1"/>
              <p:nvPr/>
            </p:nvSpPr>
            <p:spPr>
              <a:xfrm>
                <a:off x="10572605" y="4899329"/>
                <a:ext cx="119192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K</a:t>
                </a:r>
                <a:r>
                  <a:rPr lang="en-US" sz="6000" baseline="-25000" dirty="0">
                    <a:solidFill>
                      <a:schemeClr val="bg1"/>
                    </a:solidFill>
                    <a:latin typeface="Bahnschrift Light Condensed" panose="020B0502040204020203" pitchFamily="34" charset="0"/>
                  </a:rPr>
                  <a:t>m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BAADE4C-28DA-00D3-2B25-5F51C42BC226}"/>
                  </a:ext>
                </a:extLst>
              </p:cNvPr>
              <p:cNvSpPr txBox="1"/>
              <p:nvPr/>
            </p:nvSpPr>
            <p:spPr>
              <a:xfrm>
                <a:off x="5666953" y="837182"/>
                <a:ext cx="418213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برای تبدیل ثابت های سرعت به یک عبارت، صورت و مخرج را در </a:t>
                </a:r>
                <a:r>
                  <a:rPr lang="en-US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k</a:t>
                </a:r>
                <a:r>
                  <a:rPr lang="en-US" sz="4000" baseline="-25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1</a:t>
                </a:r>
                <a:r>
                  <a:rPr lang="fa-IR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تقسیم می کنیم</a:t>
                </a:r>
                <a:endParaRPr lang="en-US" sz="4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E1B12D0-CBDF-E40F-B8AE-97DEE2E99F51}"/>
                  </a:ext>
                </a:extLst>
              </p:cNvPr>
              <p:cNvCxnSpPr/>
              <p:nvPr/>
            </p:nvCxnSpPr>
            <p:spPr>
              <a:xfrm>
                <a:off x="5795387" y="3402168"/>
                <a:ext cx="402336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466C77C-DD49-E8B1-9437-D117D9A31B59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42" y="6344145"/>
                    <a:ext cx="12996001" cy="21729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5400" b="0" i="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540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ES</m:t>
                        </m:r>
                        <m:r>
                          <m:rPr>
                            <m:nor/>
                          </m:rPr>
                          <a:rPr lang="en-US" sz="540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] = </m:t>
                        </m:r>
                        <m:f>
                          <m:fPr>
                            <m:ctrlPr>
                              <a:rPr lang="en-US" sz="5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Et</m:t>
                            </m:r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][</m:t>
                            </m:r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]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54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5400" b="0" i="0" baseline="-2500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5400" b="0" i="0" baseline="-2500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US" sz="5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]</m:t>
                            </m:r>
                          </m:den>
                        </m:f>
                        <m:r>
                          <a:rPr lang="en-US" sz="5400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</m:t>
                        </m:r>
                        <m:f>
                          <m:fPr>
                            <m:ctrlPr>
                              <a:rPr lang="en-US" sz="5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5400" b="0" i="0" dirty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5400" b="0" i="0" baseline="-12000" dirty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0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5400" b="0" i="0" dirty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5400" b="0" i="0" baseline="-25000" dirty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5400">
                            <a:solidFill>
                              <a:schemeClr val="bg1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54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5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sz="5400" i="1" dirty="0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5400" b="0" i="0" dirty="0" smtClean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5400" b="0" i="0" baseline="-10000" dirty="0" smtClean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</a:rPr>
                                  <m:t>max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5400" b="0" i="0" dirty="0" smtClean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</a:rPr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en-US" sz="5400" b="0" i="0" baseline="-2000" dirty="0" smtClean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]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5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5400" baseline="-25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5400" baseline="-25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US" sz="5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5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]</m:t>
                            </m:r>
                          </m:den>
                        </m:f>
                      </m:oMath>
                    </a14:m>
                    <a:r>
                      <a:rPr lang="en-US" sz="60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a:t>   </a:t>
                    </a: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9466C77C-DD49-E8B1-9437-D117D9A31B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242" y="6344145"/>
                    <a:ext cx="12996001" cy="217296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051" b="-8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2EF701E-6AFE-813D-A8CC-9B37F3506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714" y="7652776"/>
                <a:ext cx="6154659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0452A37-B110-F879-1585-C19FC948CDCA}"/>
                  </a:ext>
                </a:extLst>
              </p:cNvPr>
              <p:cNvCxnSpPr/>
              <p:nvPr/>
            </p:nvCxnSpPr>
            <p:spPr>
              <a:xfrm flipH="1">
                <a:off x="11639022" y="7203083"/>
                <a:ext cx="584225" cy="31496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959C164-D121-CDB1-7E3B-69B250296204}"/>
                  </a:ext>
                </a:extLst>
              </p:cNvPr>
              <p:cNvCxnSpPr/>
              <p:nvPr/>
            </p:nvCxnSpPr>
            <p:spPr>
              <a:xfrm flipH="1">
                <a:off x="10438515" y="7905534"/>
                <a:ext cx="584225" cy="31496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789FF9-20C4-6B4E-A58F-6B7C5C440657}"/>
                      </a:ext>
                    </a:extLst>
                  </p:cNvPr>
                  <p:cNvSpPr txBox="1"/>
                  <p:nvPr/>
                </p:nvSpPr>
                <p:spPr>
                  <a:xfrm>
                    <a:off x="5054403" y="9924170"/>
                    <a:ext cx="3736840" cy="2052690"/>
                  </a:xfrm>
                  <a:prstGeom prst="round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6000" baseline="-1200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6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6000" dirty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6000" dirty="0" smtClean="0">
                            <a:solidFill>
                              <a:srgbClr val="00B050"/>
                            </a:solidFill>
                            <a:latin typeface="Bahnschrift Light Condensed" panose="020B0502040204020203" pitchFamily="34" charset="0"/>
                          </a:rPr>
                          <m:t> </m:t>
                        </m:r>
                        <m:f>
                          <m:fPr>
                            <m:ctrlP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6000" baseline="-10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]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60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6000" b="0" i="0" baseline="-2500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6000" b="0" i="0" baseline="-2500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US" sz="6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6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]</m:t>
                            </m:r>
                            <m:r>
                              <a:rPr lang="en-US" sz="60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den>
                        </m:f>
                      </m:oMath>
                    </a14:m>
                    <a:r>
                      <a:rPr lang="en-US" sz="60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</a:rPr>
                      <a:t>              </a:t>
                    </a: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A789FF9-20C4-6B4E-A58F-6B7C5C440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4403" y="9924170"/>
                    <a:ext cx="3736840" cy="2052690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 r="-65203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9B03BDB-92FB-4DB9-FC9F-076FB1EE909E}"/>
                  </a:ext>
                </a:extLst>
              </p:cNvPr>
              <p:cNvSpPr txBox="1"/>
              <p:nvPr/>
            </p:nvSpPr>
            <p:spPr>
              <a:xfrm>
                <a:off x="3818714" y="5546223"/>
                <a:ext cx="673180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جایگذاری معادل های </a:t>
                </a:r>
                <a:r>
                  <a:rPr lang="en-US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[ES] </a:t>
                </a:r>
                <a:r>
                  <a:rPr lang="fa-IR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و </a:t>
                </a:r>
                <a:r>
                  <a:rPr lang="en-US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[E</a:t>
                </a:r>
                <a:r>
                  <a:rPr lang="en-US" sz="4000" baseline="-25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t</a:t>
                </a:r>
                <a:r>
                  <a:rPr lang="en-US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]</a:t>
                </a:r>
                <a:r>
                  <a:rPr lang="fa-IR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</a:t>
                </a:r>
              </a:p>
              <a:p>
                <a:pPr algn="ctr" rtl="1"/>
                <a:r>
                  <a:rPr lang="fa-IR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از فرمول های</a:t>
                </a:r>
              </a:p>
              <a:p>
                <a:pPr algn="ctr" rtl="1"/>
                <a:r>
                  <a:rPr lang="fa-IR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</a:t>
                </a:r>
                <a:r>
                  <a:rPr lang="en-US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V</a:t>
                </a:r>
                <a:r>
                  <a:rPr lang="en-US" sz="4000" baseline="-25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0</a:t>
                </a:r>
                <a:r>
                  <a:rPr lang="en-US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</a:t>
                </a:r>
                <a:r>
                  <a:rPr lang="en-US" sz="4000" b="0" i="0" dirty="0">
                    <a:solidFill>
                      <a:srgbClr val="EEF0FF"/>
                    </a:solidFill>
                    <a:effectLst/>
                    <a:latin typeface="Google Sans"/>
                  </a:rPr>
                  <a:t>=</a:t>
                </a:r>
                <a:r>
                  <a:rPr lang="en-US" sz="4000" b="0" i="0" dirty="0">
                    <a:solidFill>
                      <a:schemeClr val="bg1"/>
                    </a:solidFill>
                    <a:effectLst/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 k</a:t>
                </a:r>
                <a:r>
                  <a:rPr lang="en-US" sz="4000" b="0" i="0" baseline="-25000" dirty="0">
                    <a:solidFill>
                      <a:schemeClr val="bg1"/>
                    </a:solidFill>
                    <a:effectLst/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2</a:t>
                </a:r>
                <a:r>
                  <a:rPr lang="en-US" sz="4000" b="0" i="0" dirty="0">
                    <a:solidFill>
                      <a:schemeClr val="bg1"/>
                    </a:solidFill>
                    <a:effectLst/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[ES]</a:t>
                </a:r>
                <a:r>
                  <a:rPr lang="fa-IR" sz="4000" b="0" i="0" dirty="0">
                    <a:solidFill>
                      <a:schemeClr val="bg1"/>
                    </a:solidFill>
                    <a:effectLst/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</a:t>
                </a:r>
                <a:r>
                  <a:rPr lang="fa-IR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و </a:t>
                </a:r>
                <a:r>
                  <a:rPr lang="en-US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V</a:t>
                </a:r>
                <a:r>
                  <a:rPr lang="en-US" sz="4000" baseline="-25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max</a:t>
                </a:r>
                <a:r>
                  <a:rPr lang="en-US" sz="400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</a:t>
                </a:r>
                <a:r>
                  <a:rPr lang="en-US" sz="4000" b="0" i="0" dirty="0">
                    <a:solidFill>
                      <a:srgbClr val="EEF0FF"/>
                    </a:solidFill>
                    <a:effectLst/>
                    <a:latin typeface="Google Sans"/>
                  </a:rPr>
                  <a:t>= k</a:t>
                </a:r>
                <a:r>
                  <a:rPr lang="en-US" sz="4000" b="0" i="0" baseline="-25000" dirty="0">
                    <a:solidFill>
                      <a:srgbClr val="EEF0FF"/>
                    </a:solidFill>
                    <a:effectLst/>
                    <a:latin typeface="Google Sans"/>
                  </a:rPr>
                  <a:t>2</a:t>
                </a:r>
                <a:r>
                  <a:rPr lang="en-US" sz="4000" b="0" i="0" dirty="0">
                    <a:solidFill>
                      <a:srgbClr val="EEF0FF"/>
                    </a:solidFill>
                    <a:effectLst/>
                    <a:latin typeface="Google Sans"/>
                  </a:rPr>
                  <a:t> [E</a:t>
                </a:r>
                <a:r>
                  <a:rPr lang="en-US" sz="4000" b="0" i="0" baseline="-25000" dirty="0">
                    <a:solidFill>
                      <a:srgbClr val="EEF0FF"/>
                    </a:solidFill>
                    <a:effectLst/>
                    <a:latin typeface="Google Sans"/>
                  </a:rPr>
                  <a:t>t</a:t>
                </a:r>
                <a:r>
                  <a:rPr lang="en-US" sz="4000" b="0" i="0" dirty="0">
                    <a:solidFill>
                      <a:srgbClr val="EEF0FF"/>
                    </a:solidFill>
                    <a:effectLst/>
                    <a:latin typeface="Google Sans"/>
                  </a:rPr>
                  <a:t>]</a:t>
                </a:r>
                <a:endParaRPr lang="en-US" sz="4000" dirty="0">
                  <a:solidFill>
                    <a:schemeClr val="bg1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endParaRP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854E88C-9127-2B14-EDAB-D659286EBA82}"/>
                </a:ext>
              </a:extLst>
            </p:cNvPr>
            <p:cNvCxnSpPr/>
            <p:nvPr/>
          </p:nvCxnSpPr>
          <p:spPr>
            <a:xfrm flipH="1">
              <a:off x="7924800" y="7721600"/>
              <a:ext cx="2002971" cy="1248229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897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FB849E8-ECEA-0AAF-A9F0-5FBEA1DF6F7D}"/>
              </a:ext>
            </a:extLst>
          </p:cNvPr>
          <p:cNvGrpSpPr/>
          <p:nvPr/>
        </p:nvGrpSpPr>
        <p:grpSpPr>
          <a:xfrm>
            <a:off x="479503" y="105774"/>
            <a:ext cx="11051919" cy="4774622"/>
            <a:chOff x="0" y="355476"/>
            <a:chExt cx="11051919" cy="4774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6178ADC-5935-8B4F-0268-AE11C85F264A}"/>
                    </a:ext>
                  </a:extLst>
                </p:cNvPr>
                <p:cNvSpPr txBox="1"/>
                <p:nvPr/>
              </p:nvSpPr>
              <p:spPr>
                <a:xfrm>
                  <a:off x="0" y="355476"/>
                  <a:ext cx="11051919" cy="31795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dirty="0">
                      <a:solidFill>
                        <a:srgbClr val="00B0F0"/>
                      </a:solidFill>
                    </a:rPr>
                    <a:t> </a:t>
                  </a:r>
                  <a:r>
                    <a:rPr lang="en-US" sz="6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Km &gt;&gt; [S]</a:t>
                  </a:r>
                  <a:r>
                    <a:rPr lang="en-US" sz="6000" dirty="0">
                      <a:solidFill>
                        <a:srgbClr val="00B0F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6000" dirty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6000" baseline="-25000" dirty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m:t>0</m:t>
                      </m:r>
                      <m:r>
                        <a:rPr lang="en-US" sz="60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6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6000" b="0" i="0" baseline="-2500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6000" b="0" i="0" baseline="-2500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m</m:t>
                          </m:r>
                        </m:den>
                      </m:f>
                    </m:oMath>
                  </a14:m>
                  <a:endParaRPr lang="en-US" sz="60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6000" dirty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6000" baseline="-25000" dirty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m:t>0</m:t>
                      </m:r>
                      <m:r>
                        <a:rPr lang="en-US" sz="60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6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60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6000" baseline="-250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m:rPr>
                              <m:nor/>
                            </m:rPr>
                            <a:rPr lang="en-US" sz="60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60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6000" baseline="-250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m</m:t>
                          </m:r>
                        </m:den>
                      </m:f>
                    </m:oMath>
                  </a14:m>
                  <a:r>
                    <a:rPr lang="en-US" sz="6000" dirty="0">
                      <a:solidFill>
                        <a:srgbClr val="00B0F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600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sz="600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sz="600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6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6178ADC-5935-8B4F-0268-AE11C85F2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55476"/>
                  <a:ext cx="11051919" cy="3179525"/>
                </a:xfrm>
                <a:prstGeom prst="rect">
                  <a:avLst/>
                </a:prstGeom>
                <a:blipFill>
                  <a:blip r:embed="rId2"/>
                  <a:stretch>
                    <a:fillRect b="-4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032C6DD-4091-8F89-79DF-FB3196CCE750}"/>
                    </a:ext>
                  </a:extLst>
                </p:cNvPr>
                <p:cNvSpPr txBox="1"/>
                <p:nvPr/>
              </p:nvSpPr>
              <p:spPr>
                <a:xfrm>
                  <a:off x="3305766" y="3404275"/>
                  <a:ext cx="4284593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dirty="0">
                      <a:solidFill>
                        <a:schemeClr val="bg1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</a:rPr>
                    <a:t>y   </a:t>
                  </a:r>
                  <a14:m>
                    <m:oMath xmlns:m="http://schemas.openxmlformats.org/officeDocument/2006/math">
                      <m:r>
                        <a:rPr lang="en-US" sz="6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6000" dirty="0">
                      <a:solidFill>
                        <a:schemeClr val="bg1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</a:rPr>
                    <a:t>  m    x</a:t>
                  </a:r>
                  <a:endParaRPr lang="en-US" sz="6000" b="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032C6DD-4091-8F89-79DF-FB3196CCE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766" y="3404275"/>
                  <a:ext cx="4284593" cy="1015663"/>
                </a:xfrm>
                <a:prstGeom prst="rect">
                  <a:avLst/>
                </a:prstGeom>
                <a:blipFill>
                  <a:blip r:embed="rId3"/>
                  <a:stretch>
                    <a:fillRect t="-19162" r="-1565" b="-383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3AC473-C249-450F-C490-C3023BE5BA30}"/>
                </a:ext>
              </a:extLst>
            </p:cNvPr>
            <p:cNvSpPr txBox="1"/>
            <p:nvPr/>
          </p:nvSpPr>
          <p:spPr>
            <a:xfrm>
              <a:off x="2536169" y="4545323"/>
              <a:ext cx="56599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3200" b="0" dirty="0">
                  <a:solidFill>
                    <a:schemeClr val="bg1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فرمول عمومی معادله خطی</a:t>
              </a:r>
              <a:endParaRPr lang="en-US" sz="3200" b="0" dirty="0">
                <a:solidFill>
                  <a:schemeClr val="bg1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DF5353-249D-72EF-02A5-06047D390490}"/>
                </a:ext>
              </a:extLst>
            </p:cNvPr>
            <p:cNvSpPr txBox="1"/>
            <p:nvPr/>
          </p:nvSpPr>
          <p:spPr>
            <a:xfrm>
              <a:off x="5178040" y="4219883"/>
              <a:ext cx="14015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2000" b="0" dirty="0">
                  <a:solidFill>
                    <a:schemeClr val="bg1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شیب خط</a:t>
              </a:r>
              <a:endParaRPr lang="en-US" sz="2000" b="0" dirty="0">
                <a:solidFill>
                  <a:schemeClr val="bg1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3489A5C-0D2E-105F-7DC1-7AE492B93012}"/>
                </a:ext>
              </a:extLst>
            </p:cNvPr>
            <p:cNvSpPr/>
            <p:nvPr/>
          </p:nvSpPr>
          <p:spPr>
            <a:xfrm>
              <a:off x="5211165" y="1945238"/>
              <a:ext cx="1312297" cy="1726306"/>
            </a:xfrm>
            <a:prstGeom prst="roundRect">
              <a:avLst>
                <a:gd name="adj" fmla="val 6323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DDB6ED5-0BF8-AC4F-D629-4D4B76005CB8}"/>
                </a:ext>
              </a:extLst>
            </p:cNvPr>
            <p:cNvSpPr/>
            <p:nvPr/>
          </p:nvSpPr>
          <p:spPr>
            <a:xfrm>
              <a:off x="6579546" y="1945238"/>
              <a:ext cx="735654" cy="1726306"/>
            </a:xfrm>
            <a:prstGeom prst="roundRect">
              <a:avLst>
                <a:gd name="adj" fmla="val 6323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E8AB750-AB8E-968B-5D63-3C9E001B71C2}"/>
                </a:ext>
              </a:extLst>
            </p:cNvPr>
            <p:cNvSpPr/>
            <p:nvPr/>
          </p:nvSpPr>
          <p:spPr>
            <a:xfrm>
              <a:off x="3631906" y="1945238"/>
              <a:ext cx="735654" cy="1726306"/>
            </a:xfrm>
            <a:prstGeom prst="roundRect">
              <a:avLst>
                <a:gd name="adj" fmla="val 6323"/>
              </a:avLst>
            </a:prstGeom>
            <a:noFill/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C8E3DF-80C1-F0E6-C7A3-CA2F0B21DAA6}"/>
              </a:ext>
            </a:extLst>
          </p:cNvPr>
          <p:cNvGrpSpPr/>
          <p:nvPr/>
        </p:nvGrpSpPr>
        <p:grpSpPr>
          <a:xfrm>
            <a:off x="7133219" y="105774"/>
            <a:ext cx="11051919" cy="3416315"/>
            <a:chOff x="0" y="355476"/>
            <a:chExt cx="11051919" cy="34163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3829D96-8477-E875-E299-3FC9F5C8423F}"/>
                    </a:ext>
                  </a:extLst>
                </p:cNvPr>
                <p:cNvSpPr txBox="1"/>
                <p:nvPr/>
              </p:nvSpPr>
              <p:spPr>
                <a:xfrm>
                  <a:off x="0" y="355476"/>
                  <a:ext cx="11051919" cy="2778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dirty="0">
                      <a:solidFill>
                        <a:srgbClr val="00B0F0"/>
                      </a:solidFill>
                    </a:rPr>
                    <a:t> </a:t>
                  </a:r>
                  <a:r>
                    <a:rPr lang="en-US" sz="6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Km &lt;&lt; [S]</a:t>
                  </a:r>
                  <a:r>
                    <a:rPr lang="en-US" sz="6000" dirty="0">
                      <a:solidFill>
                        <a:srgbClr val="00B0F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6000" dirty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6000" baseline="-25000" dirty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m:t>0</m:t>
                      </m:r>
                      <m:r>
                        <a:rPr lang="en-US" sz="60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6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6000" b="0" i="0" baseline="-2500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60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60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60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a14:m>
                  <a:endParaRPr lang="en-US" sz="60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6000" baseline="-25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0</m:t>
                        </m:r>
                        <m:r>
                          <a:rPr lang="en-US" sz="6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m:rPr>
                            <m:nor/>
                          </m:rPr>
                          <a:rPr lang="en-US" sz="60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6000" baseline="-250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max</m:t>
                        </m:r>
                      </m:oMath>
                    </m:oMathPara>
                  </a14:m>
                  <a:endParaRPr lang="en-US" sz="6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3829D96-8477-E875-E299-3FC9F5C84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55476"/>
                  <a:ext cx="11051919" cy="2778646"/>
                </a:xfrm>
                <a:prstGeom prst="rect">
                  <a:avLst/>
                </a:prstGeom>
                <a:blipFill>
                  <a:blip r:embed="rId4"/>
                  <a:stretch>
                    <a:fillRect b="-133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B78CC0-148A-6C51-D43F-019251675CB8}"/>
                </a:ext>
              </a:extLst>
            </p:cNvPr>
            <p:cNvSpPr txBox="1"/>
            <p:nvPr/>
          </p:nvSpPr>
          <p:spPr>
            <a:xfrm>
              <a:off x="2695970" y="3310126"/>
              <a:ext cx="6897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2400" b="0" dirty="0">
                  <a:solidFill>
                    <a:schemeClr val="bg1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افزایش غلظت سوبسترا دیگر اثری بر سرعت واکنش ندارد </a:t>
              </a:r>
              <a:endParaRPr lang="en-US" sz="2400" b="0" dirty="0">
                <a:solidFill>
                  <a:schemeClr val="bg1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9F9790-D352-65DE-DF1D-F3701318049C}"/>
              </a:ext>
            </a:extLst>
          </p:cNvPr>
          <p:cNvGrpSpPr/>
          <p:nvPr/>
        </p:nvGrpSpPr>
        <p:grpSpPr>
          <a:xfrm>
            <a:off x="-8756463" y="1185750"/>
            <a:ext cx="11051919" cy="4199098"/>
            <a:chOff x="-8756463" y="1185750"/>
            <a:chExt cx="11051919" cy="4199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E56837F-0613-6658-34AC-2FAB2A7438BF}"/>
                    </a:ext>
                  </a:extLst>
                </p:cNvPr>
                <p:cNvSpPr txBox="1"/>
                <p:nvPr/>
              </p:nvSpPr>
              <p:spPr>
                <a:xfrm>
                  <a:off x="-8756463" y="1185750"/>
                  <a:ext cx="11051919" cy="41990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0" dirty="0">
                      <a:solidFill>
                        <a:srgbClr val="00B0F0"/>
                      </a:solidFill>
                    </a:rPr>
                    <a:t> </a:t>
                  </a:r>
                  <a:r>
                    <a:rPr lang="en-US" sz="6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K</a:t>
                  </a:r>
                  <a:r>
                    <a:rPr lang="en-US" sz="6000" baseline="-25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m</a:t>
                  </a:r>
                  <a:r>
                    <a:rPr lang="en-US" sz="6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 </a:t>
                  </a:r>
                  <a:r>
                    <a:rPr lang="en-US" sz="6000" dirty="0">
                      <a:solidFill>
                        <a:srgbClr val="00B0F0"/>
                      </a:solidFill>
                    </a:rPr>
                    <a:t>=</a:t>
                  </a:r>
                  <a:r>
                    <a:rPr lang="en-US" sz="6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rPr>
                    <a:t> [S]</a:t>
                  </a:r>
                  <a:r>
                    <a:rPr lang="en-US" sz="6000" dirty="0">
                      <a:solidFill>
                        <a:srgbClr val="00B0F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800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8000" dirty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8000" baseline="-25000" dirty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rPr>
                        <m:t>0</m:t>
                      </m:r>
                      <m:r>
                        <a:rPr lang="en-US" sz="800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8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8000" b="0" i="0" baseline="-2500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m:rPr>
                              <m:nor/>
                            </m:rPr>
                            <a:rPr lang="en-US" sz="8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m:rPr>
                              <m:nor/>
                            </m:rPr>
                            <a:rPr lang="en-US" sz="8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8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8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8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8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8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a14:m>
                  <a:endParaRPr lang="en-US" sz="60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6000" baseline="-250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</a:rPr>
                          <m:t>0</m:t>
                        </m:r>
                        <m:r>
                          <a:rPr lang="en-US" sz="6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6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6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6000" baseline="-25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sz="6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60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600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E56837F-0613-6658-34AC-2FAB2A743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756463" y="1185750"/>
                  <a:ext cx="11051919" cy="4199098"/>
                </a:xfrm>
                <a:prstGeom prst="rect">
                  <a:avLst/>
                </a:prstGeom>
                <a:blipFill>
                  <a:blip r:embed="rId5"/>
                  <a:stretch>
                    <a:fillRect b="-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E70F45C-7458-CE0E-D529-4B3617D60EE1}"/>
                </a:ext>
              </a:extLst>
            </p:cNvPr>
            <p:cNvCxnSpPr/>
            <p:nvPr/>
          </p:nvCxnSpPr>
          <p:spPr>
            <a:xfrm flipH="1">
              <a:off x="-173490" y="1382751"/>
              <a:ext cx="1154676" cy="81403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DEB177-DC87-4033-6093-667BCDB7324C}"/>
                </a:ext>
              </a:extLst>
            </p:cNvPr>
            <p:cNvCxnSpPr/>
            <p:nvPr/>
          </p:nvCxnSpPr>
          <p:spPr>
            <a:xfrm flipH="1">
              <a:off x="-712258" y="2708050"/>
              <a:ext cx="1154676" cy="81403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37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69039FB-3B0C-F3EA-9840-ADDB7FAACD74}"/>
              </a:ext>
            </a:extLst>
          </p:cNvPr>
          <p:cNvGrpSpPr/>
          <p:nvPr/>
        </p:nvGrpSpPr>
        <p:grpSpPr>
          <a:xfrm>
            <a:off x="1391920" y="255432"/>
            <a:ext cx="9966959" cy="6347135"/>
            <a:chOff x="1391920" y="255432"/>
            <a:chExt cx="9966959" cy="63471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2B8300-1AA5-7015-F19E-43BAD3530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15135" r="-14551"/>
            <a:stretch/>
          </p:blipFill>
          <p:spPr>
            <a:xfrm>
              <a:off x="1391920" y="255432"/>
              <a:ext cx="9966959" cy="634713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EFC88A-BA2E-E4FF-98D9-6FFFBDB1F931}"/>
                </a:ext>
              </a:extLst>
            </p:cNvPr>
            <p:cNvSpPr txBox="1"/>
            <p:nvPr/>
          </p:nvSpPr>
          <p:spPr>
            <a:xfrm>
              <a:off x="3341649" y="1492948"/>
              <a:ext cx="2006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2400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حالت اول</a:t>
              </a:r>
              <a:endParaRPr lang="en-US" sz="2400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DDA2EB-F31C-B471-51C5-EB508CE88730}"/>
                </a:ext>
              </a:extLst>
            </p:cNvPr>
            <p:cNvSpPr txBox="1"/>
            <p:nvPr/>
          </p:nvSpPr>
          <p:spPr>
            <a:xfrm>
              <a:off x="8578621" y="1723780"/>
              <a:ext cx="1379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2400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حالت دوم</a:t>
              </a:r>
              <a:endParaRPr lang="en-US" sz="2400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600C9E-38E3-E1B2-6FA0-C851E11F95EC}"/>
                </a:ext>
              </a:extLst>
            </p:cNvPr>
            <p:cNvSpPr txBox="1"/>
            <p:nvPr/>
          </p:nvSpPr>
          <p:spPr>
            <a:xfrm>
              <a:off x="3968325" y="3586092"/>
              <a:ext cx="1379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2400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حالت سوم</a:t>
              </a:r>
              <a:endParaRPr lang="en-US" sz="2400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8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E428378D-994C-C707-56C2-D0118733E341}"/>
              </a:ext>
            </a:extLst>
          </p:cNvPr>
          <p:cNvGrpSpPr/>
          <p:nvPr/>
        </p:nvGrpSpPr>
        <p:grpSpPr>
          <a:xfrm>
            <a:off x="723768" y="292749"/>
            <a:ext cx="10744464" cy="8932489"/>
            <a:chOff x="723768" y="292749"/>
            <a:chExt cx="10744464" cy="893248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9F04EE8-0D73-C776-1271-71DBF37187E9}"/>
                </a:ext>
              </a:extLst>
            </p:cNvPr>
            <p:cNvGrpSpPr/>
            <p:nvPr/>
          </p:nvGrpSpPr>
          <p:grpSpPr>
            <a:xfrm>
              <a:off x="1198960" y="292749"/>
              <a:ext cx="10269272" cy="7087502"/>
              <a:chOff x="1198960" y="292749"/>
              <a:chExt cx="10269272" cy="70875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263B993-4623-2D37-BA38-96DEB321BC50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5102369"/>
                    <a:ext cx="5372232" cy="13378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4400" dirty="0">
                        <a:solidFill>
                          <a:srgbClr val="00B0F0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44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4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4400" baseline="-25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0</m:t>
                            </m:r>
                          </m:den>
                        </m:f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4400" baseline="-25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4400" baseline="-25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den>
                        </m:f>
                      </m:oMath>
                    </a14:m>
                    <a:r>
                      <a:rPr lang="en-US" sz="4400" dirty="0">
                        <a:solidFill>
                          <a:srgbClr val="00B0F0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44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a14:m>
                    <a:r>
                      <a:rPr lang="fa-IR" sz="6000" dirty="0">
                        <a:solidFill>
                          <a:srgbClr val="00B0F0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4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44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4400" b="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a-IR" sz="4400" b="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44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4400" baseline="-25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den>
                        </m:f>
                      </m:oMath>
                    </a14:m>
                    <a:endParaRPr lang="en-US" sz="6000" baseline="-25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263B993-4623-2D37-BA38-96DEB321BC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5102369"/>
                    <a:ext cx="5372232" cy="13378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9132" b="-109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F6D1085-ECC0-06F6-CE63-A338FFCC3329}"/>
                      </a:ext>
                    </a:extLst>
                  </p:cNvPr>
                  <p:cNvSpPr txBox="1"/>
                  <p:nvPr/>
                </p:nvSpPr>
                <p:spPr>
                  <a:xfrm>
                    <a:off x="1198960" y="292749"/>
                    <a:ext cx="4583778" cy="20185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6000" dirty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6000" baseline="-25000" dirty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</a:rPr>
                            <m:t>0</m:t>
                          </m:r>
                          <m:r>
                            <a:rPr lang="en-US" sz="6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60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sz="6000" b="0" i="0" smtClean="0">
                                  <a:solidFill>
                                    <a:srgbClr val="00B0F0"/>
                                  </a:solidFill>
                                  <a:latin typeface="Bahnschrift Light Condensed" panose="020B0502040204020203" pitchFamily="34" charset="0"/>
                                  <a:ea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6000" b="0" i="0" baseline="-25000" smtClean="0">
                                  <a:solidFill>
                                    <a:srgbClr val="00B0F0"/>
                                  </a:solidFill>
                                  <a:latin typeface="Bahnschrift Light Condensed" panose="020B0502040204020203" pitchFamily="34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m:rPr>
                                  <m:nor/>
                                </m:rPr>
                                <a:rPr lang="en-US" sz="6000" b="0" i="0" smtClean="0">
                                  <a:solidFill>
                                    <a:srgbClr val="00B0F0"/>
                                  </a:solidFill>
                                  <a:latin typeface="Bahnschrift Light Condensed" panose="020B0502040204020203" pitchFamily="34" charset="0"/>
                                  <a:ea typeface="Cambria Math" panose="02040503050406030204" pitchFamily="18" charset="0"/>
                                </a:rPr>
                                <m:t> [</m:t>
                              </m:r>
                              <m:r>
                                <m:rPr>
                                  <m:nor/>
                                </m:rPr>
                                <a:rPr lang="en-US" sz="6000" b="0" i="0" smtClean="0">
                                  <a:solidFill>
                                    <a:srgbClr val="00B0F0"/>
                                  </a:solidFill>
                                  <a:latin typeface="Bahnschrift Light Condensed" panose="020B0502040204020203" pitchFamily="34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6000" b="0" i="0" smtClean="0">
                                  <a:solidFill>
                                    <a:srgbClr val="00B0F0"/>
                                  </a:solidFill>
                                  <a:latin typeface="Bahnschrift Light Condensed" panose="020B0502040204020203" pitchFamily="34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sz="6000" b="0" i="0" smtClean="0">
                                  <a:solidFill>
                                    <a:srgbClr val="00B0F0"/>
                                  </a:solidFill>
                                  <a:latin typeface="Bahnschrift Light Condensed" panose="020B0502040204020203" pitchFamily="34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sz="6000" b="0" i="0" baseline="-25000" smtClean="0">
                                  <a:solidFill>
                                    <a:srgbClr val="00B0F0"/>
                                  </a:solidFill>
                                  <a:latin typeface="Bahnschrift Light Condensed" panose="020B0502040204020203" pitchFamily="34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sz="6000" b="0" i="0" smtClean="0">
                                  <a:solidFill>
                                    <a:srgbClr val="00B0F0"/>
                                  </a:solidFill>
                                  <a:latin typeface="Bahnschrift Light Condensed" panose="020B0502040204020203" pitchFamily="34" charset="0"/>
                                  <a:ea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m:rPr>
                                  <m:nor/>
                                </m:rPr>
                                <a:rPr lang="fa-IR" sz="6000" b="0" i="0" smtClean="0">
                                  <a:solidFill>
                                    <a:srgbClr val="00B0F0"/>
                                  </a:solidFill>
                                  <a:latin typeface="Bahnschrift Light Condensed" panose="020B0502040204020203" pitchFamily="34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6000" b="0" i="0" smtClean="0">
                                  <a:solidFill>
                                    <a:srgbClr val="00B0F0"/>
                                  </a:solidFill>
                                  <a:latin typeface="Bahnschrift Light Condensed" panose="020B0502040204020203" pitchFamily="34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m:rPr>
                                  <m:nor/>
                                </m:rPr>
                                <a:rPr lang="en-US" sz="6000" b="0" i="0" smtClean="0">
                                  <a:solidFill>
                                    <a:srgbClr val="00B0F0"/>
                                  </a:solidFill>
                                  <a:latin typeface="Bahnschrift Light Condensed" panose="020B0502040204020203" pitchFamily="34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6000" b="0" i="0" smtClean="0">
                                  <a:solidFill>
                                    <a:srgbClr val="00B0F0"/>
                                  </a:solidFill>
                                  <a:latin typeface="Bahnschrift Light Condensed" panose="020B0502040204020203" pitchFamily="34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den>
                          </m:f>
                        </m:oMath>
                      </m:oMathPara>
                    </a14:m>
                    <a:endParaRPr lang="en-US" sz="6000" baseline="-25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F6D1085-ECC0-06F6-CE63-A338FFCC33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8960" y="292749"/>
                    <a:ext cx="4583778" cy="20185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9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5DA9E7D-BA8A-256B-9D34-5BEB07B34049}"/>
                      </a:ext>
                    </a:extLst>
                  </p:cNvPr>
                  <p:cNvSpPr txBox="1"/>
                  <p:nvPr/>
                </p:nvSpPr>
                <p:spPr>
                  <a:xfrm>
                    <a:off x="7097227" y="609438"/>
                    <a:ext cx="3352164" cy="1385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4400" dirty="0">
                        <a:solidFill>
                          <a:srgbClr val="00B0F0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44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4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4400" baseline="-25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0</m:t>
                            </m:r>
                          </m:den>
                        </m:f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4400" baseline="-25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+</m:t>
                            </m:r>
                            <m:r>
                              <m:rPr>
                                <m:nor/>
                              </m:rPr>
                              <a:rPr lang="fa-IR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44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4400" baseline="-25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[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a14:m>
                    <a:endParaRPr lang="en-US" sz="6000" baseline="-25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5DA9E7D-BA8A-256B-9D34-5BEB07B340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7227" y="609438"/>
                    <a:ext cx="3352164" cy="13851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D643737-6CB1-77B0-AB08-EC24A2E4C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03" y="1326398"/>
                <a:ext cx="155401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F1E7185-10E9-D4BF-67F4-690BBFC1F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425757" y="2774662"/>
                    <a:ext cx="4935032" cy="1385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4400" dirty="0">
                        <a:solidFill>
                          <a:srgbClr val="00B0F0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44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4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4400" baseline="-250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</a:rPr>
                              <m:t>0</m:t>
                            </m:r>
                          </m:den>
                        </m:f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4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4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en-US" sz="4400" baseline="-25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4400" baseline="-25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[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a14:m>
                    <a:r>
                      <a:rPr lang="en-US" sz="6000" dirty="0">
                        <a:solidFill>
                          <a:srgbClr val="00B0F0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44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4400" b="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4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440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440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440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lang="en-US" sz="4400" baseline="-250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a14:m>
                    <a:endParaRPr lang="en-US" sz="6000" baseline="-25000" dirty="0">
                      <a:solidFill>
                        <a:srgbClr val="00B0F0"/>
                      </a:solidFill>
                      <a:latin typeface="Bahnschrift Light Condensed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F1E7185-10E9-D4BF-67F4-690BBFC1FB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57" y="2774662"/>
                    <a:ext cx="4935032" cy="13851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2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FAA4D065-B634-D069-B27B-E73504D79009}"/>
                  </a:ext>
                </a:extLst>
              </p:cNvPr>
              <p:cNvCxnSpPr/>
              <p:nvPr/>
            </p:nvCxnSpPr>
            <p:spPr>
              <a:xfrm>
                <a:off x="8893273" y="2248813"/>
                <a:ext cx="0" cy="64008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FC0DA80-6B4D-86A5-DFEA-E4228FE980C5}"/>
                  </a:ext>
                </a:extLst>
              </p:cNvPr>
              <p:cNvCxnSpPr/>
              <p:nvPr/>
            </p:nvCxnSpPr>
            <p:spPr>
              <a:xfrm>
                <a:off x="8358494" y="4199611"/>
                <a:ext cx="0" cy="82296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F709165-33C6-2090-A101-88341F0BB493}"/>
                  </a:ext>
                </a:extLst>
              </p:cNvPr>
              <p:cNvSpPr txBox="1"/>
              <p:nvPr/>
            </p:nvSpPr>
            <p:spPr>
              <a:xfrm>
                <a:off x="5488115" y="609438"/>
                <a:ext cx="187528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2000" b="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معکوس کردن دو سمت معادله</a:t>
                </a:r>
                <a:endParaRPr lang="en-US" sz="2000" b="0" dirty="0">
                  <a:solidFill>
                    <a:schemeClr val="bg1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596C242-3720-F801-186F-072C5A030018}"/>
                  </a:ext>
                </a:extLst>
              </p:cNvPr>
              <p:cNvSpPr txBox="1"/>
              <p:nvPr/>
            </p:nvSpPr>
            <p:spPr>
              <a:xfrm>
                <a:off x="8777055" y="2352258"/>
                <a:ext cx="2182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2000" b="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تفکیک صورت کسر</a:t>
                </a:r>
                <a:endParaRPr lang="en-US" sz="2000" b="0" dirty="0">
                  <a:solidFill>
                    <a:schemeClr val="bg1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0B57BCF-A3E5-AC27-249B-4C45C0FA7115}"/>
                      </a:ext>
                    </a:extLst>
                  </p:cNvPr>
                  <p:cNvSpPr txBox="1"/>
                  <p:nvPr/>
                </p:nvSpPr>
                <p:spPr>
                  <a:xfrm>
                    <a:off x="6397519" y="6248562"/>
                    <a:ext cx="4679916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a:t>y  </a:t>
                    </a:r>
                    <a14:m>
                      <m:oMath xmlns:m="http://schemas.openxmlformats.org/officeDocument/2006/math">
                        <m:r>
                          <a:rPr lang="en-US" sz="5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5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fa-IR" sz="5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a:t> </a:t>
                    </a:r>
                    <a:r>
                      <a:rPr lang="en-US" sz="5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a:t>m</a:t>
                    </a:r>
                    <a:r>
                      <a:rPr lang="fa-IR" sz="5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a:t>  </a:t>
                    </a:r>
                    <a:r>
                      <a:rPr lang="en-US" sz="5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a:t>x </a:t>
                    </a:r>
                    <a:r>
                      <a:rPr lang="fa-IR" sz="5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5400" smtClean="0">
                            <a:solidFill>
                              <a:schemeClr val="bg1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a14:m>
                    <a:r>
                      <a:rPr lang="fa-IR" sz="5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a:t>   </a:t>
                    </a:r>
                    <a:r>
                      <a:rPr lang="en-US" sz="5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</a:rPr>
                      <a:t>c  </a:t>
                    </a:r>
                    <a:endParaRPr lang="en-US" sz="5400" b="0" dirty="0">
                      <a:solidFill>
                        <a:schemeClr val="bg1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0B57BCF-A3E5-AC27-249B-4C45C0FA71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519" y="6248562"/>
                    <a:ext cx="4679916" cy="92333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53" t="-19868" r="-10807" b="-397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D06A70-717B-F7DA-AAB8-E67C66B22320}"/>
                  </a:ext>
                </a:extLst>
              </p:cNvPr>
              <p:cNvSpPr txBox="1"/>
              <p:nvPr/>
            </p:nvSpPr>
            <p:spPr>
              <a:xfrm>
                <a:off x="7657741" y="6980141"/>
                <a:ext cx="14015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2000" b="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شیب خط</a:t>
                </a:r>
                <a:endParaRPr lang="en-US" sz="2000" b="0" dirty="0">
                  <a:solidFill>
                    <a:schemeClr val="bg1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E9859F1-5DF0-27B5-E2E7-B8723502EE04}"/>
                  </a:ext>
                </a:extLst>
              </p:cNvPr>
              <p:cNvSpPr/>
              <p:nvPr/>
            </p:nvSpPr>
            <p:spPr>
              <a:xfrm>
                <a:off x="7920782" y="5117148"/>
                <a:ext cx="816695" cy="1337803"/>
              </a:xfrm>
              <a:prstGeom prst="roundRect">
                <a:avLst>
                  <a:gd name="adj" fmla="val 6323"/>
                </a:avLst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3C07265-E933-A194-B06B-DB82C153B321}"/>
                  </a:ext>
                </a:extLst>
              </p:cNvPr>
              <p:cNvSpPr/>
              <p:nvPr/>
            </p:nvSpPr>
            <p:spPr>
              <a:xfrm>
                <a:off x="10128343" y="5117147"/>
                <a:ext cx="913582" cy="1337804"/>
              </a:xfrm>
              <a:prstGeom prst="roundRect">
                <a:avLst>
                  <a:gd name="adj" fmla="val 6323"/>
                </a:avLst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D7E93C1-9173-FA6C-125D-59539568FD0E}"/>
                  </a:ext>
                </a:extLst>
              </p:cNvPr>
              <p:cNvSpPr txBox="1"/>
              <p:nvPr/>
            </p:nvSpPr>
            <p:spPr>
              <a:xfrm>
                <a:off x="9757718" y="6952282"/>
                <a:ext cx="14015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2000" b="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عرض از مبدأ</a:t>
                </a:r>
                <a:endParaRPr lang="en-US" sz="2000" b="0" dirty="0">
                  <a:solidFill>
                    <a:schemeClr val="bg1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1708A8F-3F09-24E7-EB6C-FADFAF1FA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26523" y="3772271"/>
                <a:ext cx="553852" cy="10447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322A54D-B82C-99E2-4FBF-5E5AFBA651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51903" y="3099699"/>
                <a:ext cx="553852" cy="10447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7E3ABA96-D02F-3F36-844C-C3967D58BCA3}"/>
                  </a:ext>
                </a:extLst>
              </p:cNvPr>
              <p:cNvSpPr/>
              <p:nvPr/>
            </p:nvSpPr>
            <p:spPr>
              <a:xfrm>
                <a:off x="8818391" y="5122819"/>
                <a:ext cx="538533" cy="1337803"/>
              </a:xfrm>
              <a:prstGeom prst="roundRect">
                <a:avLst>
                  <a:gd name="adj" fmla="val 6323"/>
                </a:avLst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92BA342-D795-11CC-D75F-79F2DA1D2B02}"/>
                  </a:ext>
                </a:extLst>
              </p:cNvPr>
              <p:cNvCxnSpPr/>
              <p:nvPr/>
            </p:nvCxnSpPr>
            <p:spPr>
              <a:xfrm>
                <a:off x="9029955" y="4199611"/>
                <a:ext cx="0" cy="82296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85A5B2F6-A6AF-4C45-E349-EE4F685C8ED9}"/>
                  </a:ext>
                </a:extLst>
              </p:cNvPr>
              <p:cNvSpPr/>
              <p:nvPr/>
            </p:nvSpPr>
            <p:spPr>
              <a:xfrm>
                <a:off x="6655795" y="5127969"/>
                <a:ext cx="538533" cy="1337803"/>
              </a:xfrm>
              <a:prstGeom prst="roundRect">
                <a:avLst>
                  <a:gd name="adj" fmla="val 6323"/>
                </a:avLst>
              </a:prstGeom>
              <a:noFill/>
              <a:ln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9E03FE1-30CF-A8F4-32A4-6CED848D899F}"/>
                  </a:ext>
                </a:extLst>
              </p:cNvPr>
              <p:cNvSpPr txBox="1"/>
              <p:nvPr/>
            </p:nvSpPr>
            <p:spPr>
              <a:xfrm>
                <a:off x="9147593" y="4257148"/>
                <a:ext cx="22741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2000" b="0" dirty="0">
                    <a:solidFill>
                      <a:schemeClr val="bg1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ساده کردن و تفکیک مخرج کسر سمت چپ</a:t>
                </a:r>
                <a:endParaRPr lang="en-US" sz="2000" b="0" dirty="0">
                  <a:solidFill>
                    <a:schemeClr val="bg1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D25A712-FE52-3EC0-37B2-E790311849CE}"/>
                </a:ext>
              </a:extLst>
            </p:cNvPr>
            <p:cNvGrpSpPr/>
            <p:nvPr/>
          </p:nvGrpSpPr>
          <p:grpSpPr>
            <a:xfrm>
              <a:off x="723768" y="2573104"/>
              <a:ext cx="5483893" cy="6652134"/>
              <a:chOff x="556272" y="3986270"/>
              <a:chExt cx="5483893" cy="6652134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0A53957-CD47-03C9-15E3-4DF2B59CC798}"/>
                  </a:ext>
                </a:extLst>
              </p:cNvPr>
              <p:cNvCxnSpPr/>
              <p:nvPr/>
            </p:nvCxnSpPr>
            <p:spPr>
              <a:xfrm>
                <a:off x="3440350" y="6070147"/>
                <a:ext cx="0" cy="64008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788F8213-DEFB-6580-A38D-70AD608C7F1F}"/>
                  </a:ext>
                </a:extLst>
              </p:cNvPr>
              <p:cNvGrpSpPr/>
              <p:nvPr/>
            </p:nvGrpSpPr>
            <p:grpSpPr>
              <a:xfrm>
                <a:off x="556272" y="3986270"/>
                <a:ext cx="5483893" cy="6652134"/>
                <a:chOff x="556272" y="3986270"/>
                <a:chExt cx="5483893" cy="6652134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58CE66D-3C4B-A93F-7071-F37FF9B621ED}"/>
                    </a:ext>
                  </a:extLst>
                </p:cNvPr>
                <p:cNvGrpSpPr/>
                <p:nvPr/>
              </p:nvGrpSpPr>
              <p:grpSpPr>
                <a:xfrm>
                  <a:off x="556272" y="3986270"/>
                  <a:ext cx="5483893" cy="6652134"/>
                  <a:chOff x="556272" y="3986270"/>
                  <a:chExt cx="5483893" cy="6652134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4AB9F69-BA40-3598-E4FF-5324010C8600}"/>
                      </a:ext>
                    </a:extLst>
                  </p:cNvPr>
                  <p:cNvSpPr txBox="1"/>
                  <p:nvPr/>
                </p:nvSpPr>
                <p:spPr>
                  <a:xfrm>
                    <a:off x="556272" y="3986270"/>
                    <a:ext cx="548389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rtl="1"/>
                    <a:r>
                      <a:rPr lang="fa-IR" sz="2400" dirty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a:t>طول از مبدأ: </a:t>
                    </a:r>
                    <a:r>
                      <a:rPr lang="fa-IR" sz="2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a:t>نقطه برخورد با  محور </a:t>
                    </a:r>
                    <a:r>
                      <a:rPr lang="en-US" sz="2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a:t>x</a:t>
                    </a:r>
                    <a:r>
                      <a:rPr lang="fa-IR" sz="2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a:t> یا </a:t>
                    </a:r>
                    <a:r>
                      <a:rPr lang="en-US" sz="2400" dirty="0">
                        <a:solidFill>
                          <a:schemeClr val="bg1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a:t>y </a:t>
                    </a:r>
                    <a:r>
                      <a:rPr lang="en-US" sz="2400" b="0" i="0" dirty="0">
                        <a:solidFill>
                          <a:srgbClr val="EEF0FF"/>
                        </a:solidFill>
                        <a:effectLst/>
                        <a:latin typeface="Google Sans"/>
                        <a:cs typeface="B Yekan" panose="00000400000000000000" pitchFamily="2" charset="-78"/>
                      </a:rPr>
                      <a:t>= </a:t>
                    </a:r>
                    <a:r>
                      <a:rPr lang="en-US" sz="2400" b="0" i="0" dirty="0">
                        <a:solidFill>
                          <a:schemeClr val="bg1"/>
                        </a:solidFill>
                        <a:effectLst/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a:t>0</a:t>
                    </a:r>
                    <a:endParaRPr lang="en-US" sz="2400" b="0" dirty="0">
                      <a:solidFill>
                        <a:schemeClr val="bg1"/>
                      </a:solidFill>
                      <a:latin typeface="Bahnschrift Light Condensed" panose="020B0502040204020203" pitchFamily="34" charset="0"/>
                      <a:ea typeface="Cambria Math" panose="02040503050406030204" pitchFamily="18" charset="0"/>
                      <a:cs typeface="B Yekan" panose="00000400000000000000" pitchFamily="2" charset="-78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6EC5022D-FCCE-207B-0AA5-743F3273D5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3932" y="4564710"/>
                        <a:ext cx="4592836" cy="13378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44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a:t>0</a:t>
                        </a:r>
                        <a:r>
                          <a:rPr lang="en-US" sz="4400" dirty="0">
                            <a:solidFill>
                              <a:srgbClr val="00B0F0"/>
                            </a:solidFill>
                            <a:ea typeface="Cambria Math" panose="02040503050406030204" pitchFamily="18" charset="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4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4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en-US" sz="4400" baseline="-250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4400" baseline="-250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den>
                            </m:f>
                          </m:oMath>
                        </a14:m>
                        <a:r>
                          <a:rPr lang="en-US" sz="4400" dirty="0">
                            <a:solidFill>
                              <a:srgbClr val="00B0F0"/>
                            </a:solidFill>
                            <a:ea typeface="Cambria Math" panose="02040503050406030204" pitchFamily="18" charset="0"/>
                          </a:rPr>
                          <a:t> </a:t>
                        </a:r>
                        <a14:m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4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4400" b="0" i="0" smtClean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den>
                            </m:f>
                          </m:oMath>
                        </a14:m>
                        <a:r>
                          <a:rPr lang="fa-IR" sz="6000" dirty="0">
                            <a:solidFill>
                              <a:srgbClr val="00B0F0"/>
                            </a:solidFill>
                            <a:ea typeface="Cambria Math" panose="02040503050406030204" pitchFamily="18" charset="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4400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440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44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fa-IR" sz="4400" b="0" i="0" smtClean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4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4400" b="0" i="0" smtClean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4400" baseline="-250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den>
                            </m:f>
                          </m:oMath>
                        </a14:m>
                        <a:endParaRPr lang="en-US" sz="6000" baseline="-25000" dirty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6EC5022D-FCCE-207B-0AA5-743F3273D5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43932" y="4564710"/>
                        <a:ext cx="4592836" cy="133780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9589" b="-109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CC7B71CE-EFDF-A2AA-F9D3-3B5520960A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528367" y="6440171"/>
                        <a:ext cx="3676573" cy="13378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4400" dirty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</a:rPr>
                          <a:t>-</a:t>
                        </a:r>
                        <a:r>
                          <a:rPr lang="en-US" sz="4400" dirty="0">
                            <a:solidFill>
                              <a:srgbClr val="00B0F0"/>
                            </a:solidFill>
                            <a:ea typeface="Cambria Math" panose="02040503050406030204" pitchFamily="18" charset="0"/>
                          </a:rPr>
                          <a:t> </a:t>
                        </a:r>
                        <a14:m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4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4400" baseline="-250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den>
                            </m:f>
                          </m:oMath>
                        </a14:m>
                        <a:r>
                          <a:rPr lang="en-US" sz="4400" dirty="0">
                            <a:solidFill>
                              <a:srgbClr val="00B0F0"/>
                            </a:solidFill>
                            <a:ea typeface="Cambria Math" panose="02040503050406030204" pitchFamily="18" charset="0"/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4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sz="44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en-US" sz="4400" baseline="-250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4400" baseline="-250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den>
                            </m:f>
                          </m:oMath>
                        </a14:m>
                        <a:r>
                          <a:rPr lang="en-US" sz="4400" dirty="0">
                            <a:solidFill>
                              <a:srgbClr val="00B0F0"/>
                            </a:solidFill>
                            <a:ea typeface="Cambria Math" panose="02040503050406030204" pitchFamily="18" charset="0"/>
                          </a:rPr>
                          <a:t> </a:t>
                        </a:r>
                        <a14:m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4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4400" b="0" i="0" smtClean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den>
                            </m:f>
                          </m:oMath>
                        </a14:m>
                        <a:endParaRPr lang="en-US" sz="6000" baseline="-25000" dirty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CC7B71CE-EFDF-A2AA-F9D3-3B5520960A5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28367" y="6440171"/>
                        <a:ext cx="3676573" cy="133780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1658" r="-66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CC4103F8-5955-325D-FAC6-C3BB3D63A9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23355" y="8418053"/>
                        <a:ext cx="4734988" cy="22203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4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den>
                            </m:f>
                            <m:r>
                              <a:rPr lang="en-US" sz="44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4400" dirty="0">
                                <a:solidFill>
                                  <a:srgbClr val="00B0F0"/>
                                </a:solidFill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44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4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4400">
                                        <a:solidFill>
                                          <a:srgbClr val="00B0F0"/>
                                        </a:solidFill>
                                        <a:latin typeface="Bahnschrift Light Condensed" panose="020B0502040204020203" pitchFamily="34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4400">
                                        <a:solidFill>
                                          <a:srgbClr val="00B0F0"/>
                                        </a:solidFill>
                                        <a:latin typeface="Bahnschrift Light Condensed" panose="020B0502040204020203" pitchFamily="34" charset="0"/>
                                        <a:ea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4400" baseline="-4000">
                                        <a:solidFill>
                                          <a:srgbClr val="00B0F0"/>
                                        </a:solidFill>
                                        <a:latin typeface="Bahnschrift Light Condensed" panose="020B0502040204020203" pitchFamily="34" charset="0"/>
                                        <a:ea typeface="Cambria Math" panose="02040503050406030204" pitchFamily="18" charset="0"/>
                                      </a:rPr>
                                      <m:t>max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lang="en-US" sz="4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sz="4400">
                                        <a:solidFill>
                                          <a:srgbClr val="00B0F0"/>
                                        </a:solidFill>
                                        <a:latin typeface="Bahnschrift Light Condensed" panose="020B0502040204020203" pitchFamily="34" charset="0"/>
                                        <a:ea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4400" baseline="-25000">
                                        <a:solidFill>
                                          <a:srgbClr val="00B0F0"/>
                                        </a:solidFill>
                                        <a:latin typeface="Bahnschrift Light Condensed" panose="020B0502040204020203" pitchFamily="34" charset="0"/>
                                        <a:ea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4400">
                                        <a:solidFill>
                                          <a:srgbClr val="00B0F0"/>
                                        </a:solidFill>
                                        <a:latin typeface="Bahnschrift Light Condensed" panose="020B0502040204020203" pitchFamily="34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sz="4400">
                                        <a:solidFill>
                                          <a:srgbClr val="00B0F0"/>
                                        </a:solidFill>
                                        <a:latin typeface="Bahnschrift Light Condensed" panose="020B0502040204020203" pitchFamily="34" charset="0"/>
                                        <a:ea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4400" baseline="-10000">
                                        <a:solidFill>
                                          <a:srgbClr val="00B0F0"/>
                                        </a:solidFill>
                                        <a:latin typeface="Bahnschrift Light Condensed" panose="020B0502040204020203" pitchFamily="34" charset="0"/>
                                        <a:ea typeface="Cambria Math" panose="02040503050406030204" pitchFamily="18" charset="0"/>
                                      </a:rPr>
                                      <m:t>max</m:t>
                                    </m:r>
                                  </m:den>
                                </m:f>
                              </m:den>
                            </m:f>
                            <m:r>
                              <a:rPr lang="en-US" sz="4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oMath>
                        </a14:m>
                        <a:r>
                          <a:rPr lang="en-US" sz="4400" dirty="0">
                            <a:solidFill>
                              <a:srgbClr val="00B0F0"/>
                            </a:solidFill>
                            <a:ea typeface="Cambria Math" panose="02040503050406030204" pitchFamily="18" charset="0"/>
                          </a:rPr>
                          <a:t> - </a:t>
                        </a:r>
                        <a14:m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4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4400" b="0" i="0" smtClean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sz="4400" smtClean="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44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en-US" sz="4400" baseline="-25000">
                                    <a:solidFill>
                                      <a:srgbClr val="00B0F0"/>
                                    </a:solidFill>
                                    <a:latin typeface="Bahnschrift Light Condensed" panose="020B0502040204020203" pitchFamily="34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</m:oMath>
                        </a14:m>
                        <a:endParaRPr lang="en-US" sz="6000" baseline="-25000" dirty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CC4103F8-5955-325D-FAC6-C3BB3D63A9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3355" y="8418053"/>
                        <a:ext cx="4734988" cy="2220351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2F3035C-DB18-B67B-5B31-AAA1CAC1F9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90883" y="9263978"/>
                  <a:ext cx="799932" cy="13899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EDAB5E9-2FD7-A417-6CE2-179E35436E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90883" y="10311747"/>
                  <a:ext cx="799932" cy="138991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9ADF867-E36B-23A4-F1C6-73DFE525333D}"/>
                  </a:ext>
                </a:extLst>
              </p:cNvPr>
              <p:cNvCxnSpPr/>
              <p:nvPr/>
            </p:nvCxnSpPr>
            <p:spPr>
              <a:xfrm>
                <a:off x="3440350" y="7661198"/>
                <a:ext cx="0" cy="64008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2BD38B2F-2283-1BDE-4AA6-39B16EA78F59}"/>
                </a:ext>
              </a:extLst>
            </p:cNvPr>
            <p:cNvSpPr/>
            <p:nvPr/>
          </p:nvSpPr>
          <p:spPr>
            <a:xfrm>
              <a:off x="5828377" y="2472030"/>
              <a:ext cx="257311" cy="6753208"/>
            </a:xfrm>
            <a:prstGeom prst="rightBrace">
              <a:avLst>
                <a:gd name="adj1" fmla="val 384393"/>
                <a:gd name="adj2" fmla="val 5000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F2C23F9-3974-909D-6073-F071E02F73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7387" y="5841117"/>
              <a:ext cx="45720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96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5209E4-FB57-D2BF-BCF9-AE0C9476F936}"/>
              </a:ext>
            </a:extLst>
          </p:cNvPr>
          <p:cNvGrpSpPr/>
          <p:nvPr/>
        </p:nvGrpSpPr>
        <p:grpSpPr>
          <a:xfrm>
            <a:off x="1905000" y="-685801"/>
            <a:ext cx="9118600" cy="7543801"/>
            <a:chOff x="1905000" y="-685801"/>
            <a:chExt cx="9118600" cy="75438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9AEB9C-D8AE-5EB5-B678-880669393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17517" t="-3306" r="-16536" b="-4715"/>
            <a:stretch/>
          </p:blipFill>
          <p:spPr>
            <a:xfrm>
              <a:off x="1905000" y="-685801"/>
              <a:ext cx="9118600" cy="7543801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8EAE43-E9B2-C857-9969-A12184AF5FAB}"/>
                </a:ext>
              </a:extLst>
            </p:cNvPr>
            <p:cNvGrpSpPr/>
            <p:nvPr/>
          </p:nvGrpSpPr>
          <p:grpSpPr>
            <a:xfrm>
              <a:off x="3104194" y="0"/>
              <a:ext cx="7319007" cy="6424505"/>
              <a:chOff x="3104194" y="0"/>
              <a:chExt cx="7319007" cy="642450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5C267C-7815-17E1-EBF9-317FC88149A9}"/>
                  </a:ext>
                </a:extLst>
              </p:cNvPr>
              <p:cNvSpPr txBox="1"/>
              <p:nvPr/>
            </p:nvSpPr>
            <p:spPr>
              <a:xfrm>
                <a:off x="5302315" y="4184840"/>
                <a:ext cx="3275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24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عرض از مبدأ</a:t>
                </a:r>
                <a:endParaRPr lang="en-US" sz="24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ACC71-DD0B-8F93-CA16-BB999B75F938}"/>
                  </a:ext>
                </a:extLst>
              </p:cNvPr>
              <p:cNvSpPr txBox="1"/>
              <p:nvPr/>
            </p:nvSpPr>
            <p:spPr>
              <a:xfrm>
                <a:off x="5982186" y="307525"/>
                <a:ext cx="84412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24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شیب</a:t>
                </a:r>
                <a:endParaRPr lang="en-US" sz="24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7902-B086-7845-2912-E976A476E6D0}"/>
                  </a:ext>
                </a:extLst>
              </p:cNvPr>
              <p:cNvSpPr txBox="1"/>
              <p:nvPr/>
            </p:nvSpPr>
            <p:spPr>
              <a:xfrm>
                <a:off x="3222170" y="5962840"/>
                <a:ext cx="27600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24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طول از مبدأ</a:t>
                </a:r>
                <a:endParaRPr lang="en-US" sz="24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897C6A-0534-72F1-9800-CF03DFE7475A}"/>
                  </a:ext>
                </a:extLst>
              </p:cNvPr>
              <p:cNvSpPr txBox="1"/>
              <p:nvPr/>
            </p:nvSpPr>
            <p:spPr>
              <a:xfrm>
                <a:off x="7147573" y="5290587"/>
                <a:ext cx="3275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24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محور </a:t>
                </a:r>
                <a:r>
                  <a:rPr lang="en-US" sz="240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x</a:t>
                </a:r>
                <a:endParaRPr lang="en-US" sz="24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8E42E8-CF5C-5392-CE1E-0D51805D5C91}"/>
                  </a:ext>
                </a:extLst>
              </p:cNvPr>
              <p:cNvSpPr txBox="1"/>
              <p:nvPr/>
            </p:nvSpPr>
            <p:spPr>
              <a:xfrm>
                <a:off x="3104194" y="0"/>
                <a:ext cx="32756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24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محور </a:t>
                </a:r>
                <a:r>
                  <a:rPr lang="en-US" sz="240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y</a:t>
                </a:r>
                <a:endParaRPr lang="en-US" sz="24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662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935932F-6E05-98A8-3EE6-AC3F46271969}"/>
              </a:ext>
            </a:extLst>
          </p:cNvPr>
          <p:cNvGrpSpPr/>
          <p:nvPr/>
        </p:nvGrpSpPr>
        <p:grpSpPr>
          <a:xfrm>
            <a:off x="5363431" y="654955"/>
            <a:ext cx="7645400" cy="5548090"/>
            <a:chOff x="2610071" y="1171512"/>
            <a:chExt cx="7645400" cy="55480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19C9B0-7A9F-CD90-7C6C-CD2025CB7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19823" r="-19700" b="-4888"/>
            <a:stretch/>
          </p:blipFill>
          <p:spPr>
            <a:xfrm>
              <a:off x="2610071" y="1171512"/>
              <a:ext cx="7645400" cy="554809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5C7B10E-3BA7-E2A8-39E4-E6819AC8F9CF}"/>
                </a:ext>
              </a:extLst>
            </p:cNvPr>
            <p:cNvSpPr/>
            <p:nvPr/>
          </p:nvSpPr>
          <p:spPr>
            <a:xfrm>
              <a:off x="3705631" y="5516050"/>
              <a:ext cx="5473203" cy="1203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E1031F-6618-F8C4-F0A4-77E294AB0366}"/>
                </a:ext>
              </a:extLst>
            </p:cNvPr>
            <p:cNvSpPr txBox="1"/>
            <p:nvPr/>
          </p:nvSpPr>
          <p:spPr>
            <a:xfrm>
              <a:off x="5762065" y="5507107"/>
              <a:ext cx="1353670" cy="19653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fa-IR" sz="1600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زمان</a:t>
              </a:r>
              <a:endParaRPr lang="en-US" sz="1600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8891B9-A54A-9432-00E4-A48ACB113F68}"/>
                </a:ext>
              </a:extLst>
            </p:cNvPr>
            <p:cNvSpPr txBox="1"/>
            <p:nvPr/>
          </p:nvSpPr>
          <p:spPr>
            <a:xfrm rot="16200000">
              <a:off x="3149600" y="3325613"/>
              <a:ext cx="1353670" cy="2067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fa-IR" sz="1600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غلظت</a:t>
              </a:r>
              <a:endParaRPr lang="en-US" sz="1600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306576-4151-1CA9-F492-AFA4F585FA70}"/>
                </a:ext>
              </a:extLst>
            </p:cNvPr>
            <p:cNvSpPr txBox="1"/>
            <p:nvPr/>
          </p:nvSpPr>
          <p:spPr>
            <a:xfrm>
              <a:off x="4968687" y="1550602"/>
              <a:ext cx="1353670" cy="2067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fa-IR" sz="1600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کاهش غلظت سوبسترا با گذشت زمان</a:t>
              </a:r>
              <a:endParaRPr lang="en-US" sz="1600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726F62-00FD-1DB2-1567-408341132A63}"/>
                </a:ext>
              </a:extLst>
            </p:cNvPr>
            <p:cNvSpPr txBox="1"/>
            <p:nvPr/>
          </p:nvSpPr>
          <p:spPr>
            <a:xfrm>
              <a:off x="5762065" y="3222228"/>
              <a:ext cx="1353670" cy="20677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fa-IR" sz="1600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افزایش غلظت فراورده با گذشت زمان</a:t>
              </a:r>
              <a:endParaRPr lang="en-US" sz="1600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21EA91-1D95-8493-BFA5-28336D955E0B}"/>
                </a:ext>
              </a:extLst>
            </p:cNvPr>
            <p:cNvSpPr txBox="1"/>
            <p:nvPr/>
          </p:nvSpPr>
          <p:spPr>
            <a:xfrm>
              <a:off x="7234518" y="4639920"/>
              <a:ext cx="1353668" cy="3242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fa-IR" sz="140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افزایش و سپس ثبات غلظت کمپلس آنزیم-سوبسترا</a:t>
              </a:r>
              <a:endParaRPr lang="en-US" sz="140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A673BA-323D-3FB8-CCB7-C8E5C5EC29A9}"/>
                </a:ext>
              </a:extLst>
            </p:cNvPr>
            <p:cNvSpPr txBox="1"/>
            <p:nvPr/>
          </p:nvSpPr>
          <p:spPr>
            <a:xfrm>
              <a:off x="7234518" y="4159284"/>
              <a:ext cx="1237129" cy="30514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lstStyle/>
            <a:p>
              <a:pPr algn="ctr"/>
              <a:r>
                <a:rPr lang="fa-IR" sz="1400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غلظت کل آنزیم</a:t>
              </a:r>
              <a:endParaRPr lang="en-US" sz="1400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26878D3-CD33-74FC-71FB-CE7EFB0FE177}"/>
                </a:ext>
              </a:extLst>
            </p:cNvPr>
            <p:cNvGrpSpPr/>
            <p:nvPr/>
          </p:nvGrpSpPr>
          <p:grpSpPr>
            <a:xfrm>
              <a:off x="3670217" y="5797709"/>
              <a:ext cx="5211782" cy="921893"/>
              <a:chOff x="3667009" y="5529707"/>
              <a:chExt cx="5211782" cy="92189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76574A-013E-D45A-0152-1AD34DF19F1A}"/>
                  </a:ext>
                </a:extLst>
              </p:cNvPr>
              <p:cNvSpPr txBox="1"/>
              <p:nvPr/>
            </p:nvSpPr>
            <p:spPr>
              <a:xfrm>
                <a:off x="3667009" y="5866825"/>
                <a:ext cx="988288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fa-IR" sz="16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مرحله </a:t>
                </a:r>
                <a:br>
                  <a:rPr lang="fa-IR" sz="16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</a:br>
                <a:r>
                  <a:rPr lang="fa-IR" sz="16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پیش-پایدار</a:t>
                </a:r>
                <a:endParaRPr lang="en-US" sz="16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FC4B3A-94F8-C1FB-53C8-C4D3E015B4CD}"/>
                  </a:ext>
                </a:extLst>
              </p:cNvPr>
              <p:cNvSpPr txBox="1"/>
              <p:nvPr/>
            </p:nvSpPr>
            <p:spPr>
              <a:xfrm>
                <a:off x="5755936" y="5866825"/>
                <a:ext cx="135367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a-IR" sz="1600" b="0" dirty="0">
                    <a:solidFill>
                      <a:srgbClr val="00B0F0"/>
                    </a:solidFill>
                    <a:latin typeface="Bahnschrift Light Condensed" panose="020B0502040204020203" pitchFamily="34" charset="0"/>
                    <a:ea typeface="Cambria Math" panose="02040503050406030204" pitchFamily="18" charset="0"/>
                    <a:cs typeface="B Yekan" panose="00000400000000000000" pitchFamily="2" charset="-78"/>
                  </a:rPr>
                  <a:t>مرحله پایدار</a:t>
                </a:r>
                <a:endParaRPr lang="en-US" sz="16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09CA6DD-9686-9DC8-4E2A-0F4ADDB6CEA8}"/>
                  </a:ext>
                </a:extLst>
              </p:cNvPr>
              <p:cNvGrpSpPr/>
              <p:nvPr/>
            </p:nvGrpSpPr>
            <p:grpSpPr>
              <a:xfrm>
                <a:off x="3986751" y="5529707"/>
                <a:ext cx="4892040" cy="411480"/>
                <a:chOff x="3986751" y="5529707"/>
                <a:chExt cx="4892040" cy="41148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59845D7-E750-F329-C187-F3BF4AD7CE8C}"/>
                    </a:ext>
                  </a:extLst>
                </p:cNvPr>
                <p:cNvCxnSpPr/>
                <p:nvPr/>
              </p:nvCxnSpPr>
              <p:spPr>
                <a:xfrm>
                  <a:off x="3989294" y="5587445"/>
                  <a:ext cx="0" cy="27938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E65803D-06D6-069A-94A8-8940EB2657C3}"/>
                    </a:ext>
                  </a:extLst>
                </p:cNvPr>
                <p:cNvCxnSpPr/>
                <p:nvPr/>
              </p:nvCxnSpPr>
              <p:spPr>
                <a:xfrm>
                  <a:off x="4322167" y="5587445"/>
                  <a:ext cx="0" cy="27938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7B1F3E38-0103-A46E-5B7F-8C5A409B6F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6751" y="5774652"/>
                  <a:ext cx="4892040" cy="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591A0D3-C070-8A29-0EE1-EF1259505740}"/>
                    </a:ext>
                  </a:extLst>
                </p:cNvPr>
                <p:cNvCxnSpPr/>
                <p:nvPr/>
              </p:nvCxnSpPr>
              <p:spPr>
                <a:xfrm>
                  <a:off x="8866323" y="5529707"/>
                  <a:ext cx="0" cy="41148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B4752C-D1BA-BF9F-3842-41769544A5F2}"/>
                </a:ext>
              </a:extLst>
            </p:cNvPr>
            <p:cNvSpPr/>
            <p:nvPr/>
          </p:nvSpPr>
          <p:spPr>
            <a:xfrm flipH="1">
              <a:off x="3624496" y="1171512"/>
              <a:ext cx="98549" cy="5548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361912-9B46-2604-9F28-6C70833701CE}"/>
                </a:ext>
              </a:extLst>
            </p:cNvPr>
            <p:cNvSpPr txBox="1"/>
            <p:nvPr/>
          </p:nvSpPr>
          <p:spPr>
            <a:xfrm>
              <a:off x="5013292" y="4908567"/>
              <a:ext cx="1353669" cy="3620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fa-IR" sz="1400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کاهش و سپس ثبات غلظت آنزیم آزاد</a:t>
              </a:r>
              <a:endParaRPr lang="en-US" sz="1400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FDBDD8-195C-53BE-3896-17E0554B96FA}"/>
                  </a:ext>
                </a:extLst>
              </p:cNvPr>
              <p:cNvSpPr txBox="1"/>
              <p:nvPr/>
            </p:nvSpPr>
            <p:spPr>
              <a:xfrm>
                <a:off x="-1146763" y="244452"/>
                <a:ext cx="8879121" cy="2035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6000" b="0" i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6000" b="0" i="0" baseline="-2500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z="6000" b="0" i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6000" b="0" i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6000" b="0" i="0" baseline="-2500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cat</m:t>
                          </m:r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Et</m:t>
                          </m:r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]  [</m:t>
                          </m:r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6000" b="0" i="0" baseline="-2500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sz="600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60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60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60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60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6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FDBDD8-195C-53BE-3896-17E0554B9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6763" y="244452"/>
                <a:ext cx="8879121" cy="2035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A5FF5D-4021-4A9F-4B1D-8AB9C04B8A15}"/>
                  </a:ext>
                </a:extLst>
              </p:cNvPr>
              <p:cNvSpPr txBox="1"/>
              <p:nvPr/>
            </p:nvSpPr>
            <p:spPr>
              <a:xfrm>
                <a:off x="-2331226" y="2653409"/>
                <a:ext cx="8879121" cy="14699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sz="4400" b="0" i="0" baseline="-2500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cat</m:t>
                      </m:r>
                      <m:r>
                        <m:rPr>
                          <m:nor/>
                        </m:rPr>
                        <a:rPr lang="en-US" sz="440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4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4400" b="0" i="0" baseline="-2500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max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4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44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sz="4400" b="0" i="0" baseline="-2500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44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A5FF5D-4021-4A9F-4B1D-8AB9C04B8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31226" y="2653409"/>
                <a:ext cx="8879121" cy="14699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9C7B32-9EE3-CE49-100D-3CFEB8C6CDD9}"/>
                  </a:ext>
                </a:extLst>
              </p:cNvPr>
              <p:cNvSpPr txBox="1"/>
              <p:nvPr/>
            </p:nvSpPr>
            <p:spPr>
              <a:xfrm>
                <a:off x="-2181694" y="4177546"/>
                <a:ext cx="7154916" cy="2322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4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m:t>k</m:t>
                    </m:r>
                    <m:r>
                      <m:rPr>
                        <m:nor/>
                      </m:rPr>
                      <a:rPr lang="en-US" sz="4400" b="0" i="0" baseline="-2500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m:t>cat</m:t>
                    </m:r>
                    <m:r>
                      <m:rPr>
                        <m:nor/>
                      </m:rPr>
                      <a:rPr lang="en-US" sz="440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4400" b="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4400" b="0" i="0" baseline="-2500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max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4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4400" b="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4400" b="0" i="0" baseline="-2500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44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]</m:t>
                        </m:r>
                      </m:den>
                    </m:f>
                  </m:oMath>
                </a14:m>
                <a:r>
                  <a:rPr lang="fa-IR" sz="4400" dirty="0">
                    <a:solidFill>
                      <a:srgbClr val="00B0F0"/>
                    </a:solidFill>
                    <a:cs typeface="B Yeka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40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m:t>=</m:t>
                    </m:r>
                  </m:oMath>
                </a14:m>
                <a:r>
                  <a:rPr lang="fa-IR" sz="4400" dirty="0">
                    <a:solidFill>
                      <a:srgbClr val="00B0F0"/>
                    </a:solidFill>
                    <a:cs typeface="B Yeka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44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4400" baseline="-250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max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400" b="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44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4400" b="0" i="0" smtClean="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4400" baseline="-250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4400">
                            <a:solidFill>
                              <a:srgbClr val="00B0F0"/>
                            </a:solidFill>
                            <a:latin typeface="Bahnschrift Light Condensed" panose="020B0502040204020203" pitchFamily="34" charset="0"/>
                            <a:ea typeface="Cambria Math" panose="02040503050406030204" pitchFamily="18" charset="0"/>
                            <a:cs typeface="B Yekan" panose="00000400000000000000" pitchFamily="2" charset="-78"/>
                          </a:rPr>
                          <m:t>]</m:t>
                        </m:r>
                      </m:den>
                    </m:f>
                  </m:oMath>
                </a14:m>
                <a:endParaRPr lang="en-US" sz="4400" dirty="0">
                  <a:solidFill>
                    <a:srgbClr val="00B0F0"/>
                  </a:solidFill>
                  <a:cs typeface="B Yekan" panose="00000400000000000000" pitchFamily="2" charset="-78"/>
                </a:endParaRPr>
              </a:p>
              <a:p>
                <a:pPr algn="r" rt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m:t>S</m:t>
                    </m:r>
                    <m:r>
                      <m:rPr>
                        <m:nor/>
                      </m:rPr>
                      <a:rPr lang="en-US" sz="3600" b="0" i="0" baseline="-2500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m:t>t</m:t>
                    </m:r>
                  </m:oMath>
                </a14:m>
                <a:r>
                  <a:rPr lang="fa-IR" sz="2800" dirty="0">
                    <a:solidFill>
                      <a:srgbClr val="00B0F0"/>
                    </a:solidFill>
                    <a:cs typeface="B Yekan" panose="00000400000000000000" pitchFamily="2" charset="-78"/>
                  </a:rPr>
                  <a:t>: تعداد جایگاه های فعال کل آنزیم ها</a:t>
                </a:r>
              </a:p>
              <a:p>
                <a:pPr algn="r" rtl="1"/>
                <a:r>
                  <a:rPr lang="en-US" sz="2800" dirty="0">
                    <a:solidFill>
                      <a:srgbClr val="00B0F0"/>
                    </a:solidFill>
                    <a:cs typeface="B Yekan" panose="00000400000000000000" pitchFamily="2" charset="-78"/>
                  </a:rPr>
                  <a:t>n</a:t>
                </a:r>
                <a:r>
                  <a:rPr lang="fa-IR" sz="2800" dirty="0">
                    <a:solidFill>
                      <a:srgbClr val="00B0F0"/>
                    </a:solidFill>
                    <a:cs typeface="B Yekan" panose="00000400000000000000" pitchFamily="2" charset="-78"/>
                  </a:rPr>
                  <a:t>: تعداد جایگاه های فعال هر آنزیم</a:t>
                </a:r>
                <a:endParaRPr lang="en-US" sz="3600" dirty="0">
                  <a:solidFill>
                    <a:srgbClr val="00B0F0"/>
                  </a:solidFill>
                  <a:cs typeface="B Yek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B9C7B32-9EE3-CE49-100D-3CFEB8C6C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81694" y="4177546"/>
                <a:ext cx="7154916" cy="2322687"/>
              </a:xfrm>
              <a:prstGeom prst="rect">
                <a:avLst/>
              </a:prstGeom>
              <a:blipFill>
                <a:blip r:embed="rId5"/>
                <a:stretch>
                  <a:fillRect r="-1789" b="-6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2EEE0E-9B01-12F0-F2E4-42799E79A4CC}"/>
                  </a:ext>
                </a:extLst>
              </p:cNvPr>
              <p:cNvSpPr txBox="1"/>
              <p:nvPr/>
            </p:nvSpPr>
            <p:spPr>
              <a:xfrm>
                <a:off x="4171140" y="4496826"/>
                <a:ext cx="7154916" cy="2011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  <a:cs typeface="B Yekan" panose="00000400000000000000" pitchFamily="2" charset="-78"/>
                        </a:rPr>
                        <m:t>Specific</m:t>
                      </m:r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  <a:cs typeface="B Yekan" panose="00000400000000000000" pitchFamily="2" charset="-78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400" b="0" i="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  <a:cs typeface="B Yekan" panose="00000400000000000000" pitchFamily="2" charset="-78"/>
                        </a:rPr>
                        <m:t>activity</m:t>
                      </m:r>
                      <m:r>
                        <m:rPr>
                          <m:nor/>
                        </m:rPr>
                        <a:rPr lang="en-US" sz="4400" smtClean="0">
                          <a:solidFill>
                            <a:srgbClr val="00B0F0"/>
                          </a:solidFill>
                          <a:latin typeface="Bahnschrift Light Condensed" panose="020B0502040204020203" pitchFamily="34" charset="0"/>
                          <a:ea typeface="Cambria Math" panose="02040503050406030204" pitchFamily="18" charset="0"/>
                          <a:cs typeface="B Yeka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4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  <a:cs typeface="B Yekan" panose="00000400000000000000" pitchFamily="2" charset="-78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4400" b="0" i="0" baseline="-2500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  <a:cs typeface="B Yekan" panose="00000400000000000000" pitchFamily="2" charset="-78"/>
                            </a:rPr>
                            <m:t>max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44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  <a:cs typeface="B Yekan" panose="00000400000000000000" pitchFamily="2" charset="-78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4400" b="0" i="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  <a:cs typeface="B Yekan" panose="00000400000000000000" pitchFamily="2" charset="-78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4400" b="0" i="0" baseline="-25000" smtClean="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  <a:cs typeface="B Yekan" panose="00000400000000000000" pitchFamily="2" charset="-78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4400">
                              <a:solidFill>
                                <a:srgbClr val="00B0F0"/>
                              </a:solidFill>
                              <a:latin typeface="Bahnschrift Light Condensed" panose="020B0502040204020203" pitchFamily="34" charset="0"/>
                              <a:ea typeface="Cambria Math" panose="02040503050406030204" pitchFamily="18" charset="0"/>
                              <a:cs typeface="B Yekan" panose="00000400000000000000" pitchFamily="2" charset="-78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4400" dirty="0">
                  <a:solidFill>
                    <a:srgbClr val="00B0F0"/>
                  </a:solidFill>
                  <a:cs typeface="B Yekan" panose="00000400000000000000" pitchFamily="2" charset="-78"/>
                </a:endParaRPr>
              </a:p>
              <a:p>
                <a:pPr algn="r" rt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0" i="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m:t>P</m:t>
                    </m:r>
                    <m:r>
                      <m:rPr>
                        <m:nor/>
                      </m:rPr>
                      <a:rPr lang="en-US" sz="3600" b="0" i="0" baseline="-25000" smtClean="0">
                        <a:solidFill>
                          <a:srgbClr val="00B0F0"/>
                        </a:solidFill>
                        <a:latin typeface="Bahnschrift Light Condensed" panose="020B0502040204020203" pitchFamily="34" charset="0"/>
                        <a:ea typeface="Cambria Math" panose="02040503050406030204" pitchFamily="18" charset="0"/>
                        <a:cs typeface="B Yekan" panose="00000400000000000000" pitchFamily="2" charset="-78"/>
                      </a:rPr>
                      <m:t>t</m:t>
                    </m:r>
                  </m:oMath>
                </a14:m>
                <a:r>
                  <a:rPr lang="fa-IR" sz="2800" dirty="0">
                    <a:solidFill>
                      <a:srgbClr val="00B0F0"/>
                    </a:solidFill>
                    <a:cs typeface="B Yekan" panose="00000400000000000000" pitchFamily="2" charset="-78"/>
                  </a:rPr>
                  <a:t>: غلظت کل پروتئین های موجود در محلول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2EEE0E-9B01-12F0-F2E4-42799E79A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140" y="4496826"/>
                <a:ext cx="7154916" cy="2011192"/>
              </a:xfrm>
              <a:prstGeom prst="rect">
                <a:avLst/>
              </a:prstGeom>
              <a:blipFill>
                <a:blip r:embed="rId6"/>
                <a:stretch>
                  <a:fillRect b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3079956-C616-69D3-B068-6B8D9F5BF5C4}"/>
              </a:ext>
            </a:extLst>
          </p:cNvPr>
          <p:cNvGrpSpPr/>
          <p:nvPr/>
        </p:nvGrpSpPr>
        <p:grpSpPr>
          <a:xfrm>
            <a:off x="670560" y="1733549"/>
            <a:ext cx="9398000" cy="4697731"/>
            <a:chOff x="670560" y="1733549"/>
            <a:chExt cx="9398000" cy="46977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C68A26-4786-73CB-F726-4E55926AD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22457" r="-21793" b="-8563"/>
            <a:stretch/>
          </p:blipFill>
          <p:spPr>
            <a:xfrm>
              <a:off x="670560" y="1733549"/>
              <a:ext cx="9398000" cy="46977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6B369F-A5B1-39B9-5B60-6F42B293C3B9}"/>
                </a:ext>
              </a:extLst>
            </p:cNvPr>
            <p:cNvSpPr txBox="1"/>
            <p:nvPr/>
          </p:nvSpPr>
          <p:spPr>
            <a:xfrm>
              <a:off x="2139210" y="6042364"/>
              <a:ext cx="651052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600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679E97-9936-EA97-69D0-D03195994959}"/>
                </a:ext>
              </a:extLst>
            </p:cNvPr>
            <p:cNvSpPr txBox="1"/>
            <p:nvPr/>
          </p:nvSpPr>
          <p:spPr>
            <a:xfrm>
              <a:off x="2133600" y="1733549"/>
              <a:ext cx="639064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20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واکنش آنزیمی با تشکیل کمپلکس ترنری</a:t>
              </a:r>
              <a:endParaRPr lang="en-US" sz="2000" b="0" dirty="0">
                <a:solidFill>
                  <a:srgbClr val="00B0F0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7CCFA0-7719-8DB0-87D2-C1F806418777}"/>
                </a:ext>
              </a:extLst>
            </p:cNvPr>
            <p:cNvSpPr txBox="1"/>
            <p:nvPr/>
          </p:nvSpPr>
          <p:spPr>
            <a:xfrm>
              <a:off x="2145042" y="4844687"/>
              <a:ext cx="637032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2000" b="0" dirty="0">
                  <a:solidFill>
                    <a:srgbClr val="00B0F0"/>
                  </a:solidFill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واکنش آنزیمی بدون تشکیل کمپلکس ترنری (مکانیسم پینگ پنگی)</a:t>
              </a:r>
              <a:endParaRPr lang="en-US" sz="2000" b="0" dirty="0">
                <a:solidFill>
                  <a:srgbClr val="00B0F0"/>
                </a:solidFill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CC5440C-C70D-D3CD-4899-B83224022E77}"/>
                </a:ext>
              </a:extLst>
            </p:cNvPr>
            <p:cNvSpPr txBox="1"/>
            <p:nvPr/>
          </p:nvSpPr>
          <p:spPr>
            <a:xfrm>
              <a:off x="2133600" y="2051953"/>
              <a:ext cx="12395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a-IR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ترتیب خاص</a:t>
              </a:r>
              <a:endParaRPr lang="en-US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8680B4-396B-53F6-8750-F9E63472C5A5}"/>
                </a:ext>
              </a:extLst>
            </p:cNvPr>
            <p:cNvSpPr txBox="1"/>
            <p:nvPr/>
          </p:nvSpPr>
          <p:spPr>
            <a:xfrm>
              <a:off x="2153920" y="2855682"/>
              <a:ext cx="1473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a-IR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ترتیب تصادفی</a:t>
              </a:r>
              <a:endParaRPr lang="en-US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863B21-94E9-B789-95C9-DDEFBCE610F6}"/>
                </a:ext>
              </a:extLst>
            </p:cNvPr>
            <p:cNvSpPr txBox="1"/>
            <p:nvPr/>
          </p:nvSpPr>
          <p:spPr>
            <a:xfrm>
              <a:off x="3896360" y="2944783"/>
              <a:ext cx="1473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600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کمپلکس ترنری</a:t>
              </a:r>
              <a:endParaRPr lang="en-US" sz="1600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A78BB56-8DD6-6A0E-D3A8-F3CBB9F7FE87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3749040" y="3283337"/>
              <a:ext cx="883920" cy="5368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AE04BF7-5ED3-5F5B-AFDF-EFEA76090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080" y="2758164"/>
              <a:ext cx="0" cy="282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AD60D6-9F4E-EF7F-8238-1C8DB088E966}"/>
                </a:ext>
              </a:extLst>
            </p:cNvPr>
            <p:cNvSpPr txBox="1"/>
            <p:nvPr/>
          </p:nvSpPr>
          <p:spPr>
            <a:xfrm>
              <a:off x="4084320" y="6044944"/>
              <a:ext cx="14732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a-IR" sz="1600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آنزیم تغییر یافته</a:t>
              </a:r>
              <a:endParaRPr lang="en-US" sz="1600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4F1D9DB-3579-8F5D-7F81-FBE3410B8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4080" y="5894773"/>
              <a:ext cx="0" cy="2315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B676D0-6B7D-8F29-18DC-48A1837DA6EE}"/>
              </a:ext>
            </a:extLst>
          </p:cNvPr>
          <p:cNvGrpSpPr/>
          <p:nvPr/>
        </p:nvGrpSpPr>
        <p:grpSpPr>
          <a:xfrm>
            <a:off x="8818882" y="1949039"/>
            <a:ext cx="5114925" cy="1153283"/>
            <a:chOff x="8818882" y="1949039"/>
            <a:chExt cx="5114925" cy="1153283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CD0744D-5DAD-A63A-D380-2C026B9E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5329"/>
            <a:stretch/>
          </p:blipFill>
          <p:spPr>
            <a:xfrm>
              <a:off x="8818882" y="1949039"/>
              <a:ext cx="5114925" cy="115328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86BB79-FEF4-C8FE-61B2-055C7B9739DF}"/>
                </a:ext>
              </a:extLst>
            </p:cNvPr>
            <p:cNvSpPr txBox="1"/>
            <p:nvPr/>
          </p:nvSpPr>
          <p:spPr>
            <a:xfrm>
              <a:off x="8829040" y="1979234"/>
              <a:ext cx="123952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bi </a:t>
              </a:r>
              <a:r>
                <a:rPr lang="en-US" b="0" dirty="0" err="1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bi</a:t>
              </a:r>
              <a:r>
                <a:rPr lang="fa-IR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 ترتیبی </a:t>
              </a:r>
              <a:endParaRPr lang="en-US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822DF0-EA17-F04C-DFCB-BB4D5719E6BD}"/>
              </a:ext>
            </a:extLst>
          </p:cNvPr>
          <p:cNvGrpSpPr/>
          <p:nvPr/>
        </p:nvGrpSpPr>
        <p:grpSpPr>
          <a:xfrm>
            <a:off x="8818880" y="3283337"/>
            <a:ext cx="5114925" cy="1787075"/>
            <a:chOff x="8818880" y="3283337"/>
            <a:chExt cx="5114925" cy="1787075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83066FF-8854-282A-048B-C4DB05FE0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18880" y="3283337"/>
              <a:ext cx="5114925" cy="1787075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9140DD-045D-6472-E827-0518624D87F0}"/>
                </a:ext>
              </a:extLst>
            </p:cNvPr>
            <p:cNvSpPr txBox="1"/>
            <p:nvPr/>
          </p:nvSpPr>
          <p:spPr>
            <a:xfrm>
              <a:off x="8818880" y="3283337"/>
              <a:ext cx="123952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rtl="1"/>
              <a:r>
                <a:rPr lang="en-US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bi </a:t>
              </a:r>
              <a:r>
                <a:rPr lang="en-US" b="0" dirty="0" err="1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bi</a:t>
              </a:r>
              <a:r>
                <a:rPr lang="fa-IR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 تصادفی </a:t>
              </a:r>
              <a:endParaRPr lang="en-US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B38424-3CAF-4BB9-41E8-09D91CAA5488}"/>
              </a:ext>
            </a:extLst>
          </p:cNvPr>
          <p:cNvGrpSpPr/>
          <p:nvPr/>
        </p:nvGrpSpPr>
        <p:grpSpPr>
          <a:xfrm>
            <a:off x="8968740" y="5372362"/>
            <a:ext cx="5105400" cy="1276350"/>
            <a:chOff x="8968740" y="5372362"/>
            <a:chExt cx="5105400" cy="127635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0FBDD08-AF8B-6E2B-A051-95E30AF32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68740" y="5372362"/>
              <a:ext cx="5105400" cy="127635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9698F8A-2158-4479-B3C5-89D3919F4BEC}"/>
                </a:ext>
              </a:extLst>
            </p:cNvPr>
            <p:cNvSpPr txBox="1"/>
            <p:nvPr/>
          </p:nvSpPr>
          <p:spPr>
            <a:xfrm>
              <a:off x="8968740" y="5473846"/>
              <a:ext cx="366468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rtl="1"/>
              <a:r>
                <a:rPr lang="fa-IR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نامگذاری کلیکند برای مکانیسم </a:t>
              </a:r>
              <a:r>
                <a:rPr lang="fa-IR" b="0" dirty="0">
                  <a:latin typeface="Bahnschrift Light Condensed" panose="020B0502040204020203" pitchFamily="34" charset="0"/>
                  <a:ea typeface="Cambria Math" panose="02040503050406030204" pitchFamily="18" charset="0"/>
                  <a:cs typeface="B Yekan" panose="00000400000000000000" pitchFamily="2" charset="-78"/>
                </a:rPr>
                <a:t>پینگ پنگی</a:t>
              </a:r>
              <a:endParaRPr lang="en-US" b="0" dirty="0">
                <a:latin typeface="Bahnschrift Light Condensed" panose="020B0502040204020203" pitchFamily="34" charset="0"/>
                <a:ea typeface="Cambria Math" panose="02040503050406030204" pitchFamily="18" charset="0"/>
                <a:cs typeface="B Yeka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779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3998</TotalTime>
  <Words>833</Words>
  <Application>Microsoft Office PowerPoint</Application>
  <PresentationFormat>Widescreen</PresentationFormat>
  <Paragraphs>175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 Yekan</vt:lpstr>
      <vt:lpstr>Bahnschrift</vt:lpstr>
      <vt:lpstr>Bahnschrift Light Condensed</vt:lpstr>
      <vt:lpstr>Calibri</vt:lpstr>
      <vt:lpstr>Calibri Light</vt:lpstr>
      <vt:lpstr>Cambria Math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Ghorbani</dc:creator>
  <cp:lastModifiedBy>Ali Ghorbani</cp:lastModifiedBy>
  <cp:revision>224</cp:revision>
  <dcterms:created xsi:type="dcterms:W3CDTF">2025-02-23T15:15:37Z</dcterms:created>
  <dcterms:modified xsi:type="dcterms:W3CDTF">2025-03-01T08:49:46Z</dcterms:modified>
</cp:coreProperties>
</file>