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68" r:id="rId17"/>
    <p:sldId id="271" r:id="rId18"/>
    <p:sldId id="272" r:id="rId19"/>
    <p:sldId id="273" r:id="rId20"/>
    <p:sldId id="274" r:id="rId21"/>
    <p:sldId id="275" r:id="rId22"/>
    <p:sldId id="280" r:id="rId23"/>
    <p:sldId id="276" r:id="rId24"/>
    <p:sldId id="277" r:id="rId25"/>
    <p:sldId id="278" r:id="rId26"/>
    <p:sldId id="279" r:id="rId27"/>
    <p:sldId id="286" r:id="rId28"/>
    <p:sldId id="289" r:id="rId29"/>
    <p:sldId id="287" r:id="rId30"/>
    <p:sldId id="281" r:id="rId31"/>
    <p:sldId id="290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29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tags" Target="../tags/tag11.xml"/><Relationship Id="rId2" Type="http://schemas.openxmlformats.org/officeDocument/2006/relationships/image" Target="../media/image8.png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tags" Target="../tags/tag13.xml"/><Relationship Id="rId2" Type="http://schemas.openxmlformats.org/officeDocument/2006/relationships/image" Target="../media/image10.png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9.xml"/><Relationship Id="rId2" Type="http://schemas.openxmlformats.org/officeDocument/2006/relationships/image" Target="../media/image16.png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tags" Target="../tags/tag23.xml"/><Relationship Id="rId2" Type="http://schemas.openxmlformats.org/officeDocument/2006/relationships/image" Target="../media/image20.png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06595"/>
            <a:ext cx="8261985" cy="751205"/>
          </a:xfrm>
        </p:spPr>
        <p:txBody>
          <a:bodyPr/>
          <a:p>
            <a:r>
              <a:rPr lang="en-US" altLang="zh-CN"/>
              <a:t>B</a:t>
            </a:r>
            <a:r>
              <a:rPr lang="en-US" altLang="zh-CN"/>
              <a:t>ard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3190" y="0"/>
            <a:ext cx="10715625" cy="6848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569720"/>
            <a:ext cx="6495415" cy="5288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95415" y="1569720"/>
            <a:ext cx="5638165" cy="3746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</a:t>
            </a:r>
            <a:r>
              <a:rPr lang="en-US" altLang="zh-CN"/>
              <a:t>ard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09245" y="1346200"/>
            <a:ext cx="7613015" cy="5505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03545" y="44450"/>
            <a:ext cx="6346825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/>
              <a:t>Update your answer combined with the other answers I have given to you.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en-US" altLang="zh-CN"/>
              <a:t>GPT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4250"/>
            <a:ext cx="10515600" cy="4351338"/>
          </a:xfrm>
        </p:spPr>
        <p:txBody>
          <a:bodyPr/>
          <a:p>
            <a:r>
              <a:rPr lang="zh-CN" altLang="en-US"/>
              <a:t>出现多答案理解</a:t>
            </a:r>
            <a:r>
              <a:rPr lang="zh-CN" altLang="en-US"/>
              <a:t>错误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9285" y="1477010"/>
            <a:ext cx="6383655" cy="53600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GPT</a:t>
            </a:r>
            <a:r>
              <a:rPr lang="zh-CN" altLang="en-US"/>
              <a:t>更换：Combine the answers I gave you and update your original answer into a new one.	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695450"/>
            <a:ext cx="8420735" cy="51676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Bard</a:t>
            </a:r>
            <a:r>
              <a:rPr lang="zh-CN" altLang="en-US"/>
              <a:t>正常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437005"/>
            <a:ext cx="11151235" cy="4460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/>
              <a:t>Mark your new answer by using the above way. Remember this answer you update is Answer </a:t>
            </a:r>
            <a:r>
              <a:rPr lang="en-US" altLang="zh-CN"/>
              <a:t>2</a:t>
            </a:r>
            <a:r>
              <a:rPr lang="zh-CN" altLang="en-US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540510"/>
            <a:ext cx="8829040" cy="5240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290" y="-111760"/>
            <a:ext cx="10515600" cy="1325563"/>
          </a:xfrm>
        </p:spPr>
        <p:txBody>
          <a:bodyPr/>
          <a:p>
            <a:r>
              <a:rPr lang="en-US" altLang="zh-CN"/>
              <a:t>Bard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97230"/>
            <a:ext cx="11576050" cy="4970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43375" y="1040765"/>
            <a:ext cx="8648700" cy="2768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/>
              <a:t>Now, how many score will you give your Answer </a:t>
            </a:r>
            <a:r>
              <a:rPr lang="en-US" altLang="zh-CN"/>
              <a:t>1</a:t>
            </a:r>
            <a:r>
              <a:rPr lang="zh-CN" altLang="en-US"/>
              <a:t>?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40610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/>
              <a:t>Extend this sentence:"A young artist stands behind the river, deeply staring at the sunset in the distance."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GPT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4950" y="1363980"/>
            <a:ext cx="11927205" cy="37426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GPT-</a:t>
            </a:r>
            <a:r>
              <a:rPr lang="en-US" altLang="zh-CN"/>
              <a:t>remark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268730"/>
            <a:ext cx="9188450" cy="52971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725" y="-319405"/>
            <a:ext cx="10515600" cy="1325563"/>
          </a:xfrm>
        </p:spPr>
        <p:txBody>
          <a:bodyPr/>
          <a:p>
            <a:r>
              <a:rPr lang="en-US" altLang="zh-CN"/>
              <a:t>Bard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2725" y="499745"/>
            <a:ext cx="8922385" cy="38392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7210" y="3907155"/>
            <a:ext cx="8274050" cy="28257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GPT</a:t>
            </a:r>
            <a:r>
              <a:rPr lang="zh-CN" altLang="en-US"/>
              <a:t>评分：从</a:t>
            </a:r>
            <a:r>
              <a:rPr lang="en-US" altLang="zh-CN"/>
              <a:t>8</a:t>
            </a:r>
            <a:r>
              <a:rPr lang="zh-CN" altLang="en-US"/>
              <a:t>细分到</a:t>
            </a:r>
            <a:r>
              <a:rPr lang="en-US" altLang="zh-CN"/>
              <a:t>8.3</a:t>
            </a:r>
            <a:r>
              <a:rPr lang="zh-CN" altLang="en-US"/>
              <a:t>，后面吸取新答案后，评分</a:t>
            </a:r>
            <a:r>
              <a:rPr lang="zh-CN" altLang="en-US"/>
              <a:t>变为</a:t>
            </a:r>
            <a:r>
              <a:rPr lang="en-US" altLang="zh-CN"/>
              <a:t>8.55</a:t>
            </a:r>
            <a:endParaRPr lang="en-US" altLang="zh-CN"/>
          </a:p>
          <a:p>
            <a:r>
              <a:rPr lang="en-US" altLang="zh-CN"/>
              <a:t>8979</a:t>
            </a:r>
            <a:r>
              <a:rPr lang="zh-CN" altLang="en-US"/>
              <a:t>，</a:t>
            </a:r>
            <a:r>
              <a:rPr lang="en-US" altLang="zh-CN"/>
              <a:t>8989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Bard</a:t>
            </a:r>
            <a:r>
              <a:rPr lang="zh-CN" altLang="en-US"/>
              <a:t>评分：从</a:t>
            </a:r>
            <a:r>
              <a:rPr lang="en-US" altLang="zh-CN"/>
              <a:t>8</a:t>
            </a:r>
            <a:r>
              <a:rPr lang="zh-CN" altLang="en-US"/>
              <a:t>细分到</a:t>
            </a:r>
            <a:r>
              <a:rPr lang="en-US" altLang="zh-CN"/>
              <a:t>8.6</a:t>
            </a:r>
            <a:r>
              <a:rPr lang="zh-CN" altLang="en-US"/>
              <a:t>，后面吸取新答案后，评分变为</a:t>
            </a:r>
            <a:r>
              <a:rPr lang="en-US" altLang="zh-CN"/>
              <a:t>8.4</a:t>
            </a:r>
            <a:endParaRPr lang="en-US" altLang="zh-CN"/>
          </a:p>
          <a:p>
            <a:r>
              <a:rPr lang="en-US" altLang="zh-CN"/>
              <a:t>9289</a:t>
            </a:r>
            <a:r>
              <a:rPr lang="zh-CN" altLang="en-US"/>
              <a:t>，</a:t>
            </a:r>
            <a:r>
              <a:rPr lang="en-US" altLang="zh-CN"/>
              <a:t>9289</a:t>
            </a:r>
            <a:r>
              <a:rPr lang="zh-CN" altLang="en-US"/>
              <a:t>（为什么评分变了？</a:t>
            </a:r>
            <a:r>
              <a:rPr lang="zh-CN" altLang="en-US"/>
              <a:t>权重）</a:t>
            </a:r>
            <a:endParaRPr lang="zh-CN" altLang="en-US"/>
          </a:p>
          <a:p>
            <a:pPr lvl="1"/>
            <a:r>
              <a:rPr lang="zh-CN" altLang="en-US"/>
              <a:t>对于第二步，应该是（</a:t>
            </a:r>
            <a:r>
              <a:rPr lang="en-US" altLang="zh-CN"/>
              <a:t>10-</a:t>
            </a:r>
            <a:r>
              <a:rPr lang="zh-CN" altLang="en-US"/>
              <a:t>评分）</a:t>
            </a:r>
            <a:r>
              <a:rPr lang="en-US" altLang="zh-CN"/>
              <a:t>*0.2</a:t>
            </a:r>
            <a:r>
              <a:rPr lang="zh-CN" altLang="en-US"/>
              <a:t>。因为它评分标准是反</a:t>
            </a:r>
            <a:r>
              <a:rPr lang="zh-CN" altLang="en-US"/>
              <a:t>的。</a:t>
            </a:r>
            <a:endParaRPr lang="zh-CN" altLang="en-US"/>
          </a:p>
          <a:p>
            <a:pPr lvl="1"/>
            <a:r>
              <a:rPr lang="zh-CN" altLang="en-US"/>
              <a:t>变的原因可能是它给自己打了小数点的</a:t>
            </a:r>
            <a:r>
              <a:rPr lang="zh-CN" altLang="en-US"/>
              <a:t>分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Bard</a:t>
            </a:r>
            <a:r>
              <a:rPr lang="zh-CN" altLang="en-US"/>
              <a:t>对计算理解不够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6910" y="1691005"/>
            <a:ext cx="11120120" cy="47409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1670" y="182880"/>
            <a:ext cx="10515600" cy="4351338"/>
          </a:xfrm>
        </p:spPr>
        <p:txBody>
          <a:bodyPr/>
          <a:p>
            <a:r>
              <a:rPr lang="en-US" altLang="zh-CN">
                <a:sym typeface="+mn-ea"/>
              </a:rPr>
              <a:t>Answer2</a:t>
            </a:r>
            <a:r>
              <a:rPr lang="zh-CN" altLang="en-US">
                <a:sym typeface="+mn-ea"/>
              </a:rPr>
              <a:t>答案更新到两个不相等的值，可看出它对第二评分细则不理解，</a:t>
            </a:r>
            <a:r>
              <a:rPr lang="en-US" altLang="zh-CN">
                <a:sym typeface="+mn-ea"/>
              </a:rPr>
              <a:t>Bard</a:t>
            </a:r>
            <a:r>
              <a:rPr lang="zh-CN" altLang="en-US">
                <a:sym typeface="+mn-ea"/>
              </a:rPr>
              <a:t>认为</a:t>
            </a:r>
            <a:r>
              <a:rPr lang="zh-CN" altLang="en-US">
                <a:sym typeface="+mn-ea"/>
              </a:rPr>
              <a:t>第二步打分是：引用文本单词数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总单词数</a:t>
            </a:r>
            <a:endParaRPr lang="zh-CN" altLang="en-US">
              <a:sym typeface="+mn-ea"/>
            </a:endParaRPr>
          </a:p>
          <a:p>
            <a:r>
              <a:rPr lang="zh-CN" altLang="en-US"/>
              <a:t>但是</a:t>
            </a:r>
            <a:r>
              <a:rPr lang="en-US" altLang="zh-CN"/>
              <a:t>Bard</a:t>
            </a:r>
            <a:r>
              <a:rPr lang="zh-CN" altLang="en-US"/>
              <a:t>得出</a:t>
            </a:r>
            <a:r>
              <a:rPr lang="en-US" altLang="zh-CN"/>
              <a:t>9.6</a:t>
            </a:r>
            <a:r>
              <a:rPr lang="zh-CN" altLang="en-US"/>
              <a:t>评分标准中，它实际上是越不依赖，分数越高。但对于</a:t>
            </a:r>
            <a:r>
              <a:rPr lang="en-US" altLang="zh-CN"/>
              <a:t>GPT</a:t>
            </a:r>
            <a:r>
              <a:rPr lang="zh-CN" altLang="en-US"/>
              <a:t>，是越依赖，分数越高</a:t>
            </a:r>
            <a:r>
              <a:rPr lang="en-US" altLang="zh-CN"/>
              <a:t>——</a:t>
            </a:r>
            <a:r>
              <a:rPr lang="zh-CN" altLang="en-US"/>
              <a:t>标准统一？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29335" y="2146300"/>
            <a:ext cx="9970770" cy="41452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Bard</a:t>
            </a:r>
            <a:r>
              <a:rPr lang="zh-CN" altLang="en-US" sz="3200"/>
              <a:t>引用文本是直接引用。那这样少引用反而更好了。或者说趋近于</a:t>
            </a:r>
            <a:r>
              <a:rPr lang="en-US" altLang="zh-CN" sz="3200"/>
              <a:t>5</a:t>
            </a:r>
            <a:r>
              <a:rPr lang="zh-CN" altLang="en-US" sz="3200"/>
              <a:t>是最好的？</a:t>
            </a:r>
            <a:endParaRPr lang="zh-CN" altLang="en-US" sz="32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9910" y="1691005"/>
            <a:ext cx="8923020" cy="52685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Bard</a:t>
            </a:r>
            <a:r>
              <a:rPr lang="zh-CN" altLang="en-US"/>
              <a:t>直接</a:t>
            </a:r>
            <a:r>
              <a:rPr lang="zh-CN" altLang="en-US"/>
              <a:t>引用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428115"/>
            <a:ext cx="12094210" cy="29591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对于第二步思考：</a:t>
            </a:r>
            <a:endParaRPr lang="zh-CN" altLang="en-US"/>
          </a:p>
          <a:p>
            <a:r>
              <a:rPr lang="zh-CN" altLang="en-US"/>
              <a:t>5=10；4&amp;&amp;6=9，3&amp;&amp;7=8，2&amp;&amp;8=7，1&amp;&amp;9=6</a:t>
            </a:r>
            <a:endParaRPr lang="zh-CN" altLang="en-US"/>
          </a:p>
          <a:p>
            <a:r>
              <a:rPr lang="zh-CN" altLang="en-US"/>
              <a:t>设初始评分为x，总分</a:t>
            </a:r>
            <a:r>
              <a:rPr lang="zh-CN" altLang="en-US"/>
              <a:t>中算第二步分为y</a:t>
            </a:r>
            <a:endParaRPr lang="zh-CN" altLang="en-US"/>
          </a:p>
          <a:p>
            <a:r>
              <a:rPr lang="zh-CN" altLang="en-US"/>
              <a:t>y = 10 - |5-x|</a:t>
            </a:r>
            <a:endParaRPr lang="zh-CN" altLang="en-US"/>
          </a:p>
          <a:p>
            <a:r>
              <a:rPr lang="zh-CN" altLang="en-US"/>
              <a:t>这样可以消除两个不同评价的差异，不用在最开始再统一，而且引用一部分文本的方式也能得出既有依据，又有创新性</a:t>
            </a:r>
            <a:r>
              <a:rPr lang="zh-CN" altLang="en-US"/>
              <a:t>的答案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还需</a:t>
            </a:r>
            <a:r>
              <a:rPr lang="zh-CN" altLang="en-US"/>
              <a:t>解决问题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仍然落在判断标准、维度</a:t>
            </a:r>
            <a:r>
              <a:rPr lang="zh-CN" altLang="en-US"/>
              <a:t>确定</a:t>
            </a:r>
            <a:endParaRPr lang="zh-CN" altLang="en-US"/>
          </a:p>
          <a:p>
            <a:r>
              <a:rPr lang="zh-CN" altLang="en-US"/>
              <a:t>更好的提问方式，可以不那么多</a:t>
            </a:r>
            <a:r>
              <a:rPr lang="zh-CN" altLang="en-US"/>
              <a:t>打补丁</a:t>
            </a:r>
            <a:endParaRPr lang="zh-CN" altLang="en-US"/>
          </a:p>
          <a:p>
            <a:pPr lvl="1"/>
            <a:r>
              <a:rPr lang="zh-CN" altLang="en-US"/>
              <a:t>虽然</a:t>
            </a:r>
            <a:r>
              <a:rPr lang="en-US" altLang="zh-CN"/>
              <a:t>GPT</a:t>
            </a:r>
            <a:r>
              <a:rPr lang="zh-CN" altLang="en-US"/>
              <a:t>自身维护也是打补丁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3550285"/>
            <a:ext cx="11256010" cy="14624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040" y="0"/>
            <a:ext cx="10515600" cy="1325563"/>
          </a:xfrm>
        </p:spPr>
        <p:txBody>
          <a:bodyPr/>
          <a:p>
            <a:r>
              <a:rPr lang="en-US" altLang="zh-CN"/>
              <a:t>GPT									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4040" y="2840355"/>
            <a:ext cx="7943850" cy="3752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4040" y="934085"/>
            <a:ext cx="7416800" cy="100965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74040" y="1763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B</a:t>
            </a:r>
            <a:r>
              <a:rPr lang="en-US" altLang="zh-CN"/>
              <a:t>ard								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p>
            <a:pPr>
              <a:lnSpc>
                <a:spcPct val="80000"/>
              </a:lnSpc>
            </a:pPr>
            <a:r>
              <a:rPr lang="zh-CN" altLang="en-US"/>
              <a:t>Mark your answer from 0 to 10 score. Remember this original answer is Answer 1.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040" y="0"/>
            <a:ext cx="10515600" cy="1325563"/>
          </a:xfrm>
        </p:spPr>
        <p:txBody>
          <a:bodyPr/>
          <a:p>
            <a:r>
              <a:rPr lang="en-US" altLang="zh-CN"/>
              <a:t>GPT									</a:t>
            </a:r>
            <a:endParaRPr lang="en-US" altLang="zh-CN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4040" y="995045"/>
            <a:ext cx="7353300" cy="122555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74040" y="1763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B</a:t>
            </a:r>
            <a:r>
              <a:rPr lang="en-US" altLang="zh-CN"/>
              <a:t>ard								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4040" y="2643505"/>
            <a:ext cx="11265535" cy="1774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88565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 sz="3555"/>
              <a:t>Give me the key word you have defined in my question.</a:t>
            </a:r>
            <a:br>
              <a:rPr lang="zh-CN" altLang="en-US" sz="3555"/>
            </a:br>
            <a:r>
              <a:rPr lang="zh-CN" altLang="en-US" sz="3555"/>
              <a:t>What is the type of my question?</a:t>
            </a:r>
            <a:br>
              <a:rPr lang="zh-CN" altLang="en-US" sz="3555"/>
            </a:br>
            <a:r>
              <a:rPr lang="zh-CN" altLang="en-US" sz="3555"/>
              <a:t>What is the category of your answer?</a:t>
            </a:r>
            <a:br>
              <a:rPr lang="zh-CN" altLang="en-US" sz="3555"/>
            </a:br>
            <a:r>
              <a:rPr lang="zh-CN" altLang="en-US" sz="3555"/>
              <a:t>Mark your answer separately from 0 to 10 score in the fields of the ability you analysis my question、the degree of reliance on the referenced text、the level of detail、the ability of context understanding. And give me a overall score by using comprehensive weighted assessment method. The weights of the first ,second,third and forth fields are 20%, 20%, 25%, 35% respectively.</a:t>
            </a:r>
            <a:endParaRPr lang="zh-CN" altLang="en-US" sz="355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7565" y="1227455"/>
            <a:ext cx="10321925" cy="5445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</a:t>
            </a:r>
            <a:r>
              <a:rPr lang="en-US" altLang="zh-CN"/>
              <a:t>ard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7565" y="1216660"/>
            <a:ext cx="7985125" cy="57169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/>
              <a:t>I will give you some other answers，you need to analysis it by repeating the above steps. The other answer is:"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COMMONDATA" val="eyJoZGlkIjoiZTAzZTMxZDNjNGJhNzE1NjUwOGJkNzQxMDM0NDZkMzUifQ=="/>
  <p:tag name="KSO_WPP_MARK_KEY" val="6691033f-cf85-4539-a888-37788f2ac1d8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1692</Words>
  <Application>WPS 演示</Application>
  <PresentationFormat>宽屏</PresentationFormat>
  <Paragraphs>82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Extend this sentence:"A young artist stands behind the river, deeply staring at the sunset in the distance."</vt:lpstr>
      <vt:lpstr>GPT									</vt:lpstr>
      <vt:lpstr>Mark your answer from 0 to 10 score. Remember this original answer is Answer 1.</vt:lpstr>
      <vt:lpstr>GPT									</vt:lpstr>
      <vt:lpstr>Give me the key word you have defined in my question. What is the type of my question? What is the category of your answer? Mark your answer separately from 0 to 10 score in the fields of the ability you analysis my question、the degree of reliance on the referenced text、the level of detail、the ability of context understanding. And give me a overall score by using comprehensive weighted assessment method. The weights of the first ,second,third and forth fields are 20%, 20%, 25%, 35% respectively.</vt:lpstr>
      <vt:lpstr>GPT</vt:lpstr>
      <vt:lpstr>Bard</vt:lpstr>
      <vt:lpstr>I will give you some other answers，you need to analysis it by repeating the above steps. The other answer is:"</vt:lpstr>
      <vt:lpstr>GPT</vt:lpstr>
      <vt:lpstr>Bard</vt:lpstr>
      <vt:lpstr>Update your answer combined with the other answers I have given to you. </vt:lpstr>
      <vt:lpstr>GPT</vt:lpstr>
      <vt:lpstr>GPT更换：Combine the answers I gave you and update your original answer into a new one.	</vt:lpstr>
      <vt:lpstr>Bard正常</vt:lpstr>
      <vt:lpstr>Mark your new answer by using the above way. Remember this answer you update is Answer 2.</vt:lpstr>
      <vt:lpstr>GPT</vt:lpstr>
      <vt:lpstr>Bard</vt:lpstr>
      <vt:lpstr>Now, how many score will you give your Answer 1?</vt:lpstr>
      <vt:lpstr>GPT</vt:lpstr>
      <vt:lpstr>GPT-remark</vt:lpstr>
      <vt:lpstr>Bard</vt:lpstr>
      <vt:lpstr>PowerPoint 演示文稿</vt:lpstr>
      <vt:lpstr>Bard对计算理解不够</vt:lpstr>
      <vt:lpstr>PowerPoint 演示文稿</vt:lpstr>
      <vt:lpstr>PowerPoint 演示文稿</vt:lpstr>
      <vt:lpstr>PowerPoint 演示文稿</vt:lpstr>
      <vt:lpstr>PowerPoint 演示文稿</vt:lpstr>
      <vt:lpstr>还需解决问题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xss041208</dc:creator>
  <cp:lastModifiedBy>漓yuan箐</cp:lastModifiedBy>
  <cp:revision>16</cp:revision>
  <dcterms:created xsi:type="dcterms:W3CDTF">2023-07-02T05:59:00Z</dcterms:created>
  <dcterms:modified xsi:type="dcterms:W3CDTF">2023-07-04T08:55:53Z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7ABFDD687F1449C78C1C1DD610862952_12</vt:lpwstr>
  </property>
  <property fmtid="{D5CDD505-2E9C-101B-9397-08002B2CF9AE}" pid="3" name="KSOProductBuildVer">
    <vt:lpwstr>2052-11.1.0.14309</vt:lpwstr>
  </property>
</Properties>
</file>