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6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3500" userDrawn="1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5DoSPhhmOETCA2mQfZtRo8BPAp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chim Goedhart" initials="JG" lastIdx="7" clrIdx="0">
    <p:extLst>
      <p:ext uri="{19B8F6BF-5375-455C-9EA6-DF929625EA0E}">
        <p15:presenceInfo xmlns:p15="http://schemas.microsoft.com/office/powerpoint/2012/main" userId="Joachim Goedha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3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3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840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02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87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21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657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63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" name="Google Shape;17;p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8" name="Google Shape;18;p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8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Char char="▪"/>
              <a:defRPr sz="20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" name="Google Shape;33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4" name="Google Shape;34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1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50" name="Google Shape;50;p1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L"/>
              <a:t>‹#›</a:t>
            </a:fld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L"/>
              <a:t>‹#›</a:t>
            </a:fld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0" name="Google Shape;10;p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1069847" y="1419207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NL" sz="7200" dirty="0"/>
              <a:t>AMSTERDAM SCIENCE PARK </a:t>
            </a:r>
            <a:endParaRPr sz="72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NL" sz="7200" dirty="0"/>
              <a:t>STUDY GROUP</a:t>
            </a:r>
            <a:endParaRPr sz="7200" dirty="0"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1069847" y="4617719"/>
            <a:ext cx="8476800" cy="200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en-NL" dirty="0"/>
              <a:t>A vibrant community that fosters Open Science practices related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en-NL" dirty="0"/>
              <a:t>data analysis and programming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natural</a:t>
            </a:r>
            <a:r>
              <a:rPr lang="nl-NL" dirty="0"/>
              <a:t> </a:t>
            </a:r>
            <a:r>
              <a:rPr lang="nl-NL" dirty="0" err="1"/>
              <a:t>sciences</a:t>
            </a:r>
            <a:r>
              <a:rPr lang="nl-NL" dirty="0"/>
              <a:t> </a:t>
            </a:r>
            <a:endParaRPr lang="en-NL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lang="en-NL" dirty="0"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NL" sz="1600" dirty="0"/>
              <a:t>Faculty of Sciences (FNWI), University of Amsterdam </a:t>
            </a:r>
            <a:endParaRPr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5BAB6D-01FD-324F-912E-B0C13FE4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883" y="187767"/>
            <a:ext cx="785018" cy="7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66;p6"/>
          <p:cNvSpPr txBox="1">
            <a:spLocks/>
          </p:cNvSpPr>
          <p:nvPr/>
        </p:nvSpPr>
        <p:spPr>
          <a:xfrm>
            <a:off x="3172752" y="6210792"/>
            <a:ext cx="3985430" cy="2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1360"/>
            </a:pPr>
            <a:r>
              <a:rPr lang="en-US" sz="1600" dirty="0">
                <a:solidFill>
                  <a:schemeClr val="dk1"/>
                </a:solidFill>
              </a:rPr>
              <a:t>https://www.scienceparkstudygroup.info/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2"/>
    </mc:Choice>
    <mc:Fallback xmlns="">
      <p:transition spd="slow" advTm="704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8448039" y="427878"/>
            <a:ext cx="3200400" cy="145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n-NL" dirty="0"/>
              <a:t>GOALS OF THE STUDY GROUP</a:t>
            </a:r>
            <a:endParaRPr dirty="0"/>
          </a:p>
        </p:txBody>
      </p:sp>
      <p:pic>
        <p:nvPicPr>
          <p:cNvPr id="111" name="Google Shape;111;p2" descr="A group of people sitting at a desk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255" y="1082963"/>
            <a:ext cx="6846892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>
            <a:spLocks noGrp="1"/>
          </p:cNvSpPr>
          <p:nvPr>
            <p:ph type="body" idx="2"/>
          </p:nvPr>
        </p:nvSpPr>
        <p:spPr>
          <a:xfrm>
            <a:off x="8130746" y="2017272"/>
            <a:ext cx="4061254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r>
              <a:rPr lang="en-NL" sz="1800" b="1" dirty="0"/>
              <a:t>Support students (undergraduate to post-graduate) and early career researchers</a:t>
            </a:r>
            <a:r>
              <a:rPr lang="nl-NL" sz="1800" b="1" dirty="0"/>
              <a:t> in </a:t>
            </a:r>
            <a:r>
              <a:rPr lang="nl-NL" sz="1800" b="1" dirty="0" err="1"/>
              <a:t>the</a:t>
            </a:r>
            <a:r>
              <a:rPr lang="nl-NL" sz="1800" b="1" dirty="0"/>
              <a:t> </a:t>
            </a:r>
            <a:r>
              <a:rPr lang="nl-NL" sz="1800" b="1" dirty="0" err="1"/>
              <a:t>Faculty</a:t>
            </a:r>
            <a:r>
              <a:rPr lang="nl-NL" sz="1800" b="1" dirty="0"/>
              <a:t> of </a:t>
            </a:r>
            <a:r>
              <a:rPr lang="nl-NL" sz="1800" b="1" dirty="0" err="1"/>
              <a:t>Science</a:t>
            </a:r>
            <a:endParaRPr sz="1800" b="1" dirty="0"/>
          </a:p>
          <a:p>
            <a:pPr marL="324000" indent="-32400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endParaRPr lang="en-NL" sz="1800" dirty="0"/>
          </a:p>
          <a:p>
            <a:pPr marL="324000" indent="-32400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r>
              <a:rPr lang="en-NL" sz="1800" dirty="0">
                <a:solidFill>
                  <a:schemeClr val="bg1">
                    <a:lumMod val="50000"/>
                  </a:schemeClr>
                </a:solidFill>
              </a:rPr>
              <a:t>Empower and provide a safe environment for learning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data analysis and programming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endParaRPr lang="en-NL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r>
              <a:rPr lang="en-NL" sz="1800" dirty="0">
                <a:solidFill>
                  <a:schemeClr val="bg1">
                    <a:lumMod val="50000"/>
                  </a:schemeClr>
                </a:solidFill>
              </a:rPr>
              <a:t>Share good data science practices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endParaRPr lang="en-NL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r>
              <a:rPr lang="en-NL" sz="1800" dirty="0">
                <a:solidFill>
                  <a:schemeClr val="bg1">
                    <a:lumMod val="50000"/>
                  </a:schemeClr>
                </a:solidFill>
              </a:rPr>
              <a:t>Promote Open Science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2565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Rockwell"/>
              <a:buNone/>
            </a:pPr>
            <a:endParaRPr sz="1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A5BAB6D-01FD-324F-912E-B0C13FE4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411" y="169956"/>
            <a:ext cx="515844" cy="51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4627" y="6264563"/>
            <a:ext cx="2786148" cy="2577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808" y="5423139"/>
            <a:ext cx="1348596" cy="134859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21"/>
    </mc:Choice>
    <mc:Fallback xmlns="">
      <p:transition spd="slow" advTm="682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8448039" y="427878"/>
            <a:ext cx="3200400" cy="145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n-NL" dirty="0"/>
              <a:t>GOALS OF THE STUDY GROUP</a:t>
            </a:r>
            <a:endParaRPr dirty="0"/>
          </a:p>
        </p:txBody>
      </p:sp>
      <p:pic>
        <p:nvPicPr>
          <p:cNvPr id="111" name="Google Shape;111;p2" descr="A group of people sitting at a desk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255" y="1082963"/>
            <a:ext cx="6846892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>
            <a:spLocks noGrp="1"/>
          </p:cNvSpPr>
          <p:nvPr>
            <p:ph type="body" idx="2"/>
          </p:nvPr>
        </p:nvSpPr>
        <p:spPr>
          <a:xfrm>
            <a:off x="8130746" y="2017272"/>
            <a:ext cx="4061254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r>
              <a:rPr lang="en-NL" sz="1800" dirty="0">
                <a:solidFill>
                  <a:schemeClr val="bg1">
                    <a:lumMod val="50000"/>
                  </a:schemeClr>
                </a:solidFill>
              </a:rPr>
              <a:t>Support students (undergraduate to post-graduate) and early career researchers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Faculty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Science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  <a:p>
            <a:pPr marL="324000" indent="-32400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endParaRPr lang="en-NL" sz="1800" dirty="0"/>
          </a:p>
          <a:p>
            <a:pPr marL="324000" indent="-32400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r>
              <a:rPr lang="en-NL" sz="1800" b="1" dirty="0"/>
              <a:t>Empower and provide a safe environment for learning </a:t>
            </a:r>
            <a:r>
              <a:rPr lang="en-GB" sz="1800" b="1" dirty="0"/>
              <a:t>data analysis and programming</a:t>
            </a:r>
            <a:endParaRPr sz="1800" b="1" dirty="0"/>
          </a:p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endParaRPr lang="en-NL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r>
              <a:rPr lang="en-NL" sz="1800" dirty="0">
                <a:solidFill>
                  <a:schemeClr val="bg1">
                    <a:lumMod val="50000"/>
                  </a:schemeClr>
                </a:solidFill>
              </a:rPr>
              <a:t>Share good data science practices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endParaRPr lang="en-NL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r>
              <a:rPr lang="en-NL" sz="1800" dirty="0">
                <a:solidFill>
                  <a:schemeClr val="bg1">
                    <a:lumMod val="50000"/>
                  </a:schemeClr>
                </a:solidFill>
              </a:rPr>
              <a:t>Promote Open Science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2565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Rockwell"/>
              <a:buNone/>
            </a:pPr>
            <a:endParaRPr sz="1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A5BAB6D-01FD-324F-912E-B0C13FE4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411" y="169956"/>
            <a:ext cx="515844" cy="51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4627" y="6264563"/>
            <a:ext cx="2786148" cy="257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808" y="5423139"/>
            <a:ext cx="1348596" cy="134859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62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3"/>
    </mc:Choice>
    <mc:Fallback xmlns="">
      <p:transition spd="slow" advTm="579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8448039" y="427878"/>
            <a:ext cx="3200400" cy="145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n-NL" dirty="0"/>
              <a:t>GOALS OF THE STUDY GROUP</a:t>
            </a:r>
            <a:endParaRPr dirty="0"/>
          </a:p>
        </p:txBody>
      </p:sp>
      <p:pic>
        <p:nvPicPr>
          <p:cNvPr id="111" name="Google Shape;111;p2" descr="A group of people sitting at a desk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255" y="1082963"/>
            <a:ext cx="6846892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>
            <a:spLocks noGrp="1"/>
          </p:cNvSpPr>
          <p:nvPr>
            <p:ph type="body" idx="2"/>
          </p:nvPr>
        </p:nvSpPr>
        <p:spPr>
          <a:xfrm>
            <a:off x="8130746" y="2017272"/>
            <a:ext cx="4061254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r>
              <a:rPr lang="en-NL" sz="1800" dirty="0">
                <a:solidFill>
                  <a:schemeClr val="bg1">
                    <a:lumMod val="50000"/>
                  </a:schemeClr>
                </a:solidFill>
              </a:rPr>
              <a:t>Support students (undergraduate to post-graduate) and early career researchers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Faculty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Science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  <a:p>
            <a:pPr marL="324000" indent="-32400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endParaRPr lang="en-NL" sz="1800" dirty="0"/>
          </a:p>
          <a:p>
            <a:pPr marL="324000" indent="-32400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r>
              <a:rPr lang="en-NL" sz="1800" dirty="0">
                <a:solidFill>
                  <a:schemeClr val="bg1">
                    <a:lumMod val="50000"/>
                  </a:schemeClr>
                </a:solidFill>
              </a:rPr>
              <a:t>Empower and provide a safe environment for learning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data analysis and programming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endParaRPr lang="en-NL" sz="1800" b="1" dirty="0"/>
          </a:p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r>
              <a:rPr lang="en-NL" sz="1800" b="1" dirty="0"/>
              <a:t>Share good data science practices</a:t>
            </a:r>
            <a:endParaRPr sz="1800" b="1" dirty="0"/>
          </a:p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endParaRPr lang="en-NL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r>
              <a:rPr lang="en-NL" sz="1800" dirty="0">
                <a:solidFill>
                  <a:schemeClr val="bg1">
                    <a:lumMod val="50000"/>
                  </a:schemeClr>
                </a:solidFill>
              </a:rPr>
              <a:t>Promote Open Science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2565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Rockwell"/>
              <a:buNone/>
            </a:pPr>
            <a:endParaRPr sz="1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A5BAB6D-01FD-324F-912E-B0C13FE4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411" y="169956"/>
            <a:ext cx="515844" cy="51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4627" y="6264563"/>
            <a:ext cx="2786148" cy="257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808" y="5423139"/>
            <a:ext cx="1348596" cy="134859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520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9"/>
    </mc:Choice>
    <mc:Fallback xmlns="">
      <p:transition spd="slow" advTm="422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8448039" y="427878"/>
            <a:ext cx="3200400" cy="145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n-NL" dirty="0"/>
              <a:t>GOALS OF THE STUDY GROUP</a:t>
            </a:r>
            <a:endParaRPr dirty="0"/>
          </a:p>
        </p:txBody>
      </p:sp>
      <p:pic>
        <p:nvPicPr>
          <p:cNvPr id="111" name="Google Shape;111;p2" descr="A group of people sitting at a desk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255" y="1082963"/>
            <a:ext cx="6846892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>
            <a:spLocks noGrp="1"/>
          </p:cNvSpPr>
          <p:nvPr>
            <p:ph type="body" idx="2"/>
          </p:nvPr>
        </p:nvSpPr>
        <p:spPr>
          <a:xfrm>
            <a:off x="8130746" y="2017272"/>
            <a:ext cx="4061254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r>
              <a:rPr lang="en-NL" sz="1800" dirty="0">
                <a:solidFill>
                  <a:schemeClr val="bg1">
                    <a:lumMod val="50000"/>
                  </a:schemeClr>
                </a:solidFill>
              </a:rPr>
              <a:t>Support students (undergraduate to post-graduate) and early career researchers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Faculty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Science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  <a:p>
            <a:pPr marL="324000" indent="-32400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endParaRPr lang="en-NL" sz="1800" dirty="0"/>
          </a:p>
          <a:p>
            <a:pPr marL="324000" indent="-32400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r>
              <a:rPr lang="en-NL" sz="1800" dirty="0">
                <a:solidFill>
                  <a:schemeClr val="bg1">
                    <a:lumMod val="50000"/>
                  </a:schemeClr>
                </a:solidFill>
              </a:rPr>
              <a:t>Empower and provide a safe environment for learning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data analysis and programming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endParaRPr lang="en-NL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r>
              <a:rPr lang="en-NL" sz="1800" dirty="0">
                <a:solidFill>
                  <a:schemeClr val="bg1">
                    <a:lumMod val="50000"/>
                  </a:schemeClr>
                </a:solidFill>
              </a:rPr>
              <a:t>Share good data science practices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endParaRPr lang="en-NL" sz="1800" b="1" dirty="0"/>
          </a:p>
          <a:p>
            <a:pPr marL="324000" lvl="0" indent="-324000" algn="l" rtl="0">
              <a:lnSpc>
                <a:spcPts val="1800"/>
              </a:lnSpc>
              <a:spcBef>
                <a:spcPts val="100"/>
              </a:spcBef>
              <a:buClr>
                <a:schemeClr val="lt1"/>
              </a:buClr>
              <a:buSzPts val="1360"/>
              <a:buFont typeface="Rockwell"/>
              <a:buAutoNum type="arabicPeriod"/>
            </a:pPr>
            <a:r>
              <a:rPr lang="en-NL" sz="1800" b="1" dirty="0"/>
              <a:t>Promote Open Science</a:t>
            </a:r>
            <a:endParaRPr sz="1800" b="1" dirty="0"/>
          </a:p>
          <a:p>
            <a:pPr marL="342900" lvl="0" indent="-2565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Rockwell"/>
              <a:buNone/>
            </a:pPr>
            <a:endParaRPr sz="1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A5BAB6D-01FD-324F-912E-B0C13FE4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411" y="169956"/>
            <a:ext cx="515844" cy="51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4627" y="6264563"/>
            <a:ext cx="2786148" cy="257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808" y="5423139"/>
            <a:ext cx="1348596" cy="134859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328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1"/>
    </mc:Choice>
    <mc:Fallback xmlns="">
      <p:transition spd="slow" advTm="49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549640" y="562648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n-NL" dirty="0"/>
              <a:t>OUR DREAM TEAM</a:t>
            </a:r>
            <a:br>
              <a:rPr lang="en-NL" dirty="0"/>
            </a:br>
            <a:r>
              <a:rPr lang="en-NL" sz="2800" cap="none" dirty="0"/>
              <a:t>(board members)</a:t>
            </a:r>
            <a:endParaRPr dirty="0"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2"/>
          </p:nvPr>
        </p:nvSpPr>
        <p:spPr>
          <a:xfrm>
            <a:off x="8348352" y="2436898"/>
            <a:ext cx="3843648" cy="271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85750" lvl="0" indent="-285750">
              <a:lnSpc>
                <a:spcPct val="120000"/>
              </a:lnSpc>
              <a:spcBef>
                <a:spcPts val="0"/>
              </a:spcBef>
              <a:buSzPts val="1360"/>
              <a:buFont typeface="Arial" panose="020B0604020202020204" pitchFamily="34" charset="0"/>
              <a:buChar char="•"/>
            </a:pPr>
            <a:r>
              <a:rPr lang="en-GB" sz="1500" dirty="0"/>
              <a:t>Tijs </a:t>
            </a:r>
            <a:r>
              <a:rPr lang="en-GB" sz="1500" dirty="0" err="1"/>
              <a:t>Bliek</a:t>
            </a:r>
            <a:r>
              <a:rPr lang="en-GB" sz="1500" dirty="0"/>
              <a:t> (Technician)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SzPts val="1360"/>
              <a:buFont typeface="Arial" panose="020B0604020202020204" pitchFamily="34" charset="0"/>
              <a:buChar char="•"/>
            </a:pPr>
            <a:r>
              <a:rPr lang="en-GB" sz="1500" dirty="0"/>
              <a:t>Like </a:t>
            </a:r>
            <a:r>
              <a:rPr lang="en-GB" sz="1500" dirty="0" err="1"/>
              <a:t>Fokkens</a:t>
            </a:r>
            <a:r>
              <a:rPr lang="en-GB" sz="1500" dirty="0"/>
              <a:t> (Post-doctoral fellow)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SzPts val="1360"/>
              <a:buFont typeface="Arial" panose="020B0604020202020204" pitchFamily="34" charset="0"/>
              <a:buChar char="•"/>
            </a:pPr>
            <a:r>
              <a:rPr lang="en-GB" sz="1500" dirty="0"/>
              <a:t>Marc </a:t>
            </a:r>
            <a:r>
              <a:rPr lang="en-GB" sz="1500" dirty="0" err="1"/>
              <a:t>Galland</a:t>
            </a:r>
            <a:r>
              <a:rPr lang="en-GB" sz="1500" dirty="0"/>
              <a:t> (Data scientist)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SzPts val="1360"/>
              <a:buFont typeface="Arial" panose="020B0604020202020204" pitchFamily="34" charset="0"/>
              <a:buChar char="•"/>
            </a:pPr>
            <a:r>
              <a:rPr lang="en-GB" sz="1500" dirty="0"/>
              <a:t>Joachim </a:t>
            </a:r>
            <a:r>
              <a:rPr lang="en-GB" sz="1500" dirty="0" err="1"/>
              <a:t>Goedhart</a:t>
            </a:r>
            <a:r>
              <a:rPr lang="en-GB" sz="1500" dirty="0"/>
              <a:t> (Assistant Professor)</a:t>
            </a:r>
          </a:p>
          <a:p>
            <a:pPr marL="285750" lvl="0" indent="-285750">
              <a:lnSpc>
                <a:spcPct val="120000"/>
              </a:lnSpc>
              <a:spcBef>
                <a:spcPts val="0"/>
              </a:spcBef>
              <a:buSzPts val="1360"/>
              <a:buFont typeface="Arial" panose="020B0604020202020204" pitchFamily="34" charset="0"/>
              <a:buChar char="•"/>
            </a:pPr>
            <a:r>
              <a:rPr lang="en-GB" sz="1500" dirty="0"/>
              <a:t>Johannes de </a:t>
            </a:r>
            <a:r>
              <a:rPr lang="en-GB" sz="1500" dirty="0" err="1"/>
              <a:t>Groeve</a:t>
            </a:r>
            <a:r>
              <a:rPr lang="en-GB" sz="1500" dirty="0"/>
              <a:t> (Data Manager)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SzPts val="1360"/>
              <a:buFont typeface="Arial" panose="020B0604020202020204" pitchFamily="34" charset="0"/>
              <a:buChar char="•"/>
            </a:pPr>
            <a:r>
              <a:rPr lang="en-GB" sz="1500" dirty="0"/>
              <a:t>Huub </a:t>
            </a:r>
            <a:r>
              <a:rPr lang="en-GB" sz="1500" dirty="0" err="1"/>
              <a:t>Hoefsloot</a:t>
            </a:r>
            <a:r>
              <a:rPr lang="en-GB" sz="1500" dirty="0"/>
              <a:t> (Associate Professor)</a:t>
            </a:r>
          </a:p>
          <a:p>
            <a:pPr marL="285750" lvl="0" indent="-285750">
              <a:lnSpc>
                <a:spcPct val="120000"/>
              </a:lnSpc>
              <a:spcBef>
                <a:spcPts val="0"/>
              </a:spcBef>
              <a:buSzPts val="1360"/>
              <a:buFont typeface="Arial" panose="020B0604020202020204" pitchFamily="34" charset="0"/>
              <a:buChar char="•"/>
            </a:pPr>
            <a:r>
              <a:rPr lang="en-GB" sz="1500" dirty="0"/>
              <a:t>Evelien </a:t>
            </a:r>
            <a:r>
              <a:rPr lang="en-GB" sz="1500" dirty="0" err="1"/>
              <a:t>Jongepier</a:t>
            </a:r>
            <a:r>
              <a:rPr lang="en-GB" sz="1500" dirty="0"/>
              <a:t> (Bioinformatician)</a:t>
            </a:r>
          </a:p>
          <a:p>
            <a:pPr marL="285750" lvl="0" indent="-285750">
              <a:lnSpc>
                <a:spcPct val="120000"/>
              </a:lnSpc>
              <a:spcBef>
                <a:spcPts val="0"/>
              </a:spcBef>
              <a:buSzPts val="1360"/>
              <a:buFont typeface="Arial" panose="020B0604020202020204" pitchFamily="34" charset="0"/>
              <a:buChar char="•"/>
            </a:pPr>
            <a:r>
              <a:rPr lang="en-GB" sz="1500" dirty="0"/>
              <a:t>Frans van der </a:t>
            </a:r>
            <a:r>
              <a:rPr lang="en-GB" sz="1500" dirty="0" err="1"/>
              <a:t>Kloet</a:t>
            </a:r>
            <a:r>
              <a:rPr lang="en-GB" sz="1500" dirty="0"/>
              <a:t> (Research Assistant)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SzPts val="1360"/>
              <a:buFont typeface="Arial" panose="020B0604020202020204" pitchFamily="34" charset="0"/>
              <a:buChar char="•"/>
            </a:pPr>
            <a:r>
              <a:rPr lang="en-GB" sz="1500" dirty="0"/>
              <a:t>Stacy </a:t>
            </a:r>
            <a:r>
              <a:rPr lang="en-GB" sz="1500" dirty="0" err="1"/>
              <a:t>Shinneman</a:t>
            </a:r>
            <a:r>
              <a:rPr lang="en-GB" sz="1500" dirty="0"/>
              <a:t> (</a:t>
            </a:r>
            <a:r>
              <a:rPr lang="en-GB" sz="1500" dirty="0" err="1"/>
              <a:t>Geoinformatician</a:t>
            </a:r>
            <a:r>
              <a:rPr lang="en-GB" sz="1500" dirty="0"/>
              <a:t>)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SzPts val="1360"/>
            </a:pPr>
            <a:endParaRPr lang="en-GB" dirty="0"/>
          </a:p>
        </p:txBody>
      </p:sp>
      <p:sp>
        <p:nvSpPr>
          <p:cNvPr id="124" name="Google Shape;124;p3"/>
          <p:cNvSpPr/>
          <p:nvPr/>
        </p:nvSpPr>
        <p:spPr>
          <a:xfrm>
            <a:off x="6529110" y="6558878"/>
            <a:ext cx="20205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Images: Flaticon.com </a:t>
            </a:r>
            <a:endParaRPr/>
          </a:p>
        </p:txBody>
      </p:sp>
      <p:sp>
        <p:nvSpPr>
          <p:cNvPr id="18" name="Google Shape;119;p3">
            <a:extLst>
              <a:ext uri="{FF2B5EF4-FFF2-40B4-BE49-F238E27FC236}">
                <a16:creationId xmlns:a16="http://schemas.microsoft.com/office/drawing/2014/main" id="{31F672AF-2BF9-6140-B106-2EDE89BCBE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0742" y="1083267"/>
            <a:ext cx="8087610" cy="556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NL" sz="1600" dirty="0"/>
              <a:t>The </a:t>
            </a:r>
            <a:r>
              <a:rPr lang="en-NL" sz="1600" b="1" dirty="0"/>
              <a:t>Study Group </a:t>
            </a:r>
            <a:r>
              <a:rPr lang="en-NL" sz="1600" dirty="0"/>
              <a:t>is formed by a</a:t>
            </a:r>
            <a:r>
              <a:rPr lang="nl-NL" sz="1600" dirty="0"/>
              <a:t>n</a:t>
            </a:r>
            <a:r>
              <a:rPr lang="en-NL" sz="1600" dirty="0"/>
              <a:t> interdisciplinary team from </a:t>
            </a:r>
            <a:r>
              <a:rPr lang="nl-NL" sz="1600" dirty="0"/>
              <a:t>multiple </a:t>
            </a:r>
            <a:r>
              <a:rPr lang="nl-NL" sz="1600" dirty="0" err="1"/>
              <a:t>natural</a:t>
            </a:r>
            <a:r>
              <a:rPr lang="en-NL" sz="1600" dirty="0"/>
              <a:t> </a:t>
            </a:r>
            <a:r>
              <a:rPr lang="nl-NL" sz="1600" dirty="0"/>
              <a:t>s</a:t>
            </a:r>
            <a:r>
              <a:rPr lang="en-NL" sz="1600" dirty="0"/>
              <a:t>cience domains: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360"/>
            </a:pPr>
            <a:r>
              <a:rPr lang="en-NL" sz="1600" dirty="0"/>
              <a:t>ecology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360"/>
            </a:pPr>
            <a:r>
              <a:rPr lang="en-NL" sz="1600" dirty="0"/>
              <a:t>molecular science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360"/>
            </a:pPr>
            <a:r>
              <a:rPr lang="en-NL" sz="1600" dirty="0"/>
              <a:t>biostatistics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360"/>
            </a:pPr>
            <a:r>
              <a:rPr lang="nl-NL" sz="1600" dirty="0"/>
              <a:t>m</a:t>
            </a:r>
            <a:r>
              <a:rPr lang="en-NL" sz="1600" dirty="0"/>
              <a:t>icroscopy</a:t>
            </a:r>
            <a:endParaRPr lang="nl-NL" sz="1600" dirty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360"/>
            </a:pPr>
            <a:r>
              <a:rPr lang="nl-NL" sz="1600" dirty="0" err="1"/>
              <a:t>geoscience</a:t>
            </a:r>
            <a:endParaRPr lang="nl-NL" sz="1600" dirty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360"/>
            </a:pPr>
            <a:endParaRPr lang="nl-NL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nl-NL" sz="1600" dirty="0"/>
              <a:t> </a:t>
            </a:r>
            <a:endParaRPr lang="en-NL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lang="nl-NL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lang="en-NL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lang="en-NL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endParaRPr lang="en-NL" sz="16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en-NL" sz="1600" dirty="0"/>
              <a:t>Together we constitute </a:t>
            </a:r>
            <a:r>
              <a:rPr lang="en-NL" sz="1600" b="1" dirty="0"/>
              <a:t>a pool of experts </a:t>
            </a:r>
            <a:r>
              <a:rPr lang="en-NL" sz="1600" dirty="0"/>
              <a:t>capable of addressing diverse questions from statistics to software development, from genomics to microscopy.  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endParaRPr lang="en-NL" sz="16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en-NL" sz="1600" dirty="0"/>
              <a:t>To join the Study Group, a member nominates its successor.</a:t>
            </a:r>
            <a:endParaRPr sz="1600" dirty="0"/>
          </a:p>
        </p:txBody>
      </p:sp>
      <p:pic>
        <p:nvPicPr>
          <p:cNvPr id="19" name="Google Shape;118;p3" descr="Icon&#10;&#10;Description automatically generated">
            <a:extLst>
              <a:ext uri="{FF2B5EF4-FFF2-40B4-BE49-F238E27FC236}">
                <a16:creationId xmlns:a16="http://schemas.microsoft.com/office/drawing/2014/main" id="{42D1B718-2BF8-6142-B9B9-5F6930D35D5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588" y="32870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22;p3" descr="Icon&#10;&#10;Description automatically generated">
            <a:extLst>
              <a:ext uri="{FF2B5EF4-FFF2-40B4-BE49-F238E27FC236}">
                <a16:creationId xmlns:a16="http://schemas.microsoft.com/office/drawing/2014/main" id="{77F91F99-308B-154E-8E55-2ED7C4C64A6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3984" y="32870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27;p3" descr="Logo&#10;&#10;Description automatically generated">
            <a:extLst>
              <a:ext uri="{FF2B5EF4-FFF2-40B4-BE49-F238E27FC236}">
                <a16:creationId xmlns:a16="http://schemas.microsoft.com/office/drawing/2014/main" id="{3DAE8A31-577C-B64F-B6DD-11ED02082D3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7380" y="328708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A5BAB6D-01FD-324F-912E-B0C13FE4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411" y="169956"/>
            <a:ext cx="515844" cy="51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808" y="5423139"/>
            <a:ext cx="1348596" cy="134859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595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33"/>
    </mc:Choice>
    <mc:Fallback xmlns="">
      <p:transition spd="slow" advTm="1393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411302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n-NL" dirty="0"/>
              <a:t>STUDY GROUP</a:t>
            </a:r>
            <a:br>
              <a:rPr lang="en-NL" dirty="0"/>
            </a:br>
            <a:r>
              <a:rPr lang="en-NL" dirty="0"/>
              <a:t>HISTORY</a:t>
            </a:r>
            <a:endParaRPr dirty="0"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2"/>
          </p:nvPr>
        </p:nvSpPr>
        <p:spPr>
          <a:xfrm>
            <a:off x="8549639" y="2660661"/>
            <a:ext cx="3468723" cy="195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en-GB" sz="1600" b="1" dirty="0"/>
              <a:t>Our community building model is fully explained in: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</a:pPr>
            <a:endParaRPr lang="en-GB" sz="16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en-GB" sz="1600" dirty="0"/>
              <a:t>Stevens  et al. (2018) Building a local community of practice in scientific programming for life scientists. 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en-GB" sz="1600" i="1" dirty="0"/>
              <a:t>PLOS Biology </a:t>
            </a:r>
            <a:r>
              <a:rPr lang="en-GB" sz="1600" dirty="0"/>
              <a:t>16(11): e2005561. </a:t>
            </a:r>
            <a:endParaRPr lang="en-NL" sz="16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endParaRPr lang="en-NL" b="1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endParaRPr lang="en-NL" b="1" dirty="0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2EB02170-4FDE-5449-AAE0-412A91F4C4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337" y="3479396"/>
            <a:ext cx="1080000" cy="1080000"/>
          </a:xfrm>
          <a:prstGeom prst="rect">
            <a:avLst/>
          </a:prstGeom>
        </p:spPr>
      </p:pic>
      <p:sp>
        <p:nvSpPr>
          <p:cNvPr id="13" name="Google Shape;136;p4">
            <a:extLst>
              <a:ext uri="{FF2B5EF4-FFF2-40B4-BE49-F238E27FC236}">
                <a16:creationId xmlns:a16="http://schemas.microsoft.com/office/drawing/2014/main" id="{F984792B-9F84-B94C-B0E0-7D5CE234470A}"/>
              </a:ext>
            </a:extLst>
          </p:cNvPr>
          <p:cNvSpPr/>
          <p:nvPr/>
        </p:nvSpPr>
        <p:spPr>
          <a:xfrm>
            <a:off x="271743" y="4782498"/>
            <a:ext cx="2529866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NL" sz="1200" dirty="0">
                <a:solidFill>
                  <a:schemeClr val="dk1"/>
                </a:solidFill>
                <a:latin typeface="Rockwell"/>
                <a:sym typeface="Rockwell"/>
              </a:rPr>
              <a:t>First training workshops (n = 2)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NL" sz="1200" dirty="0">
                <a:solidFill>
                  <a:schemeClr val="dk1"/>
                </a:solidFill>
                <a:latin typeface="Rockwell"/>
                <a:sym typeface="Rockwell"/>
              </a:rPr>
              <a:t>16 Co-working sessions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NL" sz="1200" dirty="0">
                <a:solidFill>
                  <a:schemeClr val="dk1"/>
                </a:solidFill>
                <a:latin typeface="Rockwell"/>
                <a:sym typeface="Rockwell"/>
              </a:rPr>
              <a:t>2 Carpentries Instructors trained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NL" sz="1200" dirty="0">
                <a:solidFill>
                  <a:schemeClr val="dk1"/>
                </a:solidFill>
                <a:latin typeface="Rockwell"/>
                <a:sym typeface="Rockwell"/>
              </a:rPr>
              <a:t>1 publication in </a:t>
            </a:r>
            <a:r>
              <a:rPr lang="en-NL" sz="1200" i="1" dirty="0">
                <a:solidFill>
                  <a:schemeClr val="dk1"/>
                </a:solidFill>
                <a:latin typeface="Rockwell"/>
                <a:sym typeface="Rockwell"/>
              </a:rPr>
              <a:t>PLoS Biology</a:t>
            </a:r>
            <a:endParaRPr i="1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0F97898F-21DD-7A49-928D-D30CAAEE7D8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8734" y="3479396"/>
            <a:ext cx="1080000" cy="1080000"/>
          </a:xfrm>
          <a:prstGeom prst="rect">
            <a:avLst/>
          </a:prstGeom>
        </p:spPr>
      </p:pic>
      <p:sp>
        <p:nvSpPr>
          <p:cNvPr id="16" name="Google Shape;136;p4">
            <a:extLst>
              <a:ext uri="{FF2B5EF4-FFF2-40B4-BE49-F238E27FC236}">
                <a16:creationId xmlns:a16="http://schemas.microsoft.com/office/drawing/2014/main" id="{BC5BC432-351F-2749-B454-E27DB2F12C05}"/>
              </a:ext>
            </a:extLst>
          </p:cNvPr>
          <p:cNvSpPr/>
          <p:nvPr/>
        </p:nvSpPr>
        <p:spPr>
          <a:xfrm>
            <a:off x="2910846" y="1955564"/>
            <a:ext cx="238087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Stage 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</a:t>
            </a:r>
            <a:r>
              <a:rPr lang="en-NL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aturing phase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(2019 – present)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42BCFE-F19B-E540-B9E0-22247827A07A}"/>
              </a:ext>
            </a:extLst>
          </p:cNvPr>
          <p:cNvSpPr/>
          <p:nvPr/>
        </p:nvSpPr>
        <p:spPr>
          <a:xfrm>
            <a:off x="293900" y="1940973"/>
            <a:ext cx="2380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NL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Stage 1</a:t>
            </a:r>
          </a:p>
          <a:p>
            <a:pPr lvl="0" algn="ctr"/>
            <a:r>
              <a:rPr lang="en-NL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community formation</a:t>
            </a:r>
          </a:p>
          <a:p>
            <a:pPr lvl="0" algn="ctr"/>
            <a:r>
              <a:rPr lang="en-NL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(2017 – 2019)</a:t>
            </a:r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CBF51C0A-11C1-5240-BC66-2753E88904D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337" y="702879"/>
            <a:ext cx="900000" cy="900000"/>
          </a:xfrm>
          <a:prstGeom prst="rect">
            <a:avLst/>
          </a:prstGeom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D5DB29D7-90A5-D74C-9E1E-85A85FCED38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8734" y="725334"/>
            <a:ext cx="900000" cy="9000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01C23F1-8C37-7246-8B70-616ED68DBFE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131" y="702879"/>
            <a:ext cx="900000" cy="900000"/>
          </a:xfrm>
          <a:prstGeom prst="rect">
            <a:avLst/>
          </a:prstGeom>
        </p:spPr>
      </p:pic>
      <p:sp>
        <p:nvSpPr>
          <p:cNvPr id="25" name="Google Shape;136;p4">
            <a:extLst>
              <a:ext uri="{FF2B5EF4-FFF2-40B4-BE49-F238E27FC236}">
                <a16:creationId xmlns:a16="http://schemas.microsoft.com/office/drawing/2014/main" id="{F876851A-EB16-0242-9BDD-0928805E6810}"/>
              </a:ext>
            </a:extLst>
          </p:cNvPr>
          <p:cNvSpPr/>
          <p:nvPr/>
        </p:nvSpPr>
        <p:spPr>
          <a:xfrm>
            <a:off x="3051039" y="4792397"/>
            <a:ext cx="2573906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NL" sz="1200" dirty="0">
                <a:solidFill>
                  <a:schemeClr val="dk1"/>
                </a:solidFill>
                <a:latin typeface="Rockwell"/>
                <a:sym typeface="Rockwell"/>
              </a:rPr>
              <a:t>Website creation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NL" sz="1200" dirty="0">
                <a:solidFill>
                  <a:schemeClr val="dk1"/>
                </a:solidFill>
                <a:latin typeface="Rockwell"/>
                <a:sym typeface="Rockwell"/>
              </a:rPr>
              <a:t>Community advertisement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NL" sz="1200" dirty="0">
                <a:solidFill>
                  <a:schemeClr val="dk1"/>
                </a:solidFill>
                <a:latin typeface="Rockwell"/>
                <a:sym typeface="Rockwell"/>
              </a:rPr>
              <a:t>Recruitment of 8 board members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NL" sz="1200" dirty="0">
                <a:solidFill>
                  <a:schemeClr val="dk1"/>
                </a:solidFill>
                <a:latin typeface="Rockwell"/>
                <a:sym typeface="Rockwell"/>
              </a:rPr>
              <a:t>4 Carpentries training workshops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NL" sz="1200" dirty="0">
                <a:solidFill>
                  <a:schemeClr val="dk1"/>
                </a:solidFill>
                <a:latin typeface="Rockwell"/>
                <a:sym typeface="Rockwell"/>
              </a:rPr>
              <a:t>NWO Team Science Award (2020)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28" name="Google Shape;136;p4">
            <a:extLst>
              <a:ext uri="{FF2B5EF4-FFF2-40B4-BE49-F238E27FC236}">
                <a16:creationId xmlns:a16="http://schemas.microsoft.com/office/drawing/2014/main" id="{BC602650-1581-ED4F-901A-BE7902D00C78}"/>
              </a:ext>
            </a:extLst>
          </p:cNvPr>
          <p:cNvSpPr/>
          <p:nvPr/>
        </p:nvSpPr>
        <p:spPr>
          <a:xfrm>
            <a:off x="5069161" y="1935711"/>
            <a:ext cx="320794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Stage 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Self-sustainable stage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L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(future)</a:t>
            </a:r>
          </a:p>
        </p:txBody>
      </p:sp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6FB9316C-2A23-EF46-BA04-6FC60419F34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131" y="3479396"/>
            <a:ext cx="1080000" cy="1080000"/>
          </a:xfrm>
          <a:prstGeom prst="rect">
            <a:avLst/>
          </a:prstGeom>
        </p:spPr>
      </p:pic>
      <p:sp>
        <p:nvSpPr>
          <p:cNvPr id="32" name="Google Shape;136;p4">
            <a:extLst>
              <a:ext uri="{FF2B5EF4-FFF2-40B4-BE49-F238E27FC236}">
                <a16:creationId xmlns:a16="http://schemas.microsoft.com/office/drawing/2014/main" id="{B6209258-2340-4B4D-BDF4-705849481AF9}"/>
              </a:ext>
            </a:extLst>
          </p:cNvPr>
          <p:cNvSpPr/>
          <p:nvPr/>
        </p:nvSpPr>
        <p:spPr>
          <a:xfrm>
            <a:off x="5874375" y="4784249"/>
            <a:ext cx="228133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NL" sz="1200" dirty="0">
                <a:solidFill>
                  <a:schemeClr val="dk1"/>
                </a:solidFill>
                <a:latin typeface="Rockwell"/>
                <a:sym typeface="Rockwell"/>
              </a:rPr>
              <a:t>Summer school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NL" sz="1200" dirty="0">
                <a:solidFill>
                  <a:schemeClr val="dk1"/>
                </a:solidFill>
                <a:latin typeface="Rockwell"/>
                <a:sym typeface="Rockwell"/>
              </a:rPr>
              <a:t>Board member</a:t>
            </a:r>
            <a:r>
              <a:rPr lang="nl-NL" sz="1200" dirty="0">
                <a:solidFill>
                  <a:schemeClr val="dk1"/>
                </a:solidFill>
                <a:latin typeface="Rockwell"/>
                <a:sym typeface="Rockwell"/>
              </a:rPr>
              <a:t>s</a:t>
            </a:r>
            <a:r>
              <a:rPr lang="en-NL" sz="1200" dirty="0">
                <a:solidFill>
                  <a:schemeClr val="dk1"/>
                </a:solidFill>
                <a:latin typeface="Rockwell"/>
                <a:sym typeface="Rockwell"/>
              </a:rPr>
              <a:t> recruit other </a:t>
            </a:r>
            <a:r>
              <a:rPr lang="nl-NL" sz="1200" dirty="0">
                <a:solidFill>
                  <a:schemeClr val="dk1"/>
                </a:solidFill>
                <a:latin typeface="Rockwell"/>
                <a:sym typeface="Rockwell"/>
              </a:rPr>
              <a:t> 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nl-NL" sz="1200" dirty="0">
                <a:solidFill>
                  <a:schemeClr val="dk1"/>
                </a:solidFill>
                <a:latin typeface="Rockwell"/>
                <a:sym typeface="Rockwell"/>
              </a:rPr>
              <a:t>    </a:t>
            </a:r>
            <a:r>
              <a:rPr lang="en-NL" sz="1200" dirty="0">
                <a:solidFill>
                  <a:schemeClr val="dk1"/>
                </a:solidFill>
                <a:latin typeface="Rockwell"/>
                <a:sym typeface="Rockwell"/>
              </a:rPr>
              <a:t>members and contributors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NL" sz="1200" dirty="0">
                <a:solidFill>
                  <a:schemeClr val="dk1"/>
                </a:solidFill>
                <a:latin typeface="Rockwell"/>
                <a:sym typeface="Rockwell"/>
              </a:rPr>
              <a:t>NWO Open Science Fund</a:t>
            </a:r>
            <a:endParaRPr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A5BAB6D-01FD-324F-912E-B0C13FE4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411" y="169956"/>
            <a:ext cx="515844" cy="51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808" y="5423139"/>
            <a:ext cx="1348596" cy="134859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7224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1"/>
    </mc:Choice>
    <mc:Fallback xmlns="">
      <p:transition spd="slow" advTm="1573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8" name="Google Shape;148;p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rotWithShape="1">
            <a:blip r:embed="rId4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7883611" y="256186"/>
            <a:ext cx="3816774" cy="1085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</a:pPr>
            <a:r>
              <a:rPr lang="en-NL" dirty="0"/>
              <a:t>ACHIEVEMENTS</a:t>
            </a:r>
            <a:endParaRPr dirty="0"/>
          </a:p>
        </p:txBody>
      </p:sp>
      <p:pic>
        <p:nvPicPr>
          <p:cNvPr id="152" name="Google Shape;152;p5" descr="A group of people sitting at a table in a room&#10;&#10;Description automatically generated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3" y="10"/>
            <a:ext cx="754892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>
            <a:spLocks noGrp="1"/>
          </p:cNvSpPr>
          <p:nvPr>
            <p:ph type="body" idx="2"/>
          </p:nvPr>
        </p:nvSpPr>
        <p:spPr>
          <a:xfrm>
            <a:off x="7883611" y="1341490"/>
            <a:ext cx="394612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NL" sz="1800" b="1" dirty="0"/>
              <a:t>Carpentry workshops organized</a:t>
            </a:r>
            <a:endParaRPr sz="1800" dirty="0"/>
          </a:p>
          <a:p>
            <a:pPr marL="285750" lvl="0" indent="-182880" algn="l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NL" sz="1800" dirty="0">
                <a:solidFill>
                  <a:schemeClr val="tx1"/>
                </a:solidFill>
              </a:rPr>
              <a:t>2 days each</a:t>
            </a:r>
            <a:endParaRPr sz="1800" dirty="0">
              <a:solidFill>
                <a:schemeClr val="tx1"/>
              </a:solidFill>
            </a:endParaRPr>
          </a:p>
          <a:p>
            <a:pPr marL="285750" lvl="0" indent="-182880" algn="l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NL" sz="1800" dirty="0">
                <a:solidFill>
                  <a:schemeClr val="tx1"/>
                </a:solidFill>
              </a:rPr>
              <a:t>Themes: Python, R, geospatial data, genomics, etc. </a:t>
            </a:r>
          </a:p>
          <a:p>
            <a:pPr marL="102870" lvl="0" indent="0" algn="l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360"/>
            </a:pPr>
            <a:endParaRPr lang="en-NL" sz="1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360"/>
            </a:pPr>
            <a:r>
              <a:rPr lang="en-NL" sz="1800" b="1" dirty="0"/>
              <a:t>Other events</a:t>
            </a:r>
          </a:p>
          <a:p>
            <a:pPr marL="285750" indent="-182880">
              <a:lnSpc>
                <a:spcPts val="1800"/>
              </a:lnSpc>
              <a:spcBef>
                <a:spcPts val="0"/>
              </a:spcBef>
              <a:buSzPts val="1360"/>
              <a:buFont typeface="Noto Sans Symbols"/>
              <a:buChar char="▪"/>
            </a:pPr>
            <a:r>
              <a:rPr lang="en-NL" sz="1800" dirty="0">
                <a:solidFill>
                  <a:schemeClr val="tx1"/>
                </a:solidFill>
              </a:rPr>
              <a:t>16 co-working events (“Hacky Hours”)</a:t>
            </a:r>
            <a:endParaRPr sz="1800" dirty="0">
              <a:solidFill>
                <a:schemeClr val="tx1"/>
              </a:solidFill>
            </a:endParaRPr>
          </a:p>
          <a:p>
            <a:pPr marL="285750" indent="-182880">
              <a:lnSpc>
                <a:spcPts val="1800"/>
              </a:lnSpc>
              <a:spcBef>
                <a:spcPts val="0"/>
              </a:spcBef>
              <a:buSzPts val="1360"/>
              <a:buFont typeface="Noto Sans Symbols"/>
              <a:buChar char="▪"/>
            </a:pPr>
            <a:r>
              <a:rPr lang="en-NL" sz="1800" dirty="0">
                <a:solidFill>
                  <a:schemeClr val="tx1"/>
                </a:solidFill>
              </a:rPr>
              <a:t>40 one-hour lessons</a:t>
            </a:r>
            <a:endParaRPr sz="1800" dirty="0">
              <a:solidFill>
                <a:schemeClr val="tx1"/>
              </a:solidFill>
            </a:endParaRPr>
          </a:p>
          <a:p>
            <a:pPr marL="285750" indent="-182880">
              <a:lnSpc>
                <a:spcPts val="1800"/>
              </a:lnSpc>
              <a:spcBef>
                <a:spcPts val="0"/>
              </a:spcBef>
              <a:buSzPts val="1360"/>
              <a:buFont typeface="Noto Sans Symbols"/>
              <a:buChar char="▪"/>
            </a:pPr>
            <a:r>
              <a:rPr lang="en-NL" sz="1800" dirty="0">
                <a:solidFill>
                  <a:schemeClr val="tx1"/>
                </a:solidFill>
              </a:rPr>
              <a:t>Slack workspace for questions</a:t>
            </a:r>
            <a:endParaRPr sz="1800" dirty="0">
              <a:solidFill>
                <a:schemeClr val="tx1"/>
              </a:solidFill>
            </a:endParaRPr>
          </a:p>
          <a:p>
            <a:pPr marL="285750" indent="-182880">
              <a:lnSpc>
                <a:spcPts val="1800"/>
              </a:lnSpc>
              <a:spcBef>
                <a:spcPts val="0"/>
              </a:spcBef>
              <a:buSzPts val="1360"/>
              <a:buFont typeface="Noto Sans Symbols"/>
              <a:buChar char="▪"/>
            </a:pPr>
            <a:r>
              <a:rPr lang="en-NL" sz="1800" dirty="0">
                <a:solidFill>
                  <a:schemeClr val="tx1"/>
                </a:solidFill>
              </a:rPr>
              <a:t>Snakemake day</a:t>
            </a:r>
            <a:endParaRPr sz="1800" dirty="0">
              <a:solidFill>
                <a:schemeClr val="tx1"/>
              </a:solidFill>
            </a:endParaRPr>
          </a:p>
          <a:p>
            <a:pPr marL="285750" lvl="0" indent="-96519" algn="l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None/>
            </a:pP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NL" sz="1800" b="1" dirty="0"/>
              <a:t>NWO Team Science Award (2020)</a:t>
            </a:r>
            <a:endParaRPr sz="1800" dirty="0"/>
          </a:p>
          <a:p>
            <a:pPr marL="285750" lvl="0" indent="-182880">
              <a:lnSpc>
                <a:spcPts val="1800"/>
              </a:lnSpc>
              <a:spcBef>
                <a:spcPts val="0"/>
              </a:spcBef>
              <a:buSzPts val="1360"/>
              <a:buFont typeface="Noto Sans Symbols"/>
              <a:buChar char="▪"/>
            </a:pPr>
            <a:r>
              <a:rPr lang="en-NL" sz="1800" dirty="0">
                <a:solidFill>
                  <a:schemeClr val="tx1"/>
                </a:solidFill>
              </a:rPr>
              <a:t>10k€ to expand our activities</a:t>
            </a:r>
          </a:p>
          <a:p>
            <a:pPr marL="285750" lvl="0" indent="-182880">
              <a:lnSpc>
                <a:spcPts val="1800"/>
              </a:lnSpc>
              <a:spcBef>
                <a:spcPts val="0"/>
              </a:spcBef>
              <a:buSzPts val="1360"/>
              <a:buFont typeface="Noto Sans Symbols"/>
              <a:buChar char="▪"/>
            </a:pPr>
            <a:r>
              <a:rPr lang="en-NL" sz="1800" dirty="0">
                <a:solidFill>
                  <a:schemeClr val="tx1"/>
                </a:solidFill>
              </a:rPr>
              <a:t>First official recognition</a:t>
            </a:r>
            <a:endParaRPr sz="1800" dirty="0">
              <a:solidFill>
                <a:schemeClr val="tx1"/>
              </a:solidFill>
            </a:endParaRPr>
          </a:p>
          <a:p>
            <a:pPr marL="285750" lvl="0" indent="-965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863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Font typeface="Noto Sans Symbols"/>
              <a:buNone/>
            </a:pPr>
            <a:endParaRPr sz="1600" b="1" dirty="0">
              <a:solidFill>
                <a:schemeClr val="dk1"/>
              </a:solidFill>
            </a:endParaRPr>
          </a:p>
        </p:txBody>
      </p:sp>
      <p:grpSp>
        <p:nvGrpSpPr>
          <p:cNvPr id="154" name="Google Shape;154;p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5" name="Google Shape;155;p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EA5BAB6D-01FD-324F-912E-B0C13FE4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411" y="169956"/>
            <a:ext cx="515844" cy="51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2926" y="41071"/>
            <a:ext cx="2786148" cy="2577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5707" y="4965358"/>
            <a:ext cx="1768414" cy="176841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"/>
    </mc:Choice>
    <mc:Fallback xmlns="">
      <p:transition spd="slow" advTm="161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2" name="Google Shape;162;p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5" name="Google Shape;165;p6"/>
          <p:cNvSpPr txBox="1">
            <a:spLocks noGrp="1"/>
          </p:cNvSpPr>
          <p:nvPr>
            <p:ph type="title"/>
          </p:nvPr>
        </p:nvSpPr>
        <p:spPr>
          <a:xfrm>
            <a:off x="302175" y="360004"/>
            <a:ext cx="5712824" cy="19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NL" sz="5400" dirty="0"/>
              <a:t>THE FUTURE</a:t>
            </a:r>
            <a:endParaRPr dirty="0"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302175" y="1970129"/>
            <a:ext cx="5148943" cy="439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nl-NL" sz="1600" b="1" dirty="0"/>
              <a:t>Act as a liaison </a:t>
            </a:r>
            <a:r>
              <a:rPr lang="nl-NL" sz="1600" b="1" dirty="0" err="1"/>
              <a:t>between</a:t>
            </a:r>
            <a:r>
              <a:rPr lang="nl-NL" sz="1600" b="1" dirty="0"/>
              <a:t> </a:t>
            </a:r>
            <a:r>
              <a:rPr lang="nl-NL" sz="1600" b="1" dirty="0" err="1"/>
              <a:t>domains</a:t>
            </a:r>
            <a:endParaRPr dirty="0"/>
          </a:p>
          <a:p>
            <a:pPr marL="56007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90"/>
              <a:buFont typeface="Noto Sans Symbols"/>
              <a:buChar char="▪"/>
            </a:pPr>
            <a:r>
              <a:rPr lang="en-NL" sz="1500" dirty="0">
                <a:solidFill>
                  <a:schemeClr val="dk1"/>
                </a:solidFill>
              </a:rPr>
              <a:t>Interfacing external expertise with local needs</a:t>
            </a:r>
            <a:endParaRPr sz="1500" dirty="0"/>
          </a:p>
          <a:p>
            <a:pPr marL="560070" lvl="1" indent="-285750" algn="l" rtl="0">
              <a:lnSpc>
                <a:spcPts val="1900"/>
              </a:lnSpc>
              <a:spcBef>
                <a:spcPts val="600"/>
              </a:spcBef>
              <a:spcAft>
                <a:spcPts val="0"/>
              </a:spcAft>
              <a:buSzPts val="1190"/>
              <a:buFont typeface="Noto Sans Symbols"/>
              <a:buChar char="▪"/>
            </a:pPr>
            <a:r>
              <a:rPr lang="nl-NL" sz="1500" dirty="0"/>
              <a:t>Facilitate </a:t>
            </a:r>
            <a:r>
              <a:rPr lang="nl-NL" sz="1500" dirty="0" err="1"/>
              <a:t>working</a:t>
            </a:r>
            <a:r>
              <a:rPr lang="nl-NL" sz="1500" dirty="0"/>
              <a:t> </a:t>
            </a:r>
            <a:r>
              <a:rPr lang="nl-NL" sz="1500" dirty="0" err="1"/>
              <a:t>relationships</a:t>
            </a:r>
            <a:r>
              <a:rPr lang="en-NL" sz="1500" dirty="0"/>
              <a:t> between </a:t>
            </a:r>
            <a:r>
              <a:rPr lang="nl-NL" sz="1500" dirty="0" err="1"/>
              <a:t>natural</a:t>
            </a:r>
            <a:r>
              <a:rPr lang="nl-NL" sz="1500" dirty="0"/>
              <a:t> s</a:t>
            </a:r>
            <a:r>
              <a:rPr lang="en-NL" sz="1500" dirty="0"/>
              <a:t>cien</a:t>
            </a:r>
            <a:r>
              <a:rPr lang="nl-NL" sz="1500" dirty="0" err="1"/>
              <a:t>tists</a:t>
            </a:r>
            <a:r>
              <a:rPr lang="en-NL" sz="1500" dirty="0"/>
              <a:t> </a:t>
            </a:r>
            <a:r>
              <a:rPr lang="en-NL" sz="1500" dirty="0">
                <a:solidFill>
                  <a:schemeClr val="dk1"/>
                </a:solidFill>
              </a:rPr>
              <a:t>and </a:t>
            </a:r>
            <a:r>
              <a:rPr lang="nl-NL" sz="1500" dirty="0"/>
              <a:t>d</a:t>
            </a:r>
            <a:r>
              <a:rPr lang="en-NL" sz="1500" dirty="0">
                <a:solidFill>
                  <a:schemeClr val="dk1"/>
                </a:solidFill>
              </a:rPr>
              <a:t>ata </a:t>
            </a:r>
            <a:r>
              <a:rPr lang="nl-NL" sz="1500" dirty="0">
                <a:solidFill>
                  <a:schemeClr val="dk1"/>
                </a:solidFill>
              </a:rPr>
              <a:t>s</a:t>
            </a:r>
            <a:r>
              <a:rPr lang="en-NL" sz="1500" dirty="0">
                <a:solidFill>
                  <a:schemeClr val="dk1"/>
                </a:solidFill>
              </a:rPr>
              <a:t>cien</a:t>
            </a:r>
            <a:r>
              <a:rPr lang="nl-NL" sz="1500" dirty="0" err="1">
                <a:solidFill>
                  <a:schemeClr val="dk1"/>
                </a:solidFill>
              </a:rPr>
              <a:t>tists</a:t>
            </a:r>
            <a:r>
              <a:rPr lang="en-NL" sz="1500" dirty="0">
                <a:solidFill>
                  <a:schemeClr val="dk1"/>
                </a:solidFill>
              </a:rPr>
              <a:t>  </a:t>
            </a:r>
            <a:endParaRPr sz="1500" dirty="0"/>
          </a:p>
          <a:p>
            <a:pPr marL="285750" lvl="0" indent="-21018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90"/>
              <a:buFont typeface="Noto Sans Symbols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None/>
            </a:pPr>
            <a:r>
              <a:rPr lang="en-NL" sz="1600" b="1" dirty="0"/>
              <a:t>Organise a code Summer Camp</a:t>
            </a:r>
            <a:endParaRPr dirty="0"/>
          </a:p>
          <a:p>
            <a:pPr marL="56007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90"/>
              <a:buFont typeface="Noto Sans Symbols"/>
              <a:buChar char="▪"/>
            </a:pPr>
            <a:r>
              <a:rPr lang="en-NL" sz="1500" dirty="0">
                <a:solidFill>
                  <a:schemeClr val="dk1"/>
                </a:solidFill>
              </a:rPr>
              <a:t>2 weeks for ~30 participants,</a:t>
            </a:r>
            <a:endParaRPr sz="1500" dirty="0"/>
          </a:p>
          <a:p>
            <a:pPr marL="56007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90"/>
              <a:buFont typeface="Noto Sans Symbols"/>
              <a:buChar char="▪"/>
            </a:pPr>
            <a:r>
              <a:rPr lang="en-NL" sz="1500" dirty="0">
                <a:solidFill>
                  <a:schemeClr val="dk1"/>
                </a:solidFill>
              </a:rPr>
              <a:t>All board members involved</a:t>
            </a:r>
          </a:p>
          <a:p>
            <a:pPr marL="56007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90"/>
              <a:buFont typeface="Noto Sans Symbols"/>
              <a:buChar char="▪"/>
            </a:pPr>
            <a:r>
              <a:rPr lang="en-NL" sz="1500" dirty="0"/>
              <a:t>Content customized to the needs of the researchers</a:t>
            </a:r>
            <a:endParaRPr sz="1500" dirty="0"/>
          </a:p>
          <a:p>
            <a:pPr marL="0" lvl="0" indent="755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Font typeface="Noto Sans Symbols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None/>
            </a:pPr>
            <a:r>
              <a:rPr lang="en-NL" sz="1600" b="1" dirty="0"/>
              <a:t>Become a member of the Carpentries Foundation </a:t>
            </a:r>
            <a:endParaRPr dirty="0"/>
          </a:p>
          <a:p>
            <a:pPr marL="628650" lvl="1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90"/>
              <a:buFont typeface="Noto Sans Symbols"/>
              <a:buChar char="▪"/>
            </a:pPr>
            <a:r>
              <a:rPr lang="en-NL" sz="1500" dirty="0"/>
              <a:t>Increase the pool of local instructors </a:t>
            </a:r>
            <a:endParaRPr sz="1500" dirty="0"/>
          </a:p>
          <a:p>
            <a:pPr marL="628650" lvl="1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90"/>
              <a:buFont typeface="Noto Sans Symbols"/>
              <a:buChar char="▪"/>
            </a:pPr>
            <a:r>
              <a:rPr lang="en-NL" sz="1500" dirty="0"/>
              <a:t>Incorporate most recent Carpentries lessons</a:t>
            </a:r>
            <a:endParaRPr sz="1500" dirty="0"/>
          </a:p>
          <a:p>
            <a:pPr marL="628650" lvl="1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90"/>
              <a:buFont typeface="Noto Sans Symbols"/>
              <a:buChar char="▪"/>
            </a:pPr>
            <a:r>
              <a:rPr lang="en-NL" sz="1500" dirty="0"/>
              <a:t>Network with other European instructors</a:t>
            </a:r>
            <a:endParaRPr sz="1500" dirty="0"/>
          </a:p>
          <a:p>
            <a:pPr marL="285750" lvl="0" indent="-21018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90"/>
              <a:buFont typeface="Noto Sans Symbols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755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Font typeface="Noto Sans Symbols"/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167" name="Google Shape;167;p6" descr="Postdoctoral researcher plant-microbiome interactions - International  Parasitic Plant Society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3983" y="-2"/>
            <a:ext cx="4329965" cy="3793338"/>
          </a:xfrm>
          <a:custGeom>
            <a:avLst/>
            <a:gdLst/>
            <a:ahLst/>
            <a:cxnLst/>
            <a:rect l="l" t="t" r="r" b="b"/>
            <a:pathLst>
              <a:path w="4329965" h="3793338" extrusionOk="0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68" name="Google Shape;168;p6"/>
          <p:cNvSpPr/>
          <p:nvPr/>
        </p:nvSpPr>
        <p:spPr>
          <a:xfrm>
            <a:off x="7862035" y="0"/>
            <a:ext cx="4329965" cy="3793338"/>
          </a:xfrm>
          <a:custGeom>
            <a:avLst/>
            <a:gdLst/>
            <a:ahLst/>
            <a:cxnLst/>
            <a:rect l="l" t="t" r="r" b="b"/>
            <a:pathLst>
              <a:path w="4329965" h="3793338" extrusionOk="0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  <a:blipFill rotWithShape="1">
            <a:blip r:embed="rId5">
              <a:alphaModFix amt="30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71" name="Google Shape;171;p6"/>
          <p:cNvGrpSpPr/>
          <p:nvPr/>
        </p:nvGrpSpPr>
        <p:grpSpPr>
          <a:xfrm>
            <a:off x="8142428" y="6229681"/>
            <a:ext cx="457200" cy="457200"/>
            <a:chOff x="11361456" y="6195813"/>
            <a:chExt cx="548640" cy="548640"/>
          </a:xfrm>
        </p:grpSpPr>
        <p:sp>
          <p:nvSpPr>
            <p:cNvPr id="172" name="Google Shape;172;p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6"/>
          <p:cNvSpPr/>
          <p:nvPr/>
        </p:nvSpPr>
        <p:spPr>
          <a:xfrm>
            <a:off x="8775850" y="3931475"/>
            <a:ext cx="3416150" cy="2926525"/>
          </a:xfrm>
          <a:custGeom>
            <a:avLst/>
            <a:gdLst/>
            <a:ahLst/>
            <a:cxnLst/>
            <a:rect l="l" t="t" r="r" b="b"/>
            <a:pathLst>
              <a:path w="3416150" h="2926525" extrusionOk="0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  <a:blipFill rotWithShape="1">
            <a:blip r:embed="rId5">
              <a:alphaModFix amt="30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75" name="Google Shape;175;p6" descr="A group of people standing in front of a crowd posing for the camera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7340" y="3815298"/>
            <a:ext cx="3491345" cy="305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6706" y="632963"/>
            <a:ext cx="3197072" cy="3197072"/>
          </a:xfrm>
          <a:custGeom>
            <a:avLst/>
            <a:gdLst/>
            <a:ahLst/>
            <a:cxnLst/>
            <a:rect l="l" t="t" r="r" b="b"/>
            <a:pathLst>
              <a:path w="3197072" h="3197072" extrusionOk="0">
                <a:moveTo>
                  <a:pt x="1598536" y="179835"/>
                </a:moveTo>
                <a:cubicBezTo>
                  <a:pt x="2382063" y="179835"/>
                  <a:pt x="3017237" y="815009"/>
                  <a:pt x="3017237" y="1598536"/>
                </a:cubicBezTo>
                <a:cubicBezTo>
                  <a:pt x="3017237" y="2382063"/>
                  <a:pt x="2382063" y="3017237"/>
                  <a:pt x="1598536" y="3017237"/>
                </a:cubicBezTo>
                <a:cubicBezTo>
                  <a:pt x="815009" y="3017237"/>
                  <a:pt x="179836" y="2382063"/>
                  <a:pt x="179836" y="1598536"/>
                </a:cubicBezTo>
                <a:cubicBezTo>
                  <a:pt x="179836" y="815009"/>
                  <a:pt x="815009" y="179835"/>
                  <a:pt x="1598536" y="179835"/>
                </a:cubicBezTo>
                <a:close/>
                <a:moveTo>
                  <a:pt x="1598536" y="139872"/>
                </a:moveTo>
                <a:cubicBezTo>
                  <a:pt x="792938" y="139872"/>
                  <a:pt x="139872" y="792939"/>
                  <a:pt x="139872" y="1598536"/>
                </a:cubicBezTo>
                <a:cubicBezTo>
                  <a:pt x="139872" y="2404134"/>
                  <a:pt x="792938" y="3057200"/>
                  <a:pt x="1598536" y="3057200"/>
                </a:cubicBezTo>
                <a:cubicBezTo>
                  <a:pt x="2404134" y="3057200"/>
                  <a:pt x="3057200" y="2404134"/>
                  <a:pt x="3057200" y="1598536"/>
                </a:cubicBezTo>
                <a:cubicBezTo>
                  <a:pt x="3057200" y="792939"/>
                  <a:pt x="2404134" y="139872"/>
                  <a:pt x="1598536" y="139872"/>
                </a:cubicBezTo>
                <a:close/>
                <a:moveTo>
                  <a:pt x="1598536" y="0"/>
                </a:moveTo>
                <a:cubicBezTo>
                  <a:pt x="2481383" y="0"/>
                  <a:pt x="3197072" y="715689"/>
                  <a:pt x="3197072" y="1598536"/>
                </a:cubicBezTo>
                <a:cubicBezTo>
                  <a:pt x="3197072" y="2481383"/>
                  <a:pt x="2481383" y="3197072"/>
                  <a:pt x="1598536" y="3197072"/>
                </a:cubicBezTo>
                <a:cubicBezTo>
                  <a:pt x="715689" y="3197072"/>
                  <a:pt x="0" y="2481383"/>
                  <a:pt x="0" y="1598536"/>
                </a:cubicBezTo>
                <a:cubicBezTo>
                  <a:pt x="0" y="715689"/>
                  <a:pt x="715689" y="0"/>
                  <a:pt x="1598536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0" name="Google Shape;170;p6"/>
          <p:cNvSpPr/>
          <p:nvPr/>
        </p:nvSpPr>
        <p:spPr>
          <a:xfrm>
            <a:off x="5264758" y="623546"/>
            <a:ext cx="3197072" cy="3197072"/>
          </a:xfrm>
          <a:custGeom>
            <a:avLst/>
            <a:gdLst/>
            <a:ahLst/>
            <a:cxnLst/>
            <a:rect l="l" t="t" r="r" b="b"/>
            <a:pathLst>
              <a:path w="7315200" h="7315200" extrusionOk="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rotWithShape="1">
            <a:blip r:embed="rId5">
              <a:alphaModFix amt="30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" name="Google Shape;166;p6"/>
          <p:cNvSpPr txBox="1">
            <a:spLocks/>
          </p:cNvSpPr>
          <p:nvPr/>
        </p:nvSpPr>
        <p:spPr>
          <a:xfrm>
            <a:off x="758871" y="6509906"/>
            <a:ext cx="4529608" cy="2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1360"/>
            </a:pPr>
            <a:r>
              <a:rPr lang="en-US" sz="1600" b="1" dirty="0">
                <a:solidFill>
                  <a:schemeClr val="dk1"/>
                </a:solidFill>
              </a:rPr>
              <a:t>https://www.scienceparkstudygroup.info/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A5BAB6D-01FD-324F-912E-B0C13FE4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411" y="169956"/>
            <a:ext cx="515844" cy="51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8401" y="4638903"/>
            <a:ext cx="2121330" cy="212133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73"/>
    </mc:Choice>
    <mc:Fallback xmlns="">
      <p:transition spd="slow" advTm="15973"/>
    </mc:Fallback>
  </mc:AlternateContent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5805</TotalTime>
  <Words>580</Words>
  <Application>Microsoft Office PowerPoint</Application>
  <PresentationFormat>Widescreen</PresentationFormat>
  <Paragraphs>121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 Symbols</vt:lpstr>
      <vt:lpstr>Rockwell</vt:lpstr>
      <vt:lpstr>Wood Type</vt:lpstr>
      <vt:lpstr>AMSTERDAM SCIENCE PARK  STUDY GROUP</vt:lpstr>
      <vt:lpstr>GOALS OF THE STUDY GROUP</vt:lpstr>
      <vt:lpstr>GOALS OF THE STUDY GROUP</vt:lpstr>
      <vt:lpstr>GOALS OF THE STUDY GROUP</vt:lpstr>
      <vt:lpstr>GOALS OF THE STUDY GROUP</vt:lpstr>
      <vt:lpstr>OUR DREAM TEAM (board members)</vt:lpstr>
      <vt:lpstr>STUDY GROUP HISTORY</vt:lpstr>
      <vt:lpstr>ACHIEVEMENTS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AMSTERDAM SCIENCE PARK  STUDY GROUP</dc:title>
  <dc:creator>Marc Galland</dc:creator>
  <cp:lastModifiedBy>Stacy Shinneman</cp:lastModifiedBy>
  <cp:revision>50</cp:revision>
  <dcterms:created xsi:type="dcterms:W3CDTF">2020-12-02T10:24:07Z</dcterms:created>
  <dcterms:modified xsi:type="dcterms:W3CDTF">2021-01-25T11:40:41Z</dcterms:modified>
</cp:coreProperties>
</file>